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2" r:id="rId2"/>
    <p:sldMasterId id="2147483684" r:id="rId3"/>
  </p:sldMasterIdLst>
  <p:notesMasterIdLst>
    <p:notesMasterId r:id="rId76"/>
  </p:notesMasterIdLst>
  <p:sldIdLst>
    <p:sldId id="256" r:id="rId4"/>
    <p:sldId id="269" r:id="rId5"/>
    <p:sldId id="331" r:id="rId6"/>
    <p:sldId id="272" r:id="rId7"/>
    <p:sldId id="280" r:id="rId8"/>
    <p:sldId id="341" r:id="rId9"/>
    <p:sldId id="342" r:id="rId10"/>
    <p:sldId id="343" r:id="rId11"/>
    <p:sldId id="344" r:id="rId12"/>
    <p:sldId id="283" r:id="rId13"/>
    <p:sldId id="273" r:id="rId14"/>
    <p:sldId id="332" r:id="rId15"/>
    <p:sldId id="339" r:id="rId16"/>
    <p:sldId id="340" r:id="rId17"/>
    <p:sldId id="350" r:id="rId18"/>
    <p:sldId id="305" r:id="rId19"/>
    <p:sldId id="345" r:id="rId20"/>
    <p:sldId id="346" r:id="rId21"/>
    <p:sldId id="347" r:id="rId22"/>
    <p:sldId id="348" r:id="rId23"/>
    <p:sldId id="349" r:id="rId24"/>
    <p:sldId id="293" r:id="rId25"/>
    <p:sldId id="333" r:id="rId26"/>
    <p:sldId id="330" r:id="rId27"/>
    <p:sldId id="315" r:id="rId28"/>
    <p:sldId id="363" r:id="rId29"/>
    <p:sldId id="364" r:id="rId30"/>
    <p:sldId id="318" r:id="rId31"/>
    <p:sldId id="334" r:id="rId32"/>
    <p:sldId id="310" r:id="rId33"/>
    <p:sldId id="279" r:id="rId34"/>
    <p:sldId id="282" r:id="rId35"/>
    <p:sldId id="323" r:id="rId36"/>
    <p:sldId id="324" r:id="rId37"/>
    <p:sldId id="263" r:id="rId38"/>
    <p:sldId id="327" r:id="rId39"/>
    <p:sldId id="278" r:id="rId40"/>
    <p:sldId id="274" r:id="rId41"/>
    <p:sldId id="326" r:id="rId42"/>
    <p:sldId id="275" r:id="rId43"/>
    <p:sldId id="321" r:id="rId44"/>
    <p:sldId id="335" r:id="rId45"/>
    <p:sldId id="268" r:id="rId46"/>
    <p:sldId id="284" r:id="rId47"/>
    <p:sldId id="300" r:id="rId48"/>
    <p:sldId id="301" r:id="rId49"/>
    <p:sldId id="302" r:id="rId50"/>
    <p:sldId id="303" r:id="rId51"/>
    <p:sldId id="304" r:id="rId52"/>
    <p:sldId id="306" r:id="rId53"/>
    <p:sldId id="307" r:id="rId54"/>
    <p:sldId id="308" r:id="rId55"/>
    <p:sldId id="328" r:id="rId56"/>
    <p:sldId id="337" r:id="rId57"/>
    <p:sldId id="360" r:id="rId58"/>
    <p:sldId id="366" r:id="rId59"/>
    <p:sldId id="367" r:id="rId60"/>
    <p:sldId id="336" r:id="rId61"/>
    <p:sldId id="351" r:id="rId62"/>
    <p:sldId id="352" r:id="rId63"/>
    <p:sldId id="368" r:id="rId64"/>
    <p:sldId id="353" r:id="rId65"/>
    <p:sldId id="369" r:id="rId66"/>
    <p:sldId id="354" r:id="rId67"/>
    <p:sldId id="357" r:id="rId68"/>
    <p:sldId id="338" r:id="rId69"/>
    <p:sldId id="329" r:id="rId70"/>
    <p:sldId id="265" r:id="rId71"/>
    <p:sldId id="365" r:id="rId72"/>
    <p:sldId id="257" r:id="rId73"/>
    <p:sldId id="258" r:id="rId74"/>
    <p:sldId id="355" r:id="rId75"/>
  </p:sldIdLst>
  <p:sldSz cx="14630400" cy="8229600"/>
  <p:notesSz cx="6858000" cy="26670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BFF"/>
    <a:srgbClr val="1B5C83"/>
    <a:srgbClr val="0097FF"/>
    <a:srgbClr val="00CC99"/>
    <a:srgbClr val="36AEE1"/>
    <a:srgbClr val="BDDBFF"/>
    <a:srgbClr val="00BAFF"/>
    <a:srgbClr val="0096FF"/>
    <a:srgbClr val="E7E9ED"/>
    <a:srgbClr val="E1EA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89"/>
    <p:restoredTop sz="83861"/>
  </p:normalViewPr>
  <p:slideViewPr>
    <p:cSldViewPr>
      <p:cViewPr varScale="1">
        <p:scale>
          <a:sx n="60" d="100"/>
          <a:sy n="60" d="100"/>
        </p:scale>
        <p:origin x="184" y="576"/>
      </p:cViewPr>
      <p:guideLst>
        <p:guide orient="horz" pos="2160"/>
        <p:guide pos="2880"/>
      </p:guideLst>
    </p:cSldViewPr>
  </p:slideViewPr>
  <p:outlineViewPr>
    <p:cViewPr varScale="1">
      <p:scale>
        <a:sx n="170" d="200"/>
        <a:sy n="170" d="200"/>
      </p:scale>
      <p:origin x="0" y="0"/>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cap="all" baseline="0">
                <a:solidFill>
                  <a:srgbClr val="1B5C83"/>
                </a:solidFill>
                <a:latin typeface="IBM Plex Sans Medium" panose="020B0503050203000203" pitchFamily="34" charset="77"/>
                <a:ea typeface="+mn-ea"/>
                <a:cs typeface="+mn-cs"/>
              </a:defRPr>
            </a:pPr>
            <a:r>
              <a:rPr lang="en-US" sz="2400" b="0" i="0" dirty="0">
                <a:solidFill>
                  <a:srgbClr val="1B5C83"/>
                </a:solidFill>
                <a:latin typeface="IBM Plex Sans Medium" panose="020B0503050203000203" pitchFamily="34" charset="77"/>
              </a:rPr>
              <a:t>WORLDWIDE</a:t>
            </a:r>
            <a:r>
              <a:rPr lang="en-US" sz="2400" b="0" i="0" baseline="0" dirty="0">
                <a:solidFill>
                  <a:srgbClr val="1B5C83"/>
                </a:solidFill>
                <a:latin typeface="IBM Plex Sans Medium" panose="020B0503050203000203" pitchFamily="34" charset="77"/>
              </a:rPr>
              <a:t> CLOUD</a:t>
            </a:r>
            <a:endParaRPr lang="en-US" sz="2400" b="0" i="0" dirty="0">
              <a:solidFill>
                <a:srgbClr val="1B5C83"/>
              </a:solidFill>
              <a:latin typeface="IBM Plex Sans Medium" panose="020B0503050203000203" pitchFamily="34" charset="77"/>
            </a:endParaRPr>
          </a:p>
        </c:rich>
      </c:tx>
      <c:overlay val="0"/>
      <c:spPr>
        <a:noFill/>
        <a:ln>
          <a:noFill/>
        </a:ln>
        <a:effectLst/>
      </c:spPr>
      <c:txPr>
        <a:bodyPr rot="0" spcFirstLastPara="1" vertOverflow="ellipsis" vert="horz" wrap="square" anchor="ctr" anchorCtr="1"/>
        <a:lstStyle/>
        <a:p>
          <a:pPr>
            <a:defRPr sz="2400" b="0" i="0" u="none" strike="noStrike" kern="1200" cap="all" baseline="0">
              <a:solidFill>
                <a:srgbClr val="1B5C83"/>
              </a:solidFill>
              <a:latin typeface="IBM Plex Sans Medium" panose="020B0503050203000203" pitchFamily="34" charset="77"/>
              <a:ea typeface="+mn-ea"/>
              <a:cs typeface="+mn-cs"/>
            </a:defRPr>
          </a:pPr>
          <a:endParaRPr lang="en-US"/>
        </a:p>
      </c:txPr>
    </c:title>
    <c:autoTitleDeleted val="0"/>
    <c:plotArea>
      <c:layout/>
      <c:pieChart>
        <c:varyColors val="1"/>
        <c:ser>
          <c:idx val="0"/>
          <c:order val="0"/>
          <c:tx>
            <c:strRef>
              <c:f>Sheet1!$B$1</c:f>
              <c:strCache>
                <c:ptCount val="1"/>
                <c:pt idx="0">
                  <c:v>market share</c:v>
                </c:pt>
              </c:strCache>
            </c:strRef>
          </c:tx>
          <c:dPt>
            <c:idx val="0"/>
            <c:bubble3D val="0"/>
            <c:spPr>
              <a:solidFill>
                <a:srgbClr val="1B5C8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D27-444A-8D8F-C9697B2EC983}"/>
              </c:ext>
            </c:extLst>
          </c:dPt>
          <c:dPt>
            <c:idx val="1"/>
            <c:bubble3D val="0"/>
            <c:spPr>
              <a:solidFill>
                <a:srgbClr val="0096FF"/>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D27-444A-8D8F-C9697B2EC983}"/>
              </c:ext>
            </c:extLst>
          </c:dPt>
          <c:dPt>
            <c:idx val="2"/>
            <c:bubble3D val="0"/>
            <c:spPr>
              <a:solidFill>
                <a:srgbClr val="00CC9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D27-444A-8D8F-C9697B2EC98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BD27-444A-8D8F-C9697B2EC983}"/>
              </c:ext>
            </c:extLst>
          </c:dPt>
          <c:dPt>
            <c:idx val="4"/>
            <c:bubble3D val="0"/>
            <c:spPr>
              <a:solidFill>
                <a:srgbClr val="7030A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BD27-444A-8D8F-C9697B2EC983}"/>
              </c:ext>
            </c:extLst>
          </c:dPt>
          <c:dPt>
            <c:idx val="5"/>
            <c:bubble3D val="0"/>
            <c:spPr>
              <a:solidFill>
                <a:schemeClr val="accent3">
                  <a:lumMod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BD27-444A-8D8F-C9697B2EC983}"/>
              </c:ext>
            </c:extLst>
          </c:dPt>
          <c:dLbls>
            <c:dLbl>
              <c:idx val="0"/>
              <c:layout>
                <c:manualLayout>
                  <c:x val="-0.15447154471544708"/>
                  <c:y val="0.1138888888888888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D27-444A-8D8F-C9697B2EC983}"/>
                </c:ext>
              </c:extLst>
            </c:dLbl>
            <c:dLbl>
              <c:idx val="1"/>
              <c:layout>
                <c:manualLayout>
                  <c:x val="-0.10772357723577243"/>
                  <c:y val="-0.1611111111111111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D27-444A-8D8F-C9697B2EC983}"/>
                </c:ext>
              </c:extLst>
            </c:dLbl>
            <c:dLbl>
              <c:idx val="2"/>
              <c:layout>
                <c:manualLayout>
                  <c:x val="5.4878048780487805E-2"/>
                  <c:y val="-0.10555555555555565"/>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D27-444A-8D8F-C9697B2EC983}"/>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accent4"/>
                      </a:solidFill>
                      <a:latin typeface="IBM Plex Sans" panose="020B0503050203000203" pitchFamily="34" charset="77"/>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BD27-444A-8D8F-C9697B2EC983}"/>
                </c:ext>
              </c:extLst>
            </c:dLbl>
            <c:dLbl>
              <c:idx val="4"/>
              <c:layout>
                <c:manualLayout>
                  <c:x val="-8.8888888888888892E-2"/>
                  <c:y val="-0.12037037037037036"/>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rgbClr val="7030A0"/>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D27-444A-8D8F-C9697B2EC983}"/>
                </c:ext>
              </c:extLst>
            </c:dLbl>
            <c:dLbl>
              <c:idx val="5"/>
              <c:layout>
                <c:manualLayout>
                  <c:x val="0.16260162601626016"/>
                  <c:y val="9.7222222222222279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D27-444A-8D8F-C9697B2EC98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accent1"/>
                    </a:solidFill>
                    <a:latin typeface="IBM Plex Sans" panose="020B0503050203000203" pitchFamily="34" charset="77"/>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AWS</c:v>
                </c:pt>
                <c:pt idx="1">
                  <c:v>Azure</c:v>
                </c:pt>
                <c:pt idx="2">
                  <c:v>Google</c:v>
                </c:pt>
                <c:pt idx="3">
                  <c:v>Alibaba</c:v>
                </c:pt>
                <c:pt idx="4">
                  <c:v>IBM</c:v>
                </c:pt>
                <c:pt idx="5">
                  <c:v>Others</c:v>
                </c:pt>
              </c:strCache>
            </c:strRef>
          </c:cat>
          <c:val>
            <c:numRef>
              <c:f>Sheet1!$B$2:$B$7</c:f>
              <c:numCache>
                <c:formatCode>0.00%</c:formatCode>
                <c:ptCount val="6"/>
                <c:pt idx="0">
                  <c:v>0.32300000000000001</c:v>
                </c:pt>
                <c:pt idx="1">
                  <c:v>0.16500000000000001</c:v>
                </c:pt>
                <c:pt idx="2">
                  <c:v>9.5000000000000001E-2</c:v>
                </c:pt>
                <c:pt idx="3">
                  <c:v>4.2000000000000003E-2</c:v>
                </c:pt>
                <c:pt idx="4">
                  <c:v>3.5999999999999997E-2</c:v>
                </c:pt>
                <c:pt idx="5">
                  <c:v>0.33800000000000002</c:v>
                </c:pt>
              </c:numCache>
            </c:numRef>
          </c:val>
          <c:extLst>
            <c:ext xmlns:c16="http://schemas.microsoft.com/office/drawing/2014/chart" uri="{C3380CC4-5D6E-409C-BE32-E72D297353CC}">
              <c16:uniqueId val="{0000000C-BD27-444A-8D8F-C9697B2EC983}"/>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cap="all" baseline="0">
                <a:solidFill>
                  <a:srgbClr val="1B5C83"/>
                </a:solidFill>
                <a:latin typeface="IBM Plex Sans Medium" panose="020B0503050203000203" pitchFamily="34" charset="77"/>
                <a:ea typeface="+mn-ea"/>
                <a:cs typeface="+mn-cs"/>
              </a:defRPr>
            </a:pPr>
            <a:r>
              <a:rPr lang="en-US" sz="2400" b="0" i="0" dirty="0">
                <a:solidFill>
                  <a:srgbClr val="1B5C83"/>
                </a:solidFill>
                <a:latin typeface="IBM Plex Sans Medium" panose="020B0503050203000203" pitchFamily="34" charset="77"/>
              </a:rPr>
              <a:t>HOSTED PRIVATE CLOUD</a:t>
            </a:r>
          </a:p>
        </c:rich>
      </c:tx>
      <c:overlay val="0"/>
      <c:spPr>
        <a:noFill/>
        <a:ln>
          <a:noFill/>
        </a:ln>
        <a:effectLst/>
      </c:spPr>
      <c:txPr>
        <a:bodyPr rot="0" spcFirstLastPara="1" vertOverflow="ellipsis" vert="horz" wrap="square" anchor="ctr" anchorCtr="1"/>
        <a:lstStyle/>
        <a:p>
          <a:pPr>
            <a:defRPr sz="2400" b="0" i="0" u="none" strike="noStrike" kern="1200" cap="all" baseline="0">
              <a:solidFill>
                <a:srgbClr val="1B5C83"/>
              </a:solidFill>
              <a:latin typeface="IBM Plex Sans Medium" panose="020B0503050203000203" pitchFamily="34" charset="77"/>
              <a:ea typeface="+mn-ea"/>
              <a:cs typeface="+mn-cs"/>
            </a:defRPr>
          </a:pPr>
          <a:endParaRPr lang="en-US"/>
        </a:p>
      </c:txPr>
    </c:title>
    <c:autoTitleDeleted val="0"/>
    <c:plotArea>
      <c:layout/>
      <c:pieChart>
        <c:varyColors val="1"/>
        <c:ser>
          <c:idx val="0"/>
          <c:order val="0"/>
          <c:tx>
            <c:strRef>
              <c:f>Sheet1!$B$10</c:f>
              <c:strCache>
                <c:ptCount val="1"/>
                <c:pt idx="0">
                  <c:v>market share</c:v>
                </c:pt>
              </c:strCache>
            </c:strRef>
          </c:tx>
          <c:dPt>
            <c:idx val="0"/>
            <c:bubble3D val="0"/>
            <c:spPr>
              <a:solidFill>
                <a:srgbClr val="1B5C8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CB7-9D40-9E8C-FDA0B1934188}"/>
              </c:ext>
            </c:extLst>
          </c:dPt>
          <c:dPt>
            <c:idx val="1"/>
            <c:bubble3D val="0"/>
            <c:spPr>
              <a:solidFill>
                <a:srgbClr val="0096FF"/>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CB7-9D40-9E8C-FDA0B193418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CB7-9D40-9E8C-FDA0B1934188}"/>
              </c:ext>
            </c:extLst>
          </c:dPt>
          <c:dPt>
            <c:idx val="3"/>
            <c:bubble3D val="0"/>
            <c:spPr>
              <a:solidFill>
                <a:schemeClr val="accent6">
                  <a:lumMod val="5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CB7-9D40-9E8C-FDA0B1934188}"/>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CB7-9D40-9E8C-FDA0B1934188}"/>
              </c:ext>
            </c:extLst>
          </c:dPt>
          <c:dPt>
            <c:idx val="5"/>
            <c:bubble3D val="0"/>
            <c:spPr>
              <a:solidFill>
                <a:srgbClr val="7030A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CCB7-9D40-9E8C-FDA0B1934188}"/>
              </c:ext>
            </c:extLst>
          </c:dPt>
          <c:dPt>
            <c:idx val="6"/>
            <c:bubble3D val="0"/>
            <c:spPr>
              <a:solidFill>
                <a:schemeClr val="accent3">
                  <a:lumMod val="6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CB7-9D40-9E8C-FDA0B1934188}"/>
              </c:ext>
            </c:extLst>
          </c:dPt>
          <c:dLbls>
            <c:dLbl>
              <c:idx val="0"/>
              <c:layout>
                <c:manualLayout>
                  <c:x val="0.10655737825572976"/>
                  <c:y val="3.019037168824598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CB7-9D40-9E8C-FDA0B1934188}"/>
                </c:ext>
              </c:extLst>
            </c:dLbl>
            <c:dLbl>
              <c:idx val="1"/>
              <c:layout>
                <c:manualLayout>
                  <c:x val="0.10655737825572963"/>
                  <c:y val="3.5222100302953648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CB7-9D40-9E8C-FDA0B1934188}"/>
                </c:ext>
              </c:extLst>
            </c:dLbl>
            <c:dLbl>
              <c:idx val="2"/>
              <c:layout>
                <c:manualLayout>
                  <c:x val="0.1551624981618521"/>
                  <c:y val="-2.5158643073538546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CB7-9D40-9E8C-FDA0B1934188}"/>
                </c:ext>
              </c:extLst>
            </c:dLbl>
            <c:dLbl>
              <c:idx val="3"/>
              <c:layout>
                <c:manualLayout>
                  <c:x val="0.13833764896357897"/>
                  <c:y val="4.780142183972280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CB7-9D40-9E8C-FDA0B1934188}"/>
                </c:ext>
              </c:extLst>
            </c:dLbl>
            <c:dLbl>
              <c:idx val="4"/>
              <c:layout>
                <c:manualLayout>
                  <c:x val="0.11029623363312378"/>
                  <c:y val="0.11824562244563004"/>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CCB7-9D40-9E8C-FDA0B1934188}"/>
                </c:ext>
              </c:extLst>
            </c:dLbl>
            <c:dLbl>
              <c:idx val="5"/>
              <c:layout>
                <c:manualLayout>
                  <c:x val="-0.10655737825572976"/>
                  <c:y val="2.7674507380892149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CCB7-9D40-9E8C-FDA0B1934188}"/>
                </c:ext>
              </c:extLst>
            </c:dLbl>
            <c:dLbl>
              <c:idx val="6"/>
              <c:layout>
                <c:manualLayout>
                  <c:x val="0.14581535971836701"/>
                  <c:y val="-0.15095185844122999"/>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bg1"/>
                      </a:solidFill>
                      <a:latin typeface="IBM Plex Sans" panose="020B0503050203000203" pitchFamily="34"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CCB7-9D40-9E8C-FDA0B1934188}"/>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spc="0" baseline="0">
                    <a:solidFill>
                      <a:schemeClr val="tx1"/>
                    </a:solidFill>
                    <a:latin typeface="IBM Plex Sans" panose="020B0503050203000203" pitchFamily="34" charset="77"/>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Sheet1!$A$11:$A$17</c:f>
              <c:strCache>
                <c:ptCount val="7"/>
                <c:pt idx="0">
                  <c:v>AWS</c:v>
                </c:pt>
                <c:pt idx="1">
                  <c:v>Azure</c:v>
                </c:pt>
                <c:pt idx="2">
                  <c:v>Cisco</c:v>
                </c:pt>
                <c:pt idx="3">
                  <c:v>Oracle</c:v>
                </c:pt>
                <c:pt idx="4">
                  <c:v>VMWare</c:v>
                </c:pt>
                <c:pt idx="5">
                  <c:v>IBM</c:v>
                </c:pt>
                <c:pt idx="6">
                  <c:v>Others: </c:v>
                </c:pt>
              </c:strCache>
            </c:strRef>
          </c:cat>
          <c:val>
            <c:numRef>
              <c:f>Sheet1!$B$11:$B$17</c:f>
              <c:numCache>
                <c:formatCode>0%</c:formatCode>
                <c:ptCount val="7"/>
                <c:pt idx="0">
                  <c:v>0.03</c:v>
                </c:pt>
                <c:pt idx="1">
                  <c:v>0.06</c:v>
                </c:pt>
                <c:pt idx="2">
                  <c:v>0.03</c:v>
                </c:pt>
                <c:pt idx="3">
                  <c:v>0.03</c:v>
                </c:pt>
                <c:pt idx="4">
                  <c:v>0.02</c:v>
                </c:pt>
                <c:pt idx="5">
                  <c:v>0.12</c:v>
                </c:pt>
                <c:pt idx="6">
                  <c:v>0.71</c:v>
                </c:pt>
              </c:numCache>
            </c:numRef>
          </c:val>
          <c:extLst>
            <c:ext xmlns:c16="http://schemas.microsoft.com/office/drawing/2014/chart" uri="{C3380CC4-5D6E-409C-BE32-E72D297353CC}">
              <c16:uniqueId val="{0000000E-CCB7-9D40-9E8C-FDA0B193418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Revenue ($M)</c:v>
                </c:pt>
              </c:strCache>
            </c:strRef>
          </c:tx>
          <c:spPr>
            <a:solidFill>
              <a:srgbClr val="1B5C83"/>
            </a:solidFill>
            <a:ln>
              <a:noFill/>
            </a:ln>
            <a:effectLst/>
          </c:spPr>
          <c:invertIfNegative val="0"/>
          <c:dLbls>
            <c:delete val="1"/>
          </c:dLbls>
          <c:cat>
            <c:numRef>
              <c:f>Sheet1!$A$2:$A$7</c:f>
              <c:numCache>
                <c:formatCode>General</c:formatCode>
                <c:ptCount val="6"/>
                <c:pt idx="0">
                  <c:v>2016</c:v>
                </c:pt>
                <c:pt idx="1">
                  <c:v>2017</c:v>
                </c:pt>
                <c:pt idx="2">
                  <c:v>2018</c:v>
                </c:pt>
                <c:pt idx="3">
                  <c:v>2019</c:v>
                </c:pt>
                <c:pt idx="4">
                  <c:v>2020</c:v>
                </c:pt>
                <c:pt idx="5">
                  <c:v>2021</c:v>
                </c:pt>
              </c:numCache>
            </c:numRef>
          </c:cat>
          <c:val>
            <c:numRef>
              <c:f>Sheet1!$B$2:$B$7</c:f>
              <c:numCache>
                <c:formatCode>General</c:formatCode>
                <c:ptCount val="6"/>
                <c:pt idx="0">
                  <c:v>3545</c:v>
                </c:pt>
                <c:pt idx="1">
                  <c:v>4395.7</c:v>
                </c:pt>
                <c:pt idx="2">
                  <c:v>5437.9</c:v>
                </c:pt>
                <c:pt idx="3">
                  <c:v>6704.1</c:v>
                </c:pt>
                <c:pt idx="4">
                  <c:v>8233.2000000000007</c:v>
                </c:pt>
                <c:pt idx="5">
                  <c:v>10077.4</c:v>
                </c:pt>
              </c:numCache>
            </c:numRef>
          </c:val>
          <c:extLst>
            <c:ext xmlns:c16="http://schemas.microsoft.com/office/drawing/2014/chart" uri="{C3380CC4-5D6E-409C-BE32-E72D297353CC}">
              <c16:uniqueId val="{00000000-5F23-CE4D-B513-C132B5863045}"/>
            </c:ext>
          </c:extLst>
        </c:ser>
        <c:dLbls>
          <c:dLblPos val="outEnd"/>
          <c:showLegendKey val="0"/>
          <c:showVal val="1"/>
          <c:showCatName val="0"/>
          <c:showSerName val="0"/>
          <c:showPercent val="0"/>
          <c:showBubbleSize val="0"/>
        </c:dLbls>
        <c:gapWidth val="219"/>
        <c:overlap val="-27"/>
        <c:axId val="1238279647"/>
        <c:axId val="1237665439"/>
      </c:barChart>
      <c:catAx>
        <c:axId val="123827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7665439"/>
        <c:crosses val="autoZero"/>
        <c:auto val="1"/>
        <c:lblAlgn val="ctr"/>
        <c:lblOffset val="100"/>
        <c:noMultiLvlLbl val="0"/>
      </c:catAx>
      <c:valAx>
        <c:axId val="1237665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827964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326D1-F242-1440-8B09-C3FE67C2FBBB}"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1070716C-571C-F04D-A053-43CA614A1033}">
      <dgm:prSet phldrT="[Text]"/>
      <dgm:spPr/>
      <dgm:t>
        <a:bodyPr/>
        <a:lstStyle/>
        <a:p>
          <a:r>
            <a:rPr lang="en-US" b="0" i="0" dirty="0">
              <a:latin typeface="IBM Plex Sans Light" panose="020B0403050203000203" pitchFamily="34" charset="77"/>
            </a:rPr>
            <a:t>application</a:t>
          </a:r>
        </a:p>
      </dgm:t>
    </dgm:pt>
    <dgm:pt modelId="{DCD1AB44-99B1-EE43-83ED-3BE23B853DA6}" type="parTrans" cxnId="{511431F7-BBFE-5C42-87B7-76432DF09BA1}">
      <dgm:prSet/>
      <dgm:spPr/>
      <dgm:t>
        <a:bodyPr/>
        <a:lstStyle/>
        <a:p>
          <a:endParaRPr lang="en-US" b="0" i="0">
            <a:latin typeface="IBM Plex Sans Light" panose="020B0403050203000203" pitchFamily="34" charset="77"/>
          </a:endParaRPr>
        </a:p>
      </dgm:t>
    </dgm:pt>
    <dgm:pt modelId="{F504A322-2EF4-A34B-A5C2-6419AC3BAC86}" type="sibTrans" cxnId="{511431F7-BBFE-5C42-87B7-76432DF09BA1}">
      <dgm:prSet/>
      <dgm:spPr/>
      <dgm:t>
        <a:bodyPr/>
        <a:lstStyle/>
        <a:p>
          <a:endParaRPr lang="en-US" b="0" i="0">
            <a:latin typeface="IBM Plex Sans Light" panose="020B0403050203000203" pitchFamily="34" charset="77"/>
          </a:endParaRPr>
        </a:p>
      </dgm:t>
    </dgm:pt>
    <dgm:pt modelId="{219D64D5-2766-1D4B-B7C4-CB0ECAC5AD1D}">
      <dgm:prSet phldrT="[Text]"/>
      <dgm:spPr/>
      <dgm:t>
        <a:bodyPr/>
        <a:lstStyle/>
        <a:p>
          <a:r>
            <a:rPr lang="en-US" b="0" i="0" dirty="0">
              <a:latin typeface="IBM Plex Sans Light" panose="020B0403050203000203" pitchFamily="34" charset="77"/>
            </a:rPr>
            <a:t>deployable</a:t>
          </a:r>
        </a:p>
      </dgm:t>
    </dgm:pt>
    <dgm:pt modelId="{55AD33FB-6F35-4942-B05E-BEF614D2A8EA}" type="parTrans" cxnId="{D0C89EA3-7981-5147-A544-DA328D9CC645}">
      <dgm:prSet/>
      <dgm:spPr/>
      <dgm:t>
        <a:bodyPr/>
        <a:lstStyle/>
        <a:p>
          <a:endParaRPr lang="en-US" b="0" i="0">
            <a:latin typeface="IBM Plex Sans Light" panose="020B0403050203000203" pitchFamily="34" charset="77"/>
          </a:endParaRPr>
        </a:p>
      </dgm:t>
    </dgm:pt>
    <dgm:pt modelId="{DE341FA4-0891-1A40-B8E6-038CD5371145}" type="sibTrans" cxnId="{D0C89EA3-7981-5147-A544-DA328D9CC645}">
      <dgm:prSet/>
      <dgm:spPr/>
      <dgm:t>
        <a:bodyPr/>
        <a:lstStyle/>
        <a:p>
          <a:endParaRPr lang="en-US" b="0" i="0">
            <a:latin typeface="IBM Plex Sans Light" panose="020B0403050203000203" pitchFamily="34" charset="77"/>
          </a:endParaRPr>
        </a:p>
      </dgm:t>
    </dgm:pt>
    <dgm:pt modelId="{24CD2E4A-6E90-A446-8044-06E3801FDF9E}">
      <dgm:prSet/>
      <dgm:spPr/>
      <dgm:t>
        <a:bodyPr/>
        <a:lstStyle/>
        <a:p>
          <a:r>
            <a:rPr lang="en-US" b="0" i="0" dirty="0">
              <a:latin typeface="IBM Plex Sans Light" panose="020B0403050203000203" pitchFamily="34" charset="77"/>
            </a:rPr>
            <a:t>deployment</a:t>
          </a:r>
        </a:p>
      </dgm:t>
    </dgm:pt>
    <dgm:pt modelId="{8CA08D78-EBFD-E24B-844C-23A174F0B00D}" type="parTrans" cxnId="{72FCC34F-F770-9642-B027-1ED758927921}">
      <dgm:prSet/>
      <dgm:spPr/>
      <dgm:t>
        <a:bodyPr/>
        <a:lstStyle/>
        <a:p>
          <a:endParaRPr lang="en-US" b="0" i="0">
            <a:latin typeface="IBM Plex Sans Light" panose="020B0403050203000203" pitchFamily="34" charset="77"/>
          </a:endParaRPr>
        </a:p>
      </dgm:t>
    </dgm:pt>
    <dgm:pt modelId="{538A1C27-EE3A-1648-BD52-132260D004B6}" type="sibTrans" cxnId="{72FCC34F-F770-9642-B027-1ED758927921}">
      <dgm:prSet/>
      <dgm:spPr/>
      <dgm:t>
        <a:bodyPr/>
        <a:lstStyle/>
        <a:p>
          <a:endParaRPr lang="en-US" b="0" i="0">
            <a:latin typeface="IBM Plex Sans Light" panose="020B0403050203000203" pitchFamily="34" charset="77"/>
          </a:endParaRPr>
        </a:p>
      </dgm:t>
    </dgm:pt>
    <dgm:pt modelId="{5810A4A7-6A66-BF4F-972C-E80C11684AB7}">
      <dgm:prSet/>
      <dgm:spPr/>
      <dgm:t>
        <a:bodyPr/>
        <a:lstStyle/>
        <a:p>
          <a:r>
            <a:rPr lang="en-US" b="0" i="0" dirty="0">
              <a:latin typeface="IBM Plex Sans Light" panose="020B0403050203000203" pitchFamily="34" charset="77"/>
            </a:rPr>
            <a:t>replica set</a:t>
          </a:r>
        </a:p>
      </dgm:t>
    </dgm:pt>
    <dgm:pt modelId="{52AE56C0-E576-9F41-9CE8-61E2C321D820}" type="parTrans" cxnId="{4C157EAD-51C3-CE4C-8D9A-B53BF5464A43}">
      <dgm:prSet/>
      <dgm:spPr/>
      <dgm:t>
        <a:bodyPr/>
        <a:lstStyle/>
        <a:p>
          <a:endParaRPr lang="en-US" b="0" i="0">
            <a:latin typeface="IBM Plex Sans Light" panose="020B0403050203000203" pitchFamily="34" charset="77"/>
          </a:endParaRPr>
        </a:p>
      </dgm:t>
    </dgm:pt>
    <dgm:pt modelId="{6689ABE6-49C1-ED43-A1C4-9DD0F42E358B}" type="sibTrans" cxnId="{4C157EAD-51C3-CE4C-8D9A-B53BF5464A43}">
      <dgm:prSet/>
      <dgm:spPr/>
      <dgm:t>
        <a:bodyPr/>
        <a:lstStyle/>
        <a:p>
          <a:endParaRPr lang="en-US" b="0" i="0">
            <a:latin typeface="IBM Plex Sans Light" panose="020B0403050203000203" pitchFamily="34" charset="77"/>
          </a:endParaRPr>
        </a:p>
      </dgm:t>
    </dgm:pt>
    <dgm:pt modelId="{955F2AF8-4929-6C42-96A3-C5299A7A6997}">
      <dgm:prSet/>
      <dgm:spPr/>
      <dgm:t>
        <a:bodyPr/>
        <a:lstStyle/>
        <a:p>
          <a:r>
            <a:rPr lang="en-US" b="0" i="0" dirty="0">
              <a:latin typeface="IBM Plex Sans Light" panose="020B0403050203000203" pitchFamily="34" charset="77"/>
            </a:rPr>
            <a:t>pod</a:t>
          </a:r>
        </a:p>
      </dgm:t>
    </dgm:pt>
    <dgm:pt modelId="{A1F72399-9105-B147-ACC2-2E512BA54D50}" type="parTrans" cxnId="{26858D56-6B6B-8648-BBBE-C210CF60AD70}">
      <dgm:prSet/>
      <dgm:spPr/>
      <dgm:t>
        <a:bodyPr/>
        <a:lstStyle/>
        <a:p>
          <a:endParaRPr lang="en-US" b="0" i="0">
            <a:latin typeface="IBM Plex Sans Light" panose="020B0403050203000203" pitchFamily="34" charset="77"/>
          </a:endParaRPr>
        </a:p>
      </dgm:t>
    </dgm:pt>
    <dgm:pt modelId="{906BEA70-A7BA-9146-BA26-185759093239}" type="sibTrans" cxnId="{26858D56-6B6B-8648-BBBE-C210CF60AD70}">
      <dgm:prSet/>
      <dgm:spPr/>
      <dgm:t>
        <a:bodyPr/>
        <a:lstStyle/>
        <a:p>
          <a:endParaRPr lang="en-US" b="0" i="0">
            <a:latin typeface="IBM Plex Sans Light" panose="020B0403050203000203" pitchFamily="34" charset="77"/>
          </a:endParaRPr>
        </a:p>
      </dgm:t>
    </dgm:pt>
    <dgm:pt modelId="{112C0569-889D-B64C-A676-1F5D44FE5C08}">
      <dgm:prSet/>
      <dgm:spPr/>
      <dgm:t>
        <a:bodyPr/>
        <a:lstStyle/>
        <a:p>
          <a:r>
            <a:rPr lang="en-US" b="0" i="0" dirty="0">
              <a:latin typeface="IBM Plex Sans Light" panose="020B0403050203000203" pitchFamily="34" charset="77"/>
            </a:rPr>
            <a:t>service</a:t>
          </a:r>
        </a:p>
      </dgm:t>
    </dgm:pt>
    <dgm:pt modelId="{B8BA76A0-4CA8-A84C-91A5-8493D7A2AECA}" type="parTrans" cxnId="{8991A6B1-5C5C-8C45-82D5-C8E540D02CBC}">
      <dgm:prSet/>
      <dgm:spPr/>
      <dgm:t>
        <a:bodyPr/>
        <a:lstStyle/>
        <a:p>
          <a:endParaRPr lang="en-US" b="0" i="0">
            <a:latin typeface="IBM Plex Sans Light" panose="020B0403050203000203" pitchFamily="34" charset="77"/>
          </a:endParaRPr>
        </a:p>
      </dgm:t>
    </dgm:pt>
    <dgm:pt modelId="{D829A2B5-C3F9-9C4B-AC3C-57C3C90D0C52}" type="sibTrans" cxnId="{8991A6B1-5C5C-8C45-82D5-C8E540D02CBC}">
      <dgm:prSet/>
      <dgm:spPr/>
      <dgm:t>
        <a:bodyPr/>
        <a:lstStyle/>
        <a:p>
          <a:endParaRPr lang="en-US" b="0" i="0">
            <a:latin typeface="IBM Plex Sans Light" panose="020B0403050203000203" pitchFamily="34" charset="77"/>
          </a:endParaRPr>
        </a:p>
      </dgm:t>
    </dgm:pt>
    <dgm:pt modelId="{6A9CA84A-DA31-2244-ACA3-F4A78D8650A1}">
      <dgm:prSet/>
      <dgm:spPr/>
      <dgm:t>
        <a:bodyPr/>
        <a:lstStyle/>
        <a:p>
          <a:r>
            <a:rPr lang="en-US" b="0" i="0" dirty="0">
              <a:latin typeface="IBM Plex Sans Light" panose="020B0403050203000203" pitchFamily="34" charset="77"/>
            </a:rPr>
            <a:t>daemon set</a:t>
          </a:r>
        </a:p>
      </dgm:t>
    </dgm:pt>
    <dgm:pt modelId="{1C9BBA6F-30F0-B04E-BC25-C04CC2417A84}" type="parTrans" cxnId="{D0BA2838-2DE7-B243-9E80-CCAEFFAA0C5F}">
      <dgm:prSet/>
      <dgm:spPr/>
      <dgm:t>
        <a:bodyPr/>
        <a:lstStyle/>
        <a:p>
          <a:endParaRPr lang="en-US" b="0" i="0">
            <a:latin typeface="IBM Plex Sans Light" panose="020B0403050203000203" pitchFamily="34" charset="77"/>
          </a:endParaRPr>
        </a:p>
      </dgm:t>
    </dgm:pt>
    <dgm:pt modelId="{CACE443F-A8B2-7745-8392-4E6D8BC90B98}" type="sibTrans" cxnId="{D0BA2838-2DE7-B243-9E80-CCAEFFAA0C5F}">
      <dgm:prSet/>
      <dgm:spPr/>
      <dgm:t>
        <a:bodyPr/>
        <a:lstStyle/>
        <a:p>
          <a:endParaRPr lang="en-US" b="0" i="0">
            <a:latin typeface="IBM Plex Sans Light" panose="020B0403050203000203" pitchFamily="34" charset="77"/>
          </a:endParaRPr>
        </a:p>
      </dgm:t>
    </dgm:pt>
    <dgm:pt modelId="{50C141BB-2FC9-C44A-899D-AC19E451AE2E}">
      <dgm:prSet/>
      <dgm:spPr/>
      <dgm:t>
        <a:bodyPr/>
        <a:lstStyle/>
        <a:p>
          <a:r>
            <a:rPr lang="en-US" b="0" i="0" dirty="0">
              <a:latin typeface="IBM Plex Sans Light" panose="020B0403050203000203" pitchFamily="34" charset="77"/>
            </a:rPr>
            <a:t>stateful set</a:t>
          </a:r>
        </a:p>
      </dgm:t>
    </dgm:pt>
    <dgm:pt modelId="{2259EC77-1953-0242-A976-F480144D2D85}" type="parTrans" cxnId="{5315F055-AE73-DB41-89A5-469447754BEF}">
      <dgm:prSet/>
      <dgm:spPr/>
      <dgm:t>
        <a:bodyPr/>
        <a:lstStyle/>
        <a:p>
          <a:endParaRPr lang="en-US" b="0" i="0">
            <a:latin typeface="IBM Plex Sans Light" panose="020B0403050203000203" pitchFamily="34" charset="77"/>
          </a:endParaRPr>
        </a:p>
      </dgm:t>
    </dgm:pt>
    <dgm:pt modelId="{46000B9E-3FB5-B24E-BC73-50FC0FB572BB}" type="sibTrans" cxnId="{5315F055-AE73-DB41-89A5-469447754BEF}">
      <dgm:prSet/>
      <dgm:spPr/>
      <dgm:t>
        <a:bodyPr/>
        <a:lstStyle/>
        <a:p>
          <a:endParaRPr lang="en-US" b="0" i="0">
            <a:latin typeface="IBM Plex Sans Light" panose="020B0403050203000203" pitchFamily="34" charset="77"/>
          </a:endParaRPr>
        </a:p>
      </dgm:t>
    </dgm:pt>
    <dgm:pt modelId="{D6F00F0E-6B5B-A346-979B-45A557271339}">
      <dgm:prSet/>
      <dgm:spPr/>
      <dgm:t>
        <a:bodyPr/>
        <a:lstStyle/>
        <a:p>
          <a:r>
            <a:rPr lang="en-US" b="0" i="0" dirty="0">
              <a:latin typeface="IBM Plex Sans Light" panose="020B0403050203000203" pitchFamily="34" charset="77"/>
            </a:rPr>
            <a:t>pod</a:t>
          </a:r>
        </a:p>
      </dgm:t>
    </dgm:pt>
    <dgm:pt modelId="{D568F231-9919-8748-9AB7-F742B0D59368}" type="parTrans" cxnId="{D2FF7CAA-88FE-944A-959F-ED7D0ED260D6}">
      <dgm:prSet/>
      <dgm:spPr/>
      <dgm:t>
        <a:bodyPr/>
        <a:lstStyle/>
        <a:p>
          <a:endParaRPr lang="en-US" b="0" i="0">
            <a:latin typeface="IBM Plex Sans Light" panose="020B0403050203000203" pitchFamily="34" charset="77"/>
          </a:endParaRPr>
        </a:p>
      </dgm:t>
    </dgm:pt>
    <dgm:pt modelId="{B02B4462-DABE-9C4C-A9F8-1F60973644AC}" type="sibTrans" cxnId="{D2FF7CAA-88FE-944A-959F-ED7D0ED260D6}">
      <dgm:prSet/>
      <dgm:spPr/>
      <dgm:t>
        <a:bodyPr/>
        <a:lstStyle/>
        <a:p>
          <a:endParaRPr lang="en-US" b="0" i="0">
            <a:latin typeface="IBM Plex Sans Light" panose="020B0403050203000203" pitchFamily="34" charset="77"/>
          </a:endParaRPr>
        </a:p>
      </dgm:t>
    </dgm:pt>
    <dgm:pt modelId="{C3F10B28-DF2C-4B48-B681-64CE5D062DBC}">
      <dgm:prSet/>
      <dgm:spPr/>
      <dgm:t>
        <a:bodyPr/>
        <a:lstStyle/>
        <a:p>
          <a:r>
            <a:rPr lang="en-US" b="0" i="0" dirty="0">
              <a:latin typeface="IBM Plex Sans Light" panose="020B0403050203000203" pitchFamily="34" charset="77"/>
            </a:rPr>
            <a:t>pod</a:t>
          </a:r>
        </a:p>
      </dgm:t>
    </dgm:pt>
    <dgm:pt modelId="{FDD6C495-B632-AE49-B789-B68DC1D9F92D}" type="parTrans" cxnId="{FEC5A05F-A906-7A47-9310-288A004B1CCF}">
      <dgm:prSet/>
      <dgm:spPr/>
      <dgm:t>
        <a:bodyPr/>
        <a:lstStyle/>
        <a:p>
          <a:endParaRPr lang="en-US" b="0" i="0">
            <a:latin typeface="IBM Plex Sans Light" panose="020B0403050203000203" pitchFamily="34" charset="77"/>
          </a:endParaRPr>
        </a:p>
      </dgm:t>
    </dgm:pt>
    <dgm:pt modelId="{CFBB4400-09A3-6142-AFCD-CAE8EC80AB0E}" type="sibTrans" cxnId="{FEC5A05F-A906-7A47-9310-288A004B1CCF}">
      <dgm:prSet/>
      <dgm:spPr/>
      <dgm:t>
        <a:bodyPr/>
        <a:lstStyle/>
        <a:p>
          <a:endParaRPr lang="en-US" b="0" i="0">
            <a:latin typeface="IBM Plex Sans Light" panose="020B0403050203000203" pitchFamily="34" charset="77"/>
          </a:endParaRPr>
        </a:p>
      </dgm:t>
    </dgm:pt>
    <dgm:pt modelId="{B3571748-A0B6-3142-AFD8-6556A4C08774}">
      <dgm:prSet/>
      <dgm:spPr/>
      <dgm:t>
        <a:bodyPr/>
        <a:lstStyle/>
        <a:p>
          <a:r>
            <a:rPr lang="en-US" b="0" i="0" dirty="0">
              <a:latin typeface="IBM Plex Sans Light" panose="020B0403050203000203" pitchFamily="34" charset="77"/>
            </a:rPr>
            <a:t>pod</a:t>
          </a:r>
        </a:p>
      </dgm:t>
    </dgm:pt>
    <dgm:pt modelId="{C0936818-D4FE-7043-AFF5-31DDD7D3B017}" type="parTrans" cxnId="{11756A39-EE5D-B142-937E-E7768FEBBCCC}">
      <dgm:prSet/>
      <dgm:spPr/>
      <dgm:t>
        <a:bodyPr/>
        <a:lstStyle/>
        <a:p>
          <a:endParaRPr lang="en-US" b="0" i="0">
            <a:latin typeface="IBM Plex Sans Light" panose="020B0403050203000203" pitchFamily="34" charset="77"/>
          </a:endParaRPr>
        </a:p>
      </dgm:t>
    </dgm:pt>
    <dgm:pt modelId="{465B53F6-7000-3E48-84EC-D9F9453573AD}" type="sibTrans" cxnId="{11756A39-EE5D-B142-937E-E7768FEBBCCC}">
      <dgm:prSet/>
      <dgm:spPr/>
      <dgm:t>
        <a:bodyPr/>
        <a:lstStyle/>
        <a:p>
          <a:endParaRPr lang="en-US" b="0" i="0">
            <a:latin typeface="IBM Plex Sans Light" panose="020B0403050203000203" pitchFamily="34" charset="77"/>
          </a:endParaRPr>
        </a:p>
      </dgm:t>
    </dgm:pt>
    <dgm:pt modelId="{9049904B-7884-6B41-B5CE-0E498073E7FA}" type="pres">
      <dgm:prSet presAssocID="{F91326D1-F242-1440-8B09-C3FE67C2FBBB}" presName="Name0" presStyleCnt="0">
        <dgm:presLayoutVars>
          <dgm:orgChart val="1"/>
          <dgm:chPref val="1"/>
          <dgm:dir/>
          <dgm:animOne val="branch"/>
          <dgm:animLvl val="lvl"/>
          <dgm:resizeHandles/>
        </dgm:presLayoutVars>
      </dgm:prSet>
      <dgm:spPr/>
    </dgm:pt>
    <dgm:pt modelId="{E7368132-9CE6-204D-A6C2-4E1095BD7BDE}" type="pres">
      <dgm:prSet presAssocID="{1070716C-571C-F04D-A053-43CA614A1033}" presName="hierRoot1" presStyleCnt="0">
        <dgm:presLayoutVars>
          <dgm:hierBranch val="init"/>
        </dgm:presLayoutVars>
      </dgm:prSet>
      <dgm:spPr/>
    </dgm:pt>
    <dgm:pt modelId="{6096DC14-AE47-4849-84EE-FB4061AFBFCB}" type="pres">
      <dgm:prSet presAssocID="{1070716C-571C-F04D-A053-43CA614A1033}" presName="rootComposite1" presStyleCnt="0"/>
      <dgm:spPr/>
    </dgm:pt>
    <dgm:pt modelId="{97A9C8CE-476D-4045-A06B-78F4415DAB4D}" type="pres">
      <dgm:prSet presAssocID="{1070716C-571C-F04D-A053-43CA614A1033}" presName="rootText1" presStyleLbl="alignAcc1" presStyleIdx="0" presStyleCnt="0">
        <dgm:presLayoutVars>
          <dgm:chPref val="3"/>
        </dgm:presLayoutVars>
      </dgm:prSet>
      <dgm:spPr/>
    </dgm:pt>
    <dgm:pt modelId="{7E7DA674-6B5E-2C44-B2D6-E056503F0A37}" type="pres">
      <dgm:prSet presAssocID="{1070716C-571C-F04D-A053-43CA614A1033}" presName="topArc1" presStyleLbl="parChTrans1D1" presStyleIdx="0" presStyleCnt="22"/>
      <dgm:spPr/>
    </dgm:pt>
    <dgm:pt modelId="{034D2EF8-E749-2C40-B294-D587B376624B}" type="pres">
      <dgm:prSet presAssocID="{1070716C-571C-F04D-A053-43CA614A1033}" presName="bottomArc1" presStyleLbl="parChTrans1D1" presStyleIdx="1" presStyleCnt="22"/>
      <dgm:spPr/>
    </dgm:pt>
    <dgm:pt modelId="{6FE5B5B9-DF7C-8B41-844C-8831DF7B86E9}" type="pres">
      <dgm:prSet presAssocID="{1070716C-571C-F04D-A053-43CA614A1033}" presName="topConnNode1" presStyleLbl="node1" presStyleIdx="0" presStyleCnt="0"/>
      <dgm:spPr/>
    </dgm:pt>
    <dgm:pt modelId="{250CD6CF-C249-E94A-8DF2-62F13D98293D}" type="pres">
      <dgm:prSet presAssocID="{1070716C-571C-F04D-A053-43CA614A1033}" presName="hierChild2" presStyleCnt="0"/>
      <dgm:spPr/>
    </dgm:pt>
    <dgm:pt modelId="{239F0CC5-5B55-0048-B2D6-936F641C646A}" type="pres">
      <dgm:prSet presAssocID="{55AD33FB-6F35-4942-B05E-BEF614D2A8EA}" presName="Name28" presStyleLbl="parChTrans1D2" presStyleIdx="0" presStyleCnt="1"/>
      <dgm:spPr/>
    </dgm:pt>
    <dgm:pt modelId="{D3D1BC46-437C-0D4F-85DA-41026D132338}" type="pres">
      <dgm:prSet presAssocID="{219D64D5-2766-1D4B-B7C4-CB0ECAC5AD1D}" presName="hierRoot2" presStyleCnt="0">
        <dgm:presLayoutVars>
          <dgm:hierBranch val="init"/>
        </dgm:presLayoutVars>
      </dgm:prSet>
      <dgm:spPr/>
    </dgm:pt>
    <dgm:pt modelId="{FC854252-B43E-A14C-8B80-0F36E3D1D438}" type="pres">
      <dgm:prSet presAssocID="{219D64D5-2766-1D4B-B7C4-CB0ECAC5AD1D}" presName="rootComposite2" presStyleCnt="0"/>
      <dgm:spPr/>
    </dgm:pt>
    <dgm:pt modelId="{4F58CD84-952A-9B42-92F4-79F9805F7D1A}" type="pres">
      <dgm:prSet presAssocID="{219D64D5-2766-1D4B-B7C4-CB0ECAC5AD1D}" presName="rootText2" presStyleLbl="alignAcc1" presStyleIdx="0" presStyleCnt="0">
        <dgm:presLayoutVars>
          <dgm:chPref val="3"/>
        </dgm:presLayoutVars>
      </dgm:prSet>
      <dgm:spPr/>
    </dgm:pt>
    <dgm:pt modelId="{23452559-87FC-5B40-AB96-F2ADD6453C44}" type="pres">
      <dgm:prSet presAssocID="{219D64D5-2766-1D4B-B7C4-CB0ECAC5AD1D}" presName="topArc2" presStyleLbl="parChTrans1D1" presStyleIdx="2" presStyleCnt="22"/>
      <dgm:spPr/>
    </dgm:pt>
    <dgm:pt modelId="{F91C75C6-6C46-1F44-A7C2-ACD614E0C2AD}" type="pres">
      <dgm:prSet presAssocID="{219D64D5-2766-1D4B-B7C4-CB0ECAC5AD1D}" presName="bottomArc2" presStyleLbl="parChTrans1D1" presStyleIdx="3" presStyleCnt="22"/>
      <dgm:spPr/>
    </dgm:pt>
    <dgm:pt modelId="{E0888A34-FDE4-0B4C-A912-DD2C4ED26C71}" type="pres">
      <dgm:prSet presAssocID="{219D64D5-2766-1D4B-B7C4-CB0ECAC5AD1D}" presName="topConnNode2" presStyleLbl="node2" presStyleIdx="0" presStyleCnt="0"/>
      <dgm:spPr/>
    </dgm:pt>
    <dgm:pt modelId="{8B4DBF14-1EB6-6943-92F5-526FB9B68D47}" type="pres">
      <dgm:prSet presAssocID="{219D64D5-2766-1D4B-B7C4-CB0ECAC5AD1D}" presName="hierChild4" presStyleCnt="0"/>
      <dgm:spPr/>
    </dgm:pt>
    <dgm:pt modelId="{05AD4244-2A60-0244-B3A9-ECDB89AA0F02}" type="pres">
      <dgm:prSet presAssocID="{8CA08D78-EBFD-E24B-844C-23A174F0B00D}" presName="Name28" presStyleLbl="parChTrans1D3" presStyleIdx="0" presStyleCnt="4"/>
      <dgm:spPr/>
    </dgm:pt>
    <dgm:pt modelId="{D80CF0DD-D62C-7649-8D9D-3C24FF907BDD}" type="pres">
      <dgm:prSet presAssocID="{24CD2E4A-6E90-A446-8044-06E3801FDF9E}" presName="hierRoot2" presStyleCnt="0">
        <dgm:presLayoutVars>
          <dgm:hierBranch val="init"/>
        </dgm:presLayoutVars>
      </dgm:prSet>
      <dgm:spPr/>
    </dgm:pt>
    <dgm:pt modelId="{01DB5012-B447-0842-ACCF-48237E17D4C4}" type="pres">
      <dgm:prSet presAssocID="{24CD2E4A-6E90-A446-8044-06E3801FDF9E}" presName="rootComposite2" presStyleCnt="0"/>
      <dgm:spPr/>
    </dgm:pt>
    <dgm:pt modelId="{0CB54CB4-1CAF-5A43-8668-2DCD23E17132}" type="pres">
      <dgm:prSet presAssocID="{24CD2E4A-6E90-A446-8044-06E3801FDF9E}" presName="rootText2" presStyleLbl="alignAcc1" presStyleIdx="0" presStyleCnt="0">
        <dgm:presLayoutVars>
          <dgm:chPref val="3"/>
        </dgm:presLayoutVars>
      </dgm:prSet>
      <dgm:spPr/>
    </dgm:pt>
    <dgm:pt modelId="{D7F6FA67-7AC2-D64B-9B63-FDB4335EBE14}" type="pres">
      <dgm:prSet presAssocID="{24CD2E4A-6E90-A446-8044-06E3801FDF9E}" presName="topArc2" presStyleLbl="parChTrans1D1" presStyleIdx="4" presStyleCnt="22"/>
      <dgm:spPr/>
    </dgm:pt>
    <dgm:pt modelId="{0C6831B1-4E22-A647-8D6C-EE9EA2C9020C}" type="pres">
      <dgm:prSet presAssocID="{24CD2E4A-6E90-A446-8044-06E3801FDF9E}" presName="bottomArc2" presStyleLbl="parChTrans1D1" presStyleIdx="5" presStyleCnt="22"/>
      <dgm:spPr/>
    </dgm:pt>
    <dgm:pt modelId="{A9FBBE44-4734-6646-A3C8-31D9CD42E015}" type="pres">
      <dgm:prSet presAssocID="{24CD2E4A-6E90-A446-8044-06E3801FDF9E}" presName="topConnNode2" presStyleLbl="node3" presStyleIdx="0" presStyleCnt="0"/>
      <dgm:spPr/>
    </dgm:pt>
    <dgm:pt modelId="{DF7BBB6D-B704-2441-88D5-283D03CA6EDA}" type="pres">
      <dgm:prSet presAssocID="{24CD2E4A-6E90-A446-8044-06E3801FDF9E}" presName="hierChild4" presStyleCnt="0"/>
      <dgm:spPr/>
    </dgm:pt>
    <dgm:pt modelId="{F659593E-4356-3041-95CA-76111E1E35D7}" type="pres">
      <dgm:prSet presAssocID="{52AE56C0-E576-9F41-9CE8-61E2C321D820}" presName="Name28" presStyleLbl="parChTrans1D4" presStyleIdx="0" presStyleCnt="5"/>
      <dgm:spPr/>
    </dgm:pt>
    <dgm:pt modelId="{981BEDF2-9721-4B4E-A644-CF28F86FD272}" type="pres">
      <dgm:prSet presAssocID="{5810A4A7-6A66-BF4F-972C-E80C11684AB7}" presName="hierRoot2" presStyleCnt="0">
        <dgm:presLayoutVars>
          <dgm:hierBranch val="init"/>
        </dgm:presLayoutVars>
      </dgm:prSet>
      <dgm:spPr/>
    </dgm:pt>
    <dgm:pt modelId="{83669D06-C878-9D4A-8670-7815BD081FB0}" type="pres">
      <dgm:prSet presAssocID="{5810A4A7-6A66-BF4F-972C-E80C11684AB7}" presName="rootComposite2" presStyleCnt="0"/>
      <dgm:spPr/>
    </dgm:pt>
    <dgm:pt modelId="{C857177D-6C36-6746-BD58-2320A175BD8A}" type="pres">
      <dgm:prSet presAssocID="{5810A4A7-6A66-BF4F-972C-E80C11684AB7}" presName="rootText2" presStyleLbl="alignAcc1" presStyleIdx="0" presStyleCnt="0">
        <dgm:presLayoutVars>
          <dgm:chPref val="3"/>
        </dgm:presLayoutVars>
      </dgm:prSet>
      <dgm:spPr/>
    </dgm:pt>
    <dgm:pt modelId="{6F1BA878-40DC-014C-8A29-2011DF9D2DF7}" type="pres">
      <dgm:prSet presAssocID="{5810A4A7-6A66-BF4F-972C-E80C11684AB7}" presName="topArc2" presStyleLbl="parChTrans1D1" presStyleIdx="6" presStyleCnt="22"/>
      <dgm:spPr/>
    </dgm:pt>
    <dgm:pt modelId="{F9FE0295-E6B9-3447-ADE7-C6762FB54EA2}" type="pres">
      <dgm:prSet presAssocID="{5810A4A7-6A66-BF4F-972C-E80C11684AB7}" presName="bottomArc2" presStyleLbl="parChTrans1D1" presStyleIdx="7" presStyleCnt="22"/>
      <dgm:spPr/>
    </dgm:pt>
    <dgm:pt modelId="{B09BC5CB-45A2-6E4B-88B1-DE85FA8E3F2D}" type="pres">
      <dgm:prSet presAssocID="{5810A4A7-6A66-BF4F-972C-E80C11684AB7}" presName="topConnNode2" presStyleLbl="node4" presStyleIdx="0" presStyleCnt="0"/>
      <dgm:spPr/>
    </dgm:pt>
    <dgm:pt modelId="{9363CB66-C2C6-F445-8E2F-09C3A7D3B910}" type="pres">
      <dgm:prSet presAssocID="{5810A4A7-6A66-BF4F-972C-E80C11684AB7}" presName="hierChild4" presStyleCnt="0"/>
      <dgm:spPr/>
    </dgm:pt>
    <dgm:pt modelId="{3AED0CBC-0798-DF48-BD6D-5676CBB669BE}" type="pres">
      <dgm:prSet presAssocID="{A1F72399-9105-B147-ACC2-2E512BA54D50}" presName="Name28" presStyleLbl="parChTrans1D4" presStyleIdx="1" presStyleCnt="5"/>
      <dgm:spPr/>
    </dgm:pt>
    <dgm:pt modelId="{EA960AFB-CDE0-9F4B-A1C6-A80F736413B1}" type="pres">
      <dgm:prSet presAssocID="{955F2AF8-4929-6C42-96A3-C5299A7A6997}" presName="hierRoot2" presStyleCnt="0">
        <dgm:presLayoutVars>
          <dgm:hierBranch val="init"/>
        </dgm:presLayoutVars>
      </dgm:prSet>
      <dgm:spPr/>
    </dgm:pt>
    <dgm:pt modelId="{AC20935D-6857-2245-9116-6B6BF2630775}" type="pres">
      <dgm:prSet presAssocID="{955F2AF8-4929-6C42-96A3-C5299A7A6997}" presName="rootComposite2" presStyleCnt="0"/>
      <dgm:spPr/>
    </dgm:pt>
    <dgm:pt modelId="{55904BD0-76B7-1E41-BF8C-2AAB6B8EBE2E}" type="pres">
      <dgm:prSet presAssocID="{955F2AF8-4929-6C42-96A3-C5299A7A6997}" presName="rootText2" presStyleLbl="alignAcc1" presStyleIdx="0" presStyleCnt="0">
        <dgm:presLayoutVars>
          <dgm:chPref val="3"/>
        </dgm:presLayoutVars>
      </dgm:prSet>
      <dgm:spPr/>
    </dgm:pt>
    <dgm:pt modelId="{EE895B76-FDF3-CF48-8F85-1A7EB46AEE61}" type="pres">
      <dgm:prSet presAssocID="{955F2AF8-4929-6C42-96A3-C5299A7A6997}" presName="topArc2" presStyleLbl="parChTrans1D1" presStyleIdx="8" presStyleCnt="22"/>
      <dgm:spPr/>
    </dgm:pt>
    <dgm:pt modelId="{205E96EA-CE9C-0243-802F-E7D7084C6B63}" type="pres">
      <dgm:prSet presAssocID="{955F2AF8-4929-6C42-96A3-C5299A7A6997}" presName="bottomArc2" presStyleLbl="parChTrans1D1" presStyleIdx="9" presStyleCnt="22"/>
      <dgm:spPr/>
    </dgm:pt>
    <dgm:pt modelId="{85E98F4E-A688-B54A-B941-6DA379E5993C}" type="pres">
      <dgm:prSet presAssocID="{955F2AF8-4929-6C42-96A3-C5299A7A6997}" presName="topConnNode2" presStyleLbl="node4" presStyleIdx="0" presStyleCnt="0"/>
      <dgm:spPr/>
    </dgm:pt>
    <dgm:pt modelId="{AD153D51-FD5E-1747-9F3E-761DF9B5000E}" type="pres">
      <dgm:prSet presAssocID="{955F2AF8-4929-6C42-96A3-C5299A7A6997}" presName="hierChild4" presStyleCnt="0"/>
      <dgm:spPr/>
    </dgm:pt>
    <dgm:pt modelId="{E4A57156-8DBD-7146-9684-29BC482F627B}" type="pres">
      <dgm:prSet presAssocID="{955F2AF8-4929-6C42-96A3-C5299A7A6997}" presName="hierChild5" presStyleCnt="0"/>
      <dgm:spPr/>
    </dgm:pt>
    <dgm:pt modelId="{97147356-CC27-9647-A8C6-230663098EE1}" type="pres">
      <dgm:prSet presAssocID="{5810A4A7-6A66-BF4F-972C-E80C11684AB7}" presName="hierChild5" presStyleCnt="0"/>
      <dgm:spPr/>
    </dgm:pt>
    <dgm:pt modelId="{24AA21F8-B3F5-6E4F-8E32-56E7B5FFABDE}" type="pres">
      <dgm:prSet presAssocID="{24CD2E4A-6E90-A446-8044-06E3801FDF9E}" presName="hierChild5" presStyleCnt="0"/>
      <dgm:spPr/>
    </dgm:pt>
    <dgm:pt modelId="{058CF55B-53E3-6A4A-8A5F-1818FA4F38C6}" type="pres">
      <dgm:prSet presAssocID="{B8BA76A0-4CA8-A84C-91A5-8493D7A2AECA}" presName="Name28" presStyleLbl="parChTrans1D3" presStyleIdx="1" presStyleCnt="4"/>
      <dgm:spPr/>
    </dgm:pt>
    <dgm:pt modelId="{5D6BE6A4-9EB5-6444-BDC3-FC6B28F19F63}" type="pres">
      <dgm:prSet presAssocID="{112C0569-889D-B64C-A676-1F5D44FE5C08}" presName="hierRoot2" presStyleCnt="0">
        <dgm:presLayoutVars>
          <dgm:hierBranch val="init"/>
        </dgm:presLayoutVars>
      </dgm:prSet>
      <dgm:spPr/>
    </dgm:pt>
    <dgm:pt modelId="{85F00D49-8843-834D-8154-F844ECDBE403}" type="pres">
      <dgm:prSet presAssocID="{112C0569-889D-B64C-A676-1F5D44FE5C08}" presName="rootComposite2" presStyleCnt="0"/>
      <dgm:spPr/>
    </dgm:pt>
    <dgm:pt modelId="{9B95AE3A-FB3E-0C48-A5AC-DB9137033549}" type="pres">
      <dgm:prSet presAssocID="{112C0569-889D-B64C-A676-1F5D44FE5C08}" presName="rootText2" presStyleLbl="alignAcc1" presStyleIdx="0" presStyleCnt="0">
        <dgm:presLayoutVars>
          <dgm:chPref val="3"/>
        </dgm:presLayoutVars>
      </dgm:prSet>
      <dgm:spPr/>
    </dgm:pt>
    <dgm:pt modelId="{48057D3E-780C-A441-8FDB-F64C1A8B2A1E}" type="pres">
      <dgm:prSet presAssocID="{112C0569-889D-B64C-A676-1F5D44FE5C08}" presName="topArc2" presStyleLbl="parChTrans1D1" presStyleIdx="10" presStyleCnt="22"/>
      <dgm:spPr/>
    </dgm:pt>
    <dgm:pt modelId="{E592C338-D741-D543-B3C1-14FA2A6D9DF7}" type="pres">
      <dgm:prSet presAssocID="{112C0569-889D-B64C-A676-1F5D44FE5C08}" presName="bottomArc2" presStyleLbl="parChTrans1D1" presStyleIdx="11" presStyleCnt="22"/>
      <dgm:spPr/>
    </dgm:pt>
    <dgm:pt modelId="{EBBC585F-71C9-D54E-A306-C96D1094E2BE}" type="pres">
      <dgm:prSet presAssocID="{112C0569-889D-B64C-A676-1F5D44FE5C08}" presName="topConnNode2" presStyleLbl="node3" presStyleIdx="0" presStyleCnt="0"/>
      <dgm:spPr/>
    </dgm:pt>
    <dgm:pt modelId="{7CE6FBE3-34BF-2F42-8426-E77C2052FB69}" type="pres">
      <dgm:prSet presAssocID="{112C0569-889D-B64C-A676-1F5D44FE5C08}" presName="hierChild4" presStyleCnt="0"/>
      <dgm:spPr/>
    </dgm:pt>
    <dgm:pt modelId="{159004D6-432F-E149-821D-4BD81721853B}" type="pres">
      <dgm:prSet presAssocID="{D568F231-9919-8748-9AB7-F742B0D59368}" presName="Name28" presStyleLbl="parChTrans1D4" presStyleIdx="2" presStyleCnt="5"/>
      <dgm:spPr/>
    </dgm:pt>
    <dgm:pt modelId="{5CFC70C2-1B55-0645-9DA0-3D0A432B53E5}" type="pres">
      <dgm:prSet presAssocID="{D6F00F0E-6B5B-A346-979B-45A557271339}" presName="hierRoot2" presStyleCnt="0">
        <dgm:presLayoutVars>
          <dgm:hierBranch val="init"/>
        </dgm:presLayoutVars>
      </dgm:prSet>
      <dgm:spPr/>
    </dgm:pt>
    <dgm:pt modelId="{67EA997B-4D58-9842-B56B-4B8A58E48496}" type="pres">
      <dgm:prSet presAssocID="{D6F00F0E-6B5B-A346-979B-45A557271339}" presName="rootComposite2" presStyleCnt="0"/>
      <dgm:spPr/>
    </dgm:pt>
    <dgm:pt modelId="{197D8AF0-7034-0F42-BE17-B033B225DE8F}" type="pres">
      <dgm:prSet presAssocID="{D6F00F0E-6B5B-A346-979B-45A557271339}" presName="rootText2" presStyleLbl="alignAcc1" presStyleIdx="0" presStyleCnt="0">
        <dgm:presLayoutVars>
          <dgm:chPref val="3"/>
        </dgm:presLayoutVars>
      </dgm:prSet>
      <dgm:spPr/>
    </dgm:pt>
    <dgm:pt modelId="{7156B94E-6FCA-824D-9AC7-85431AB6B54F}" type="pres">
      <dgm:prSet presAssocID="{D6F00F0E-6B5B-A346-979B-45A557271339}" presName="topArc2" presStyleLbl="parChTrans1D1" presStyleIdx="12" presStyleCnt="22"/>
      <dgm:spPr/>
    </dgm:pt>
    <dgm:pt modelId="{0C1E2B14-4FE4-1E4A-BA39-73EF4EDB37B3}" type="pres">
      <dgm:prSet presAssocID="{D6F00F0E-6B5B-A346-979B-45A557271339}" presName="bottomArc2" presStyleLbl="parChTrans1D1" presStyleIdx="13" presStyleCnt="22"/>
      <dgm:spPr/>
    </dgm:pt>
    <dgm:pt modelId="{E1FA29BF-39A7-2148-9DC2-C3AC6DC35D52}" type="pres">
      <dgm:prSet presAssocID="{D6F00F0E-6B5B-A346-979B-45A557271339}" presName="topConnNode2" presStyleLbl="node4" presStyleIdx="0" presStyleCnt="0"/>
      <dgm:spPr/>
    </dgm:pt>
    <dgm:pt modelId="{C0F88877-081A-FC47-8B2F-F23E4B468E82}" type="pres">
      <dgm:prSet presAssocID="{D6F00F0E-6B5B-A346-979B-45A557271339}" presName="hierChild4" presStyleCnt="0"/>
      <dgm:spPr/>
    </dgm:pt>
    <dgm:pt modelId="{EF461870-7D1F-DE4A-9B01-F98652362A27}" type="pres">
      <dgm:prSet presAssocID="{D6F00F0E-6B5B-A346-979B-45A557271339}" presName="hierChild5" presStyleCnt="0"/>
      <dgm:spPr/>
    </dgm:pt>
    <dgm:pt modelId="{8DB05EA5-636C-B349-833F-86C0FD394442}" type="pres">
      <dgm:prSet presAssocID="{112C0569-889D-B64C-A676-1F5D44FE5C08}" presName="hierChild5" presStyleCnt="0"/>
      <dgm:spPr/>
    </dgm:pt>
    <dgm:pt modelId="{3FD3E060-A129-8840-84EE-8DDA158482C6}" type="pres">
      <dgm:prSet presAssocID="{1C9BBA6F-30F0-B04E-BC25-C04CC2417A84}" presName="Name28" presStyleLbl="parChTrans1D3" presStyleIdx="2" presStyleCnt="4"/>
      <dgm:spPr/>
    </dgm:pt>
    <dgm:pt modelId="{3506DE40-7894-4E45-9E11-5784A8E2EABE}" type="pres">
      <dgm:prSet presAssocID="{6A9CA84A-DA31-2244-ACA3-F4A78D8650A1}" presName="hierRoot2" presStyleCnt="0">
        <dgm:presLayoutVars>
          <dgm:hierBranch val="init"/>
        </dgm:presLayoutVars>
      </dgm:prSet>
      <dgm:spPr/>
    </dgm:pt>
    <dgm:pt modelId="{189ACBE9-E4E9-DE4A-88C9-740E2DCB0BD0}" type="pres">
      <dgm:prSet presAssocID="{6A9CA84A-DA31-2244-ACA3-F4A78D8650A1}" presName="rootComposite2" presStyleCnt="0"/>
      <dgm:spPr/>
    </dgm:pt>
    <dgm:pt modelId="{D7FE9720-F990-EC48-99A8-6D945618FD06}" type="pres">
      <dgm:prSet presAssocID="{6A9CA84A-DA31-2244-ACA3-F4A78D8650A1}" presName="rootText2" presStyleLbl="alignAcc1" presStyleIdx="0" presStyleCnt="0">
        <dgm:presLayoutVars>
          <dgm:chPref val="3"/>
        </dgm:presLayoutVars>
      </dgm:prSet>
      <dgm:spPr/>
    </dgm:pt>
    <dgm:pt modelId="{C47926E5-2731-774D-B5EF-7A460A60C641}" type="pres">
      <dgm:prSet presAssocID="{6A9CA84A-DA31-2244-ACA3-F4A78D8650A1}" presName="topArc2" presStyleLbl="parChTrans1D1" presStyleIdx="14" presStyleCnt="22"/>
      <dgm:spPr/>
    </dgm:pt>
    <dgm:pt modelId="{C85DC748-3200-A543-B295-3E8F77244FE5}" type="pres">
      <dgm:prSet presAssocID="{6A9CA84A-DA31-2244-ACA3-F4A78D8650A1}" presName="bottomArc2" presStyleLbl="parChTrans1D1" presStyleIdx="15" presStyleCnt="22"/>
      <dgm:spPr/>
    </dgm:pt>
    <dgm:pt modelId="{457421E9-8C6B-8648-8310-072265B5F245}" type="pres">
      <dgm:prSet presAssocID="{6A9CA84A-DA31-2244-ACA3-F4A78D8650A1}" presName="topConnNode2" presStyleLbl="node3" presStyleIdx="0" presStyleCnt="0"/>
      <dgm:spPr/>
    </dgm:pt>
    <dgm:pt modelId="{A22E62D3-5D47-104C-8915-5B0B23DE4FEB}" type="pres">
      <dgm:prSet presAssocID="{6A9CA84A-DA31-2244-ACA3-F4A78D8650A1}" presName="hierChild4" presStyleCnt="0"/>
      <dgm:spPr/>
    </dgm:pt>
    <dgm:pt modelId="{320FBA4F-AD7F-3F4C-BF9B-89AF1958C217}" type="pres">
      <dgm:prSet presAssocID="{FDD6C495-B632-AE49-B789-B68DC1D9F92D}" presName="Name28" presStyleLbl="parChTrans1D4" presStyleIdx="3" presStyleCnt="5"/>
      <dgm:spPr/>
    </dgm:pt>
    <dgm:pt modelId="{A7FD2AAA-6BEE-C842-8D6C-0169392E7D60}" type="pres">
      <dgm:prSet presAssocID="{C3F10B28-DF2C-4B48-B681-64CE5D062DBC}" presName="hierRoot2" presStyleCnt="0">
        <dgm:presLayoutVars>
          <dgm:hierBranch val="init"/>
        </dgm:presLayoutVars>
      </dgm:prSet>
      <dgm:spPr/>
    </dgm:pt>
    <dgm:pt modelId="{3E67E036-7C36-D845-B2AB-A0302D8C5562}" type="pres">
      <dgm:prSet presAssocID="{C3F10B28-DF2C-4B48-B681-64CE5D062DBC}" presName="rootComposite2" presStyleCnt="0"/>
      <dgm:spPr/>
    </dgm:pt>
    <dgm:pt modelId="{1E9CEC87-3B51-6B42-B0D6-8DA9B1E60F4F}" type="pres">
      <dgm:prSet presAssocID="{C3F10B28-DF2C-4B48-B681-64CE5D062DBC}" presName="rootText2" presStyleLbl="alignAcc1" presStyleIdx="0" presStyleCnt="0">
        <dgm:presLayoutVars>
          <dgm:chPref val="3"/>
        </dgm:presLayoutVars>
      </dgm:prSet>
      <dgm:spPr/>
    </dgm:pt>
    <dgm:pt modelId="{2122A5DA-9099-C740-A5A3-44C055099AD5}" type="pres">
      <dgm:prSet presAssocID="{C3F10B28-DF2C-4B48-B681-64CE5D062DBC}" presName="topArc2" presStyleLbl="parChTrans1D1" presStyleIdx="16" presStyleCnt="22"/>
      <dgm:spPr/>
    </dgm:pt>
    <dgm:pt modelId="{E232731F-4F61-4248-86F8-597DBA456384}" type="pres">
      <dgm:prSet presAssocID="{C3F10B28-DF2C-4B48-B681-64CE5D062DBC}" presName="bottomArc2" presStyleLbl="parChTrans1D1" presStyleIdx="17" presStyleCnt="22"/>
      <dgm:spPr/>
    </dgm:pt>
    <dgm:pt modelId="{55415857-95F4-724B-9E0E-487D088D7112}" type="pres">
      <dgm:prSet presAssocID="{C3F10B28-DF2C-4B48-B681-64CE5D062DBC}" presName="topConnNode2" presStyleLbl="node4" presStyleIdx="0" presStyleCnt="0"/>
      <dgm:spPr/>
    </dgm:pt>
    <dgm:pt modelId="{A067212F-40DC-AB4F-BA27-C02CCE6A3D31}" type="pres">
      <dgm:prSet presAssocID="{C3F10B28-DF2C-4B48-B681-64CE5D062DBC}" presName="hierChild4" presStyleCnt="0"/>
      <dgm:spPr/>
    </dgm:pt>
    <dgm:pt modelId="{4EFD2C9C-DBBC-5541-A66E-B139072CA313}" type="pres">
      <dgm:prSet presAssocID="{C3F10B28-DF2C-4B48-B681-64CE5D062DBC}" presName="hierChild5" presStyleCnt="0"/>
      <dgm:spPr/>
    </dgm:pt>
    <dgm:pt modelId="{39ADDD31-0882-B647-AC94-3BAF8819D00A}" type="pres">
      <dgm:prSet presAssocID="{6A9CA84A-DA31-2244-ACA3-F4A78D8650A1}" presName="hierChild5" presStyleCnt="0"/>
      <dgm:spPr/>
    </dgm:pt>
    <dgm:pt modelId="{63448C9D-6FC6-4845-85DA-19FB01A9AE78}" type="pres">
      <dgm:prSet presAssocID="{2259EC77-1953-0242-A976-F480144D2D85}" presName="Name28" presStyleLbl="parChTrans1D3" presStyleIdx="3" presStyleCnt="4"/>
      <dgm:spPr/>
    </dgm:pt>
    <dgm:pt modelId="{9CDD6354-AA12-8640-A4C9-32A77443862E}" type="pres">
      <dgm:prSet presAssocID="{50C141BB-2FC9-C44A-899D-AC19E451AE2E}" presName="hierRoot2" presStyleCnt="0">
        <dgm:presLayoutVars>
          <dgm:hierBranch val="init"/>
        </dgm:presLayoutVars>
      </dgm:prSet>
      <dgm:spPr/>
    </dgm:pt>
    <dgm:pt modelId="{2A3071EA-36E3-2C4B-A83A-681A8346153F}" type="pres">
      <dgm:prSet presAssocID="{50C141BB-2FC9-C44A-899D-AC19E451AE2E}" presName="rootComposite2" presStyleCnt="0"/>
      <dgm:spPr/>
    </dgm:pt>
    <dgm:pt modelId="{5F9A56BC-3CC8-E942-B387-C0D4C28D4738}" type="pres">
      <dgm:prSet presAssocID="{50C141BB-2FC9-C44A-899D-AC19E451AE2E}" presName="rootText2" presStyleLbl="alignAcc1" presStyleIdx="0" presStyleCnt="0">
        <dgm:presLayoutVars>
          <dgm:chPref val="3"/>
        </dgm:presLayoutVars>
      </dgm:prSet>
      <dgm:spPr/>
    </dgm:pt>
    <dgm:pt modelId="{BF6B2CF7-A1BA-134C-87D1-AF4C6E61A495}" type="pres">
      <dgm:prSet presAssocID="{50C141BB-2FC9-C44A-899D-AC19E451AE2E}" presName="topArc2" presStyleLbl="parChTrans1D1" presStyleIdx="18" presStyleCnt="22"/>
      <dgm:spPr/>
    </dgm:pt>
    <dgm:pt modelId="{2EF5D719-70F4-1E49-9A18-531C4BBD11F1}" type="pres">
      <dgm:prSet presAssocID="{50C141BB-2FC9-C44A-899D-AC19E451AE2E}" presName="bottomArc2" presStyleLbl="parChTrans1D1" presStyleIdx="19" presStyleCnt="22"/>
      <dgm:spPr/>
    </dgm:pt>
    <dgm:pt modelId="{76E2A71E-F010-3B4B-A089-5E2DE846ECAB}" type="pres">
      <dgm:prSet presAssocID="{50C141BB-2FC9-C44A-899D-AC19E451AE2E}" presName="topConnNode2" presStyleLbl="node3" presStyleIdx="0" presStyleCnt="0"/>
      <dgm:spPr/>
    </dgm:pt>
    <dgm:pt modelId="{4F271B3D-3407-1042-8C84-C3F102984687}" type="pres">
      <dgm:prSet presAssocID="{50C141BB-2FC9-C44A-899D-AC19E451AE2E}" presName="hierChild4" presStyleCnt="0"/>
      <dgm:spPr/>
    </dgm:pt>
    <dgm:pt modelId="{0D36F3BD-CD62-F346-9910-AA0AE1285277}" type="pres">
      <dgm:prSet presAssocID="{C0936818-D4FE-7043-AFF5-31DDD7D3B017}" presName="Name28" presStyleLbl="parChTrans1D4" presStyleIdx="4" presStyleCnt="5"/>
      <dgm:spPr/>
    </dgm:pt>
    <dgm:pt modelId="{A12DB8E8-F888-9F46-A380-74881C6D7DA2}" type="pres">
      <dgm:prSet presAssocID="{B3571748-A0B6-3142-AFD8-6556A4C08774}" presName="hierRoot2" presStyleCnt="0">
        <dgm:presLayoutVars>
          <dgm:hierBranch val="init"/>
        </dgm:presLayoutVars>
      </dgm:prSet>
      <dgm:spPr/>
    </dgm:pt>
    <dgm:pt modelId="{8BC3EB05-1C70-AB4B-A774-8C49E7648FED}" type="pres">
      <dgm:prSet presAssocID="{B3571748-A0B6-3142-AFD8-6556A4C08774}" presName="rootComposite2" presStyleCnt="0"/>
      <dgm:spPr/>
    </dgm:pt>
    <dgm:pt modelId="{3E4F5515-0BDE-F34A-B68E-A1B65F39BB08}" type="pres">
      <dgm:prSet presAssocID="{B3571748-A0B6-3142-AFD8-6556A4C08774}" presName="rootText2" presStyleLbl="alignAcc1" presStyleIdx="0" presStyleCnt="0">
        <dgm:presLayoutVars>
          <dgm:chPref val="3"/>
        </dgm:presLayoutVars>
      </dgm:prSet>
      <dgm:spPr/>
    </dgm:pt>
    <dgm:pt modelId="{A71B809C-D8D3-7A4B-A9D5-45C6B8A52488}" type="pres">
      <dgm:prSet presAssocID="{B3571748-A0B6-3142-AFD8-6556A4C08774}" presName="topArc2" presStyleLbl="parChTrans1D1" presStyleIdx="20" presStyleCnt="22"/>
      <dgm:spPr/>
    </dgm:pt>
    <dgm:pt modelId="{B8A1EE6C-39CB-8A46-ABF3-5C4DF0B9BB89}" type="pres">
      <dgm:prSet presAssocID="{B3571748-A0B6-3142-AFD8-6556A4C08774}" presName="bottomArc2" presStyleLbl="parChTrans1D1" presStyleIdx="21" presStyleCnt="22"/>
      <dgm:spPr/>
    </dgm:pt>
    <dgm:pt modelId="{BCA6D2EE-E93C-E643-B39A-D9D5E827D3CF}" type="pres">
      <dgm:prSet presAssocID="{B3571748-A0B6-3142-AFD8-6556A4C08774}" presName="topConnNode2" presStyleLbl="node4" presStyleIdx="0" presStyleCnt="0"/>
      <dgm:spPr/>
    </dgm:pt>
    <dgm:pt modelId="{0937575E-9737-274E-8070-8DE0DC5139A7}" type="pres">
      <dgm:prSet presAssocID="{B3571748-A0B6-3142-AFD8-6556A4C08774}" presName="hierChild4" presStyleCnt="0"/>
      <dgm:spPr/>
    </dgm:pt>
    <dgm:pt modelId="{C17E7206-FE35-2C43-AE1D-DF58339263AA}" type="pres">
      <dgm:prSet presAssocID="{B3571748-A0B6-3142-AFD8-6556A4C08774}" presName="hierChild5" presStyleCnt="0"/>
      <dgm:spPr/>
    </dgm:pt>
    <dgm:pt modelId="{9813B392-FA13-834D-A758-6F617693E2B3}" type="pres">
      <dgm:prSet presAssocID="{50C141BB-2FC9-C44A-899D-AC19E451AE2E}" presName="hierChild5" presStyleCnt="0"/>
      <dgm:spPr/>
    </dgm:pt>
    <dgm:pt modelId="{B68F5653-7DE1-A646-B0F5-F006004A8D72}" type="pres">
      <dgm:prSet presAssocID="{219D64D5-2766-1D4B-B7C4-CB0ECAC5AD1D}" presName="hierChild5" presStyleCnt="0"/>
      <dgm:spPr/>
    </dgm:pt>
    <dgm:pt modelId="{D58E2914-051A-364E-BB0A-8395D44EC9FE}" type="pres">
      <dgm:prSet presAssocID="{1070716C-571C-F04D-A053-43CA614A1033}" presName="hierChild3" presStyleCnt="0"/>
      <dgm:spPr/>
    </dgm:pt>
  </dgm:ptLst>
  <dgm:cxnLst>
    <dgm:cxn modelId="{9C3E8100-63D0-3B4B-BB95-DC8BFA5C5BCC}" type="presOf" srcId="{D6F00F0E-6B5B-A346-979B-45A557271339}" destId="{E1FA29BF-39A7-2148-9DC2-C3AC6DC35D52}" srcOrd="1" destOrd="0" presId="urn:microsoft.com/office/officeart/2008/layout/HalfCircleOrganizationChart"/>
    <dgm:cxn modelId="{9DE67115-6371-034F-95FB-2081563CDF75}" type="presOf" srcId="{D568F231-9919-8748-9AB7-F742B0D59368}" destId="{159004D6-432F-E149-821D-4BD81721853B}" srcOrd="0" destOrd="0" presId="urn:microsoft.com/office/officeart/2008/layout/HalfCircleOrganizationChart"/>
    <dgm:cxn modelId="{33AA0A1E-7206-7749-A043-B8F30BDED371}" type="presOf" srcId="{1C9BBA6F-30F0-B04E-BC25-C04CC2417A84}" destId="{3FD3E060-A129-8840-84EE-8DDA158482C6}" srcOrd="0" destOrd="0" presId="urn:microsoft.com/office/officeart/2008/layout/HalfCircleOrganizationChart"/>
    <dgm:cxn modelId="{C0388520-7825-6045-9699-14B3E1883B58}" type="presOf" srcId="{6A9CA84A-DA31-2244-ACA3-F4A78D8650A1}" destId="{457421E9-8C6B-8648-8310-072265B5F245}" srcOrd="1" destOrd="0" presId="urn:microsoft.com/office/officeart/2008/layout/HalfCircleOrganizationChart"/>
    <dgm:cxn modelId="{512FDF20-BAFD-2C42-A161-58624A1D76D0}" type="presOf" srcId="{6A9CA84A-DA31-2244-ACA3-F4A78D8650A1}" destId="{D7FE9720-F990-EC48-99A8-6D945618FD06}" srcOrd="0" destOrd="0" presId="urn:microsoft.com/office/officeart/2008/layout/HalfCircleOrganizationChart"/>
    <dgm:cxn modelId="{D2891032-A362-0C41-AA32-2CAE01B9795B}" type="presOf" srcId="{C3F10B28-DF2C-4B48-B681-64CE5D062DBC}" destId="{1E9CEC87-3B51-6B42-B0D6-8DA9B1E60F4F}" srcOrd="0" destOrd="0" presId="urn:microsoft.com/office/officeart/2008/layout/HalfCircleOrganizationChart"/>
    <dgm:cxn modelId="{75270A35-0F8F-D547-BAC8-3329D1235494}" type="presOf" srcId="{F91326D1-F242-1440-8B09-C3FE67C2FBBB}" destId="{9049904B-7884-6B41-B5CE-0E498073E7FA}" srcOrd="0" destOrd="0" presId="urn:microsoft.com/office/officeart/2008/layout/HalfCircleOrganizationChart"/>
    <dgm:cxn modelId="{4F2E5E36-7795-664B-9ED2-6199F4C8EFD3}" type="presOf" srcId="{B8BA76A0-4CA8-A84C-91A5-8493D7A2AECA}" destId="{058CF55B-53E3-6A4A-8A5F-1818FA4F38C6}" srcOrd="0" destOrd="0" presId="urn:microsoft.com/office/officeart/2008/layout/HalfCircleOrganizationChart"/>
    <dgm:cxn modelId="{D0BA2838-2DE7-B243-9E80-CCAEFFAA0C5F}" srcId="{219D64D5-2766-1D4B-B7C4-CB0ECAC5AD1D}" destId="{6A9CA84A-DA31-2244-ACA3-F4A78D8650A1}" srcOrd="2" destOrd="0" parTransId="{1C9BBA6F-30F0-B04E-BC25-C04CC2417A84}" sibTransId="{CACE443F-A8B2-7745-8392-4E6D8BC90B98}"/>
    <dgm:cxn modelId="{11756A39-EE5D-B142-937E-E7768FEBBCCC}" srcId="{50C141BB-2FC9-C44A-899D-AC19E451AE2E}" destId="{B3571748-A0B6-3142-AFD8-6556A4C08774}" srcOrd="0" destOrd="0" parTransId="{C0936818-D4FE-7043-AFF5-31DDD7D3B017}" sibTransId="{465B53F6-7000-3E48-84EC-D9F9453573AD}"/>
    <dgm:cxn modelId="{4408FD4B-EF4E-7541-AB93-EBE16CEED1A8}" type="presOf" srcId="{55AD33FB-6F35-4942-B05E-BEF614D2A8EA}" destId="{239F0CC5-5B55-0048-B2D6-936F641C646A}" srcOrd="0" destOrd="0" presId="urn:microsoft.com/office/officeart/2008/layout/HalfCircleOrganizationChart"/>
    <dgm:cxn modelId="{9848E24E-0B4E-4F44-AD97-E6F95C16D144}" type="presOf" srcId="{B3571748-A0B6-3142-AFD8-6556A4C08774}" destId="{BCA6D2EE-E93C-E643-B39A-D9D5E827D3CF}" srcOrd="1" destOrd="0" presId="urn:microsoft.com/office/officeart/2008/layout/HalfCircleOrganizationChart"/>
    <dgm:cxn modelId="{72FCC34F-F770-9642-B027-1ED758927921}" srcId="{219D64D5-2766-1D4B-B7C4-CB0ECAC5AD1D}" destId="{24CD2E4A-6E90-A446-8044-06E3801FDF9E}" srcOrd="0" destOrd="0" parTransId="{8CA08D78-EBFD-E24B-844C-23A174F0B00D}" sibTransId="{538A1C27-EE3A-1648-BD52-132260D004B6}"/>
    <dgm:cxn modelId="{3FE8FB53-8C12-1F4F-8C2E-C2585C530563}" type="presOf" srcId="{50C141BB-2FC9-C44A-899D-AC19E451AE2E}" destId="{5F9A56BC-3CC8-E942-B387-C0D4C28D4738}" srcOrd="0" destOrd="0" presId="urn:microsoft.com/office/officeart/2008/layout/HalfCircleOrganizationChart"/>
    <dgm:cxn modelId="{5315F055-AE73-DB41-89A5-469447754BEF}" srcId="{219D64D5-2766-1D4B-B7C4-CB0ECAC5AD1D}" destId="{50C141BB-2FC9-C44A-899D-AC19E451AE2E}" srcOrd="3" destOrd="0" parTransId="{2259EC77-1953-0242-A976-F480144D2D85}" sibTransId="{46000B9E-3FB5-B24E-BC73-50FC0FB572BB}"/>
    <dgm:cxn modelId="{26858D56-6B6B-8648-BBBE-C210CF60AD70}" srcId="{5810A4A7-6A66-BF4F-972C-E80C11684AB7}" destId="{955F2AF8-4929-6C42-96A3-C5299A7A6997}" srcOrd="0" destOrd="0" parTransId="{A1F72399-9105-B147-ACC2-2E512BA54D50}" sibTransId="{906BEA70-A7BA-9146-BA26-185759093239}"/>
    <dgm:cxn modelId="{5B59D55E-298C-DD4C-8BE1-68E47CD5FFAF}" type="presOf" srcId="{24CD2E4A-6E90-A446-8044-06E3801FDF9E}" destId="{0CB54CB4-1CAF-5A43-8668-2DCD23E17132}" srcOrd="0" destOrd="0" presId="urn:microsoft.com/office/officeart/2008/layout/HalfCircleOrganizationChart"/>
    <dgm:cxn modelId="{FEC5A05F-A906-7A47-9310-288A004B1CCF}" srcId="{6A9CA84A-DA31-2244-ACA3-F4A78D8650A1}" destId="{C3F10B28-DF2C-4B48-B681-64CE5D062DBC}" srcOrd="0" destOrd="0" parTransId="{FDD6C495-B632-AE49-B789-B68DC1D9F92D}" sibTransId="{CFBB4400-09A3-6142-AFCD-CAE8EC80AB0E}"/>
    <dgm:cxn modelId="{BC9E2069-B667-BE4C-B264-16EA45B73552}" type="presOf" srcId="{112C0569-889D-B64C-A676-1F5D44FE5C08}" destId="{EBBC585F-71C9-D54E-A306-C96D1094E2BE}" srcOrd="1" destOrd="0" presId="urn:microsoft.com/office/officeart/2008/layout/HalfCircleOrganizationChart"/>
    <dgm:cxn modelId="{5194956E-6A12-B342-B53F-D69D70F35ACF}" type="presOf" srcId="{A1F72399-9105-B147-ACC2-2E512BA54D50}" destId="{3AED0CBC-0798-DF48-BD6D-5676CBB669BE}" srcOrd="0" destOrd="0" presId="urn:microsoft.com/office/officeart/2008/layout/HalfCircleOrganizationChart"/>
    <dgm:cxn modelId="{2FA17D7F-B4E6-164A-A3D2-D3297552A834}" type="presOf" srcId="{C0936818-D4FE-7043-AFF5-31DDD7D3B017}" destId="{0D36F3BD-CD62-F346-9910-AA0AE1285277}" srcOrd="0" destOrd="0" presId="urn:microsoft.com/office/officeart/2008/layout/HalfCircleOrganizationChart"/>
    <dgm:cxn modelId="{ADBBBB83-CE37-5B42-BD22-AAD5BFACA109}" type="presOf" srcId="{5810A4A7-6A66-BF4F-972C-E80C11684AB7}" destId="{C857177D-6C36-6746-BD58-2320A175BD8A}" srcOrd="0" destOrd="0" presId="urn:microsoft.com/office/officeart/2008/layout/HalfCircleOrganizationChart"/>
    <dgm:cxn modelId="{08331A92-5081-F947-8078-4B6EB7DD7D2F}" type="presOf" srcId="{52AE56C0-E576-9F41-9CE8-61E2C321D820}" destId="{F659593E-4356-3041-95CA-76111E1E35D7}" srcOrd="0" destOrd="0" presId="urn:microsoft.com/office/officeart/2008/layout/HalfCircleOrganizationChart"/>
    <dgm:cxn modelId="{86EDCE94-8318-A844-91D4-CDD2ED8FD2CE}" type="presOf" srcId="{112C0569-889D-B64C-A676-1F5D44FE5C08}" destId="{9B95AE3A-FB3E-0C48-A5AC-DB9137033549}" srcOrd="0" destOrd="0" presId="urn:microsoft.com/office/officeart/2008/layout/HalfCircleOrganizationChart"/>
    <dgm:cxn modelId="{D0C89EA3-7981-5147-A544-DA328D9CC645}" srcId="{1070716C-571C-F04D-A053-43CA614A1033}" destId="{219D64D5-2766-1D4B-B7C4-CB0ECAC5AD1D}" srcOrd="0" destOrd="0" parTransId="{55AD33FB-6F35-4942-B05E-BEF614D2A8EA}" sibTransId="{DE341FA4-0891-1A40-B8E6-038CD5371145}"/>
    <dgm:cxn modelId="{37F435A6-1685-F548-AB18-94A7DE9637CD}" type="presOf" srcId="{1070716C-571C-F04D-A053-43CA614A1033}" destId="{6FE5B5B9-DF7C-8B41-844C-8831DF7B86E9}" srcOrd="1" destOrd="0" presId="urn:microsoft.com/office/officeart/2008/layout/HalfCircleOrganizationChart"/>
    <dgm:cxn modelId="{F4CEC1A6-CB8D-DA40-BFBB-37A0A696AF46}" type="presOf" srcId="{5810A4A7-6A66-BF4F-972C-E80C11684AB7}" destId="{B09BC5CB-45A2-6E4B-88B1-DE85FA8E3F2D}" srcOrd="1" destOrd="0" presId="urn:microsoft.com/office/officeart/2008/layout/HalfCircleOrganizationChart"/>
    <dgm:cxn modelId="{D2FF7CAA-88FE-944A-959F-ED7D0ED260D6}" srcId="{112C0569-889D-B64C-A676-1F5D44FE5C08}" destId="{D6F00F0E-6B5B-A346-979B-45A557271339}" srcOrd="0" destOrd="0" parTransId="{D568F231-9919-8748-9AB7-F742B0D59368}" sibTransId="{B02B4462-DABE-9C4C-A9F8-1F60973644AC}"/>
    <dgm:cxn modelId="{4C157EAD-51C3-CE4C-8D9A-B53BF5464A43}" srcId="{24CD2E4A-6E90-A446-8044-06E3801FDF9E}" destId="{5810A4A7-6A66-BF4F-972C-E80C11684AB7}" srcOrd="0" destOrd="0" parTransId="{52AE56C0-E576-9F41-9CE8-61E2C321D820}" sibTransId="{6689ABE6-49C1-ED43-A1C4-9DD0F42E358B}"/>
    <dgm:cxn modelId="{8991A6B1-5C5C-8C45-82D5-C8E540D02CBC}" srcId="{219D64D5-2766-1D4B-B7C4-CB0ECAC5AD1D}" destId="{112C0569-889D-B64C-A676-1F5D44FE5C08}" srcOrd="1" destOrd="0" parTransId="{B8BA76A0-4CA8-A84C-91A5-8493D7A2AECA}" sibTransId="{D829A2B5-C3F9-9C4B-AC3C-57C3C90D0C52}"/>
    <dgm:cxn modelId="{41D9E8B7-2A8B-1D48-ABF6-E4F4A6D92654}" type="presOf" srcId="{8CA08D78-EBFD-E24B-844C-23A174F0B00D}" destId="{05AD4244-2A60-0244-B3A9-ECDB89AA0F02}" srcOrd="0" destOrd="0" presId="urn:microsoft.com/office/officeart/2008/layout/HalfCircleOrganizationChart"/>
    <dgm:cxn modelId="{9E25F9B7-1C19-5049-ACA2-A60472F196C7}" type="presOf" srcId="{219D64D5-2766-1D4B-B7C4-CB0ECAC5AD1D}" destId="{4F58CD84-952A-9B42-92F4-79F9805F7D1A}" srcOrd="0" destOrd="0" presId="urn:microsoft.com/office/officeart/2008/layout/HalfCircleOrganizationChart"/>
    <dgm:cxn modelId="{890B9BB8-EDA6-C049-A8DD-ECA77F090060}" type="presOf" srcId="{219D64D5-2766-1D4B-B7C4-CB0ECAC5AD1D}" destId="{E0888A34-FDE4-0B4C-A912-DD2C4ED26C71}" srcOrd="1" destOrd="0" presId="urn:microsoft.com/office/officeart/2008/layout/HalfCircleOrganizationChart"/>
    <dgm:cxn modelId="{6EB1FFBC-18C4-9D4E-A4B8-7A188264590F}" type="presOf" srcId="{C3F10B28-DF2C-4B48-B681-64CE5D062DBC}" destId="{55415857-95F4-724B-9E0E-487D088D7112}" srcOrd="1" destOrd="0" presId="urn:microsoft.com/office/officeart/2008/layout/HalfCircleOrganizationChart"/>
    <dgm:cxn modelId="{F2C296BE-C410-0E49-95D8-19A2EF45B0CA}" type="presOf" srcId="{2259EC77-1953-0242-A976-F480144D2D85}" destId="{63448C9D-6FC6-4845-85DA-19FB01A9AE78}" srcOrd="0" destOrd="0" presId="urn:microsoft.com/office/officeart/2008/layout/HalfCircleOrganizationChart"/>
    <dgm:cxn modelId="{C32B96C9-69CE-3E49-9B72-3FF8E13177B7}" type="presOf" srcId="{FDD6C495-B632-AE49-B789-B68DC1D9F92D}" destId="{320FBA4F-AD7F-3F4C-BF9B-89AF1958C217}" srcOrd="0" destOrd="0" presId="urn:microsoft.com/office/officeart/2008/layout/HalfCircleOrganizationChart"/>
    <dgm:cxn modelId="{7E55AFD0-0CAF-A147-B624-7F104516AACF}" type="presOf" srcId="{B3571748-A0B6-3142-AFD8-6556A4C08774}" destId="{3E4F5515-0BDE-F34A-B68E-A1B65F39BB08}" srcOrd="0" destOrd="0" presId="urn:microsoft.com/office/officeart/2008/layout/HalfCircleOrganizationChart"/>
    <dgm:cxn modelId="{3DF32EDA-C066-8741-AE13-7BE6EBC741F6}" type="presOf" srcId="{50C141BB-2FC9-C44A-899D-AC19E451AE2E}" destId="{76E2A71E-F010-3B4B-A089-5E2DE846ECAB}" srcOrd="1" destOrd="0" presId="urn:microsoft.com/office/officeart/2008/layout/HalfCircleOrganizationChart"/>
    <dgm:cxn modelId="{8C5FE8E1-FE10-3848-B49E-D0D9EBAA42A2}" type="presOf" srcId="{D6F00F0E-6B5B-A346-979B-45A557271339}" destId="{197D8AF0-7034-0F42-BE17-B033B225DE8F}" srcOrd="0" destOrd="0" presId="urn:microsoft.com/office/officeart/2008/layout/HalfCircleOrganizationChart"/>
    <dgm:cxn modelId="{BE4A8DEC-9C87-EC47-8E88-CC46B66D8279}" type="presOf" srcId="{1070716C-571C-F04D-A053-43CA614A1033}" destId="{97A9C8CE-476D-4045-A06B-78F4415DAB4D}" srcOrd="0" destOrd="0" presId="urn:microsoft.com/office/officeart/2008/layout/HalfCircleOrganizationChart"/>
    <dgm:cxn modelId="{24E760ED-75FB-234B-8079-F32DED831CDB}" type="presOf" srcId="{24CD2E4A-6E90-A446-8044-06E3801FDF9E}" destId="{A9FBBE44-4734-6646-A3C8-31D9CD42E015}" srcOrd="1" destOrd="0" presId="urn:microsoft.com/office/officeart/2008/layout/HalfCircleOrganizationChart"/>
    <dgm:cxn modelId="{221A39F1-8D21-EB4D-8677-2DDDBE461BA6}" type="presOf" srcId="{955F2AF8-4929-6C42-96A3-C5299A7A6997}" destId="{55904BD0-76B7-1E41-BF8C-2AAB6B8EBE2E}" srcOrd="0" destOrd="0" presId="urn:microsoft.com/office/officeart/2008/layout/HalfCircleOrganizationChart"/>
    <dgm:cxn modelId="{511431F7-BBFE-5C42-87B7-76432DF09BA1}" srcId="{F91326D1-F242-1440-8B09-C3FE67C2FBBB}" destId="{1070716C-571C-F04D-A053-43CA614A1033}" srcOrd="0" destOrd="0" parTransId="{DCD1AB44-99B1-EE43-83ED-3BE23B853DA6}" sibTransId="{F504A322-2EF4-A34B-A5C2-6419AC3BAC86}"/>
    <dgm:cxn modelId="{A99E98FC-DA95-1249-9788-41461FEBB470}" type="presOf" srcId="{955F2AF8-4929-6C42-96A3-C5299A7A6997}" destId="{85E98F4E-A688-B54A-B941-6DA379E5993C}" srcOrd="1" destOrd="0" presId="urn:microsoft.com/office/officeart/2008/layout/HalfCircleOrganizationChart"/>
    <dgm:cxn modelId="{219CF0BA-3EA7-9940-AF66-224E9E048C6C}" type="presParOf" srcId="{9049904B-7884-6B41-B5CE-0E498073E7FA}" destId="{E7368132-9CE6-204D-A6C2-4E1095BD7BDE}" srcOrd="0" destOrd="0" presId="urn:microsoft.com/office/officeart/2008/layout/HalfCircleOrganizationChart"/>
    <dgm:cxn modelId="{1E7999ED-2722-7840-8007-DBECEDDDB45B}" type="presParOf" srcId="{E7368132-9CE6-204D-A6C2-4E1095BD7BDE}" destId="{6096DC14-AE47-4849-84EE-FB4061AFBFCB}" srcOrd="0" destOrd="0" presId="urn:microsoft.com/office/officeart/2008/layout/HalfCircleOrganizationChart"/>
    <dgm:cxn modelId="{06BF499B-DF33-3142-A177-2E47179459D2}" type="presParOf" srcId="{6096DC14-AE47-4849-84EE-FB4061AFBFCB}" destId="{97A9C8CE-476D-4045-A06B-78F4415DAB4D}" srcOrd="0" destOrd="0" presId="urn:microsoft.com/office/officeart/2008/layout/HalfCircleOrganizationChart"/>
    <dgm:cxn modelId="{F3BBD4EC-7821-4D40-8FB6-83BB3A255728}" type="presParOf" srcId="{6096DC14-AE47-4849-84EE-FB4061AFBFCB}" destId="{7E7DA674-6B5E-2C44-B2D6-E056503F0A37}" srcOrd="1" destOrd="0" presId="urn:microsoft.com/office/officeart/2008/layout/HalfCircleOrganizationChart"/>
    <dgm:cxn modelId="{9EB7F298-C0A7-964E-9D21-4C7AA378A855}" type="presParOf" srcId="{6096DC14-AE47-4849-84EE-FB4061AFBFCB}" destId="{034D2EF8-E749-2C40-B294-D587B376624B}" srcOrd="2" destOrd="0" presId="urn:microsoft.com/office/officeart/2008/layout/HalfCircleOrganizationChart"/>
    <dgm:cxn modelId="{B572955D-F37E-D744-96BB-9727ACB9B375}" type="presParOf" srcId="{6096DC14-AE47-4849-84EE-FB4061AFBFCB}" destId="{6FE5B5B9-DF7C-8B41-844C-8831DF7B86E9}" srcOrd="3" destOrd="0" presId="urn:microsoft.com/office/officeart/2008/layout/HalfCircleOrganizationChart"/>
    <dgm:cxn modelId="{3A00957C-ED4A-9B43-A7ED-E3A59669E853}" type="presParOf" srcId="{E7368132-9CE6-204D-A6C2-4E1095BD7BDE}" destId="{250CD6CF-C249-E94A-8DF2-62F13D98293D}" srcOrd="1" destOrd="0" presId="urn:microsoft.com/office/officeart/2008/layout/HalfCircleOrganizationChart"/>
    <dgm:cxn modelId="{865AC611-0468-BD4D-9416-670E604DCD91}" type="presParOf" srcId="{250CD6CF-C249-E94A-8DF2-62F13D98293D}" destId="{239F0CC5-5B55-0048-B2D6-936F641C646A}" srcOrd="0" destOrd="0" presId="urn:microsoft.com/office/officeart/2008/layout/HalfCircleOrganizationChart"/>
    <dgm:cxn modelId="{7E267B7B-BE68-AF45-A5D5-7585E78B32F0}" type="presParOf" srcId="{250CD6CF-C249-E94A-8DF2-62F13D98293D}" destId="{D3D1BC46-437C-0D4F-85DA-41026D132338}" srcOrd="1" destOrd="0" presId="urn:microsoft.com/office/officeart/2008/layout/HalfCircleOrganizationChart"/>
    <dgm:cxn modelId="{070F5E06-AD0D-4A4E-A5DF-602606DB4417}" type="presParOf" srcId="{D3D1BC46-437C-0D4F-85DA-41026D132338}" destId="{FC854252-B43E-A14C-8B80-0F36E3D1D438}" srcOrd="0" destOrd="0" presId="urn:microsoft.com/office/officeart/2008/layout/HalfCircleOrganizationChart"/>
    <dgm:cxn modelId="{A2F95B91-F96F-4040-A4D9-4B626C2171D5}" type="presParOf" srcId="{FC854252-B43E-A14C-8B80-0F36E3D1D438}" destId="{4F58CD84-952A-9B42-92F4-79F9805F7D1A}" srcOrd="0" destOrd="0" presId="urn:microsoft.com/office/officeart/2008/layout/HalfCircleOrganizationChart"/>
    <dgm:cxn modelId="{FBD76D96-E316-8749-B7E4-395AEFD15688}" type="presParOf" srcId="{FC854252-B43E-A14C-8B80-0F36E3D1D438}" destId="{23452559-87FC-5B40-AB96-F2ADD6453C44}" srcOrd="1" destOrd="0" presId="urn:microsoft.com/office/officeart/2008/layout/HalfCircleOrganizationChart"/>
    <dgm:cxn modelId="{365A7751-1BE4-C645-8989-D4F362047100}" type="presParOf" srcId="{FC854252-B43E-A14C-8B80-0F36E3D1D438}" destId="{F91C75C6-6C46-1F44-A7C2-ACD614E0C2AD}" srcOrd="2" destOrd="0" presId="urn:microsoft.com/office/officeart/2008/layout/HalfCircleOrganizationChart"/>
    <dgm:cxn modelId="{5B4DAD93-8FF3-464B-8A20-C37DA5BE992C}" type="presParOf" srcId="{FC854252-B43E-A14C-8B80-0F36E3D1D438}" destId="{E0888A34-FDE4-0B4C-A912-DD2C4ED26C71}" srcOrd="3" destOrd="0" presId="urn:microsoft.com/office/officeart/2008/layout/HalfCircleOrganizationChart"/>
    <dgm:cxn modelId="{7855C216-9BE5-8941-B244-C4B5800C8BF8}" type="presParOf" srcId="{D3D1BC46-437C-0D4F-85DA-41026D132338}" destId="{8B4DBF14-1EB6-6943-92F5-526FB9B68D47}" srcOrd="1" destOrd="0" presId="urn:microsoft.com/office/officeart/2008/layout/HalfCircleOrganizationChart"/>
    <dgm:cxn modelId="{96AE5B66-A557-FC4A-A500-A47AC1B0DB1E}" type="presParOf" srcId="{8B4DBF14-1EB6-6943-92F5-526FB9B68D47}" destId="{05AD4244-2A60-0244-B3A9-ECDB89AA0F02}" srcOrd="0" destOrd="0" presId="urn:microsoft.com/office/officeart/2008/layout/HalfCircleOrganizationChart"/>
    <dgm:cxn modelId="{A2AB1B21-B974-0544-A3B5-2DE9867876B8}" type="presParOf" srcId="{8B4DBF14-1EB6-6943-92F5-526FB9B68D47}" destId="{D80CF0DD-D62C-7649-8D9D-3C24FF907BDD}" srcOrd="1" destOrd="0" presId="urn:microsoft.com/office/officeart/2008/layout/HalfCircleOrganizationChart"/>
    <dgm:cxn modelId="{FECDB520-0E2B-2946-823B-90AB47164A02}" type="presParOf" srcId="{D80CF0DD-D62C-7649-8D9D-3C24FF907BDD}" destId="{01DB5012-B447-0842-ACCF-48237E17D4C4}" srcOrd="0" destOrd="0" presId="urn:microsoft.com/office/officeart/2008/layout/HalfCircleOrganizationChart"/>
    <dgm:cxn modelId="{7531E586-06E9-744D-8889-A6B04CC3DD5B}" type="presParOf" srcId="{01DB5012-B447-0842-ACCF-48237E17D4C4}" destId="{0CB54CB4-1CAF-5A43-8668-2DCD23E17132}" srcOrd="0" destOrd="0" presId="urn:microsoft.com/office/officeart/2008/layout/HalfCircleOrganizationChart"/>
    <dgm:cxn modelId="{2D6527CA-1874-F24D-BEBA-BE815EC170FB}" type="presParOf" srcId="{01DB5012-B447-0842-ACCF-48237E17D4C4}" destId="{D7F6FA67-7AC2-D64B-9B63-FDB4335EBE14}" srcOrd="1" destOrd="0" presId="urn:microsoft.com/office/officeart/2008/layout/HalfCircleOrganizationChart"/>
    <dgm:cxn modelId="{F3701308-FE63-8B42-AECD-7DBE60BBBBB5}" type="presParOf" srcId="{01DB5012-B447-0842-ACCF-48237E17D4C4}" destId="{0C6831B1-4E22-A647-8D6C-EE9EA2C9020C}" srcOrd="2" destOrd="0" presId="urn:microsoft.com/office/officeart/2008/layout/HalfCircleOrganizationChart"/>
    <dgm:cxn modelId="{0B360D55-5026-E54A-A16A-1C8B1A673A8A}" type="presParOf" srcId="{01DB5012-B447-0842-ACCF-48237E17D4C4}" destId="{A9FBBE44-4734-6646-A3C8-31D9CD42E015}" srcOrd="3" destOrd="0" presId="urn:microsoft.com/office/officeart/2008/layout/HalfCircleOrganizationChart"/>
    <dgm:cxn modelId="{5262A1AD-CC5F-2847-8002-6C32460716EA}" type="presParOf" srcId="{D80CF0DD-D62C-7649-8D9D-3C24FF907BDD}" destId="{DF7BBB6D-B704-2441-88D5-283D03CA6EDA}" srcOrd="1" destOrd="0" presId="urn:microsoft.com/office/officeart/2008/layout/HalfCircleOrganizationChart"/>
    <dgm:cxn modelId="{1FD8B0D2-17A1-B94C-B166-794EE5AE25A1}" type="presParOf" srcId="{DF7BBB6D-B704-2441-88D5-283D03CA6EDA}" destId="{F659593E-4356-3041-95CA-76111E1E35D7}" srcOrd="0" destOrd="0" presId="urn:microsoft.com/office/officeart/2008/layout/HalfCircleOrganizationChart"/>
    <dgm:cxn modelId="{8885657E-05CE-EF44-9105-CC762A098BEF}" type="presParOf" srcId="{DF7BBB6D-B704-2441-88D5-283D03CA6EDA}" destId="{981BEDF2-9721-4B4E-A644-CF28F86FD272}" srcOrd="1" destOrd="0" presId="urn:microsoft.com/office/officeart/2008/layout/HalfCircleOrganizationChart"/>
    <dgm:cxn modelId="{27C6423F-E707-0545-BDED-2776337AAFAC}" type="presParOf" srcId="{981BEDF2-9721-4B4E-A644-CF28F86FD272}" destId="{83669D06-C878-9D4A-8670-7815BD081FB0}" srcOrd="0" destOrd="0" presId="urn:microsoft.com/office/officeart/2008/layout/HalfCircleOrganizationChart"/>
    <dgm:cxn modelId="{1455047D-D144-CF48-ACF5-16D00D6488DE}" type="presParOf" srcId="{83669D06-C878-9D4A-8670-7815BD081FB0}" destId="{C857177D-6C36-6746-BD58-2320A175BD8A}" srcOrd="0" destOrd="0" presId="urn:microsoft.com/office/officeart/2008/layout/HalfCircleOrganizationChart"/>
    <dgm:cxn modelId="{08A3D0DB-70A8-4B44-A11D-9CC6188C5DDD}" type="presParOf" srcId="{83669D06-C878-9D4A-8670-7815BD081FB0}" destId="{6F1BA878-40DC-014C-8A29-2011DF9D2DF7}" srcOrd="1" destOrd="0" presId="urn:microsoft.com/office/officeart/2008/layout/HalfCircleOrganizationChart"/>
    <dgm:cxn modelId="{B66AB48D-40BB-694D-A44B-86F23034BF75}" type="presParOf" srcId="{83669D06-C878-9D4A-8670-7815BD081FB0}" destId="{F9FE0295-E6B9-3447-ADE7-C6762FB54EA2}" srcOrd="2" destOrd="0" presId="urn:microsoft.com/office/officeart/2008/layout/HalfCircleOrganizationChart"/>
    <dgm:cxn modelId="{8469B8D0-6400-D248-BEEA-17F340EC399B}" type="presParOf" srcId="{83669D06-C878-9D4A-8670-7815BD081FB0}" destId="{B09BC5CB-45A2-6E4B-88B1-DE85FA8E3F2D}" srcOrd="3" destOrd="0" presId="urn:microsoft.com/office/officeart/2008/layout/HalfCircleOrganizationChart"/>
    <dgm:cxn modelId="{12547157-E257-424C-A79D-0AC06BB4DD35}" type="presParOf" srcId="{981BEDF2-9721-4B4E-A644-CF28F86FD272}" destId="{9363CB66-C2C6-F445-8E2F-09C3A7D3B910}" srcOrd="1" destOrd="0" presId="urn:microsoft.com/office/officeart/2008/layout/HalfCircleOrganizationChart"/>
    <dgm:cxn modelId="{AC1BBCDB-914A-1E4B-A883-43AA9C6A88F6}" type="presParOf" srcId="{9363CB66-C2C6-F445-8E2F-09C3A7D3B910}" destId="{3AED0CBC-0798-DF48-BD6D-5676CBB669BE}" srcOrd="0" destOrd="0" presId="urn:microsoft.com/office/officeart/2008/layout/HalfCircleOrganizationChart"/>
    <dgm:cxn modelId="{BDCFAE69-2EAF-0948-821D-2D7D1DD41C7A}" type="presParOf" srcId="{9363CB66-C2C6-F445-8E2F-09C3A7D3B910}" destId="{EA960AFB-CDE0-9F4B-A1C6-A80F736413B1}" srcOrd="1" destOrd="0" presId="urn:microsoft.com/office/officeart/2008/layout/HalfCircleOrganizationChart"/>
    <dgm:cxn modelId="{5B1C9CBD-A152-C448-9A83-ADD6C0E8B219}" type="presParOf" srcId="{EA960AFB-CDE0-9F4B-A1C6-A80F736413B1}" destId="{AC20935D-6857-2245-9116-6B6BF2630775}" srcOrd="0" destOrd="0" presId="urn:microsoft.com/office/officeart/2008/layout/HalfCircleOrganizationChart"/>
    <dgm:cxn modelId="{54F08E90-9762-E54B-9AF2-8A9CFB22DFE8}" type="presParOf" srcId="{AC20935D-6857-2245-9116-6B6BF2630775}" destId="{55904BD0-76B7-1E41-BF8C-2AAB6B8EBE2E}" srcOrd="0" destOrd="0" presId="urn:microsoft.com/office/officeart/2008/layout/HalfCircleOrganizationChart"/>
    <dgm:cxn modelId="{90C5F89C-60F5-9C45-A321-08A437FF1263}" type="presParOf" srcId="{AC20935D-6857-2245-9116-6B6BF2630775}" destId="{EE895B76-FDF3-CF48-8F85-1A7EB46AEE61}" srcOrd="1" destOrd="0" presId="urn:microsoft.com/office/officeart/2008/layout/HalfCircleOrganizationChart"/>
    <dgm:cxn modelId="{752CC88D-7354-5A44-942C-2B540B9A8FD7}" type="presParOf" srcId="{AC20935D-6857-2245-9116-6B6BF2630775}" destId="{205E96EA-CE9C-0243-802F-E7D7084C6B63}" srcOrd="2" destOrd="0" presId="urn:microsoft.com/office/officeart/2008/layout/HalfCircleOrganizationChart"/>
    <dgm:cxn modelId="{8BFA8348-C7EF-BE4F-93CE-11C3B2432539}" type="presParOf" srcId="{AC20935D-6857-2245-9116-6B6BF2630775}" destId="{85E98F4E-A688-B54A-B941-6DA379E5993C}" srcOrd="3" destOrd="0" presId="urn:microsoft.com/office/officeart/2008/layout/HalfCircleOrganizationChart"/>
    <dgm:cxn modelId="{694ACF91-8C67-AF47-A2F4-A3A139E5908C}" type="presParOf" srcId="{EA960AFB-CDE0-9F4B-A1C6-A80F736413B1}" destId="{AD153D51-FD5E-1747-9F3E-761DF9B5000E}" srcOrd="1" destOrd="0" presId="urn:microsoft.com/office/officeart/2008/layout/HalfCircleOrganizationChart"/>
    <dgm:cxn modelId="{A19C2E43-5003-DD45-9EF2-EF448FDED128}" type="presParOf" srcId="{EA960AFB-CDE0-9F4B-A1C6-A80F736413B1}" destId="{E4A57156-8DBD-7146-9684-29BC482F627B}" srcOrd="2" destOrd="0" presId="urn:microsoft.com/office/officeart/2008/layout/HalfCircleOrganizationChart"/>
    <dgm:cxn modelId="{4320489E-4A2B-EB45-82B7-44B52F7BB45E}" type="presParOf" srcId="{981BEDF2-9721-4B4E-A644-CF28F86FD272}" destId="{97147356-CC27-9647-A8C6-230663098EE1}" srcOrd="2" destOrd="0" presId="urn:microsoft.com/office/officeart/2008/layout/HalfCircleOrganizationChart"/>
    <dgm:cxn modelId="{7431E0D1-ACF3-294A-A89A-B0BDA101798C}" type="presParOf" srcId="{D80CF0DD-D62C-7649-8D9D-3C24FF907BDD}" destId="{24AA21F8-B3F5-6E4F-8E32-56E7B5FFABDE}" srcOrd="2" destOrd="0" presId="urn:microsoft.com/office/officeart/2008/layout/HalfCircleOrganizationChart"/>
    <dgm:cxn modelId="{FA5ACE74-27B8-1E40-B8DB-C6F98FA4D1EB}" type="presParOf" srcId="{8B4DBF14-1EB6-6943-92F5-526FB9B68D47}" destId="{058CF55B-53E3-6A4A-8A5F-1818FA4F38C6}" srcOrd="2" destOrd="0" presId="urn:microsoft.com/office/officeart/2008/layout/HalfCircleOrganizationChart"/>
    <dgm:cxn modelId="{C1C53319-ACD9-6643-AA91-EB0E6D4BF83A}" type="presParOf" srcId="{8B4DBF14-1EB6-6943-92F5-526FB9B68D47}" destId="{5D6BE6A4-9EB5-6444-BDC3-FC6B28F19F63}" srcOrd="3" destOrd="0" presId="urn:microsoft.com/office/officeart/2008/layout/HalfCircleOrganizationChart"/>
    <dgm:cxn modelId="{9B9D9B5E-D570-7649-894B-7409DC7E75DD}" type="presParOf" srcId="{5D6BE6A4-9EB5-6444-BDC3-FC6B28F19F63}" destId="{85F00D49-8843-834D-8154-F844ECDBE403}" srcOrd="0" destOrd="0" presId="urn:microsoft.com/office/officeart/2008/layout/HalfCircleOrganizationChart"/>
    <dgm:cxn modelId="{A76D4D1D-5BDC-2447-B806-10323A5EDA0D}" type="presParOf" srcId="{85F00D49-8843-834D-8154-F844ECDBE403}" destId="{9B95AE3A-FB3E-0C48-A5AC-DB9137033549}" srcOrd="0" destOrd="0" presId="urn:microsoft.com/office/officeart/2008/layout/HalfCircleOrganizationChart"/>
    <dgm:cxn modelId="{CD592E36-2B17-3E4F-A4A4-42D854E44A3E}" type="presParOf" srcId="{85F00D49-8843-834D-8154-F844ECDBE403}" destId="{48057D3E-780C-A441-8FDB-F64C1A8B2A1E}" srcOrd="1" destOrd="0" presId="urn:microsoft.com/office/officeart/2008/layout/HalfCircleOrganizationChart"/>
    <dgm:cxn modelId="{C881B28B-6DB7-964C-A4D7-873844E05655}" type="presParOf" srcId="{85F00D49-8843-834D-8154-F844ECDBE403}" destId="{E592C338-D741-D543-B3C1-14FA2A6D9DF7}" srcOrd="2" destOrd="0" presId="urn:microsoft.com/office/officeart/2008/layout/HalfCircleOrganizationChart"/>
    <dgm:cxn modelId="{01092998-8BAB-9445-80AD-00A471114C42}" type="presParOf" srcId="{85F00D49-8843-834D-8154-F844ECDBE403}" destId="{EBBC585F-71C9-D54E-A306-C96D1094E2BE}" srcOrd="3" destOrd="0" presId="urn:microsoft.com/office/officeart/2008/layout/HalfCircleOrganizationChart"/>
    <dgm:cxn modelId="{5F6AE049-9841-6247-86B2-99D5D2AFFA84}" type="presParOf" srcId="{5D6BE6A4-9EB5-6444-BDC3-FC6B28F19F63}" destId="{7CE6FBE3-34BF-2F42-8426-E77C2052FB69}" srcOrd="1" destOrd="0" presId="urn:microsoft.com/office/officeart/2008/layout/HalfCircleOrganizationChart"/>
    <dgm:cxn modelId="{AC3EA938-6AB0-D645-B975-582D35C15CE4}" type="presParOf" srcId="{7CE6FBE3-34BF-2F42-8426-E77C2052FB69}" destId="{159004D6-432F-E149-821D-4BD81721853B}" srcOrd="0" destOrd="0" presId="urn:microsoft.com/office/officeart/2008/layout/HalfCircleOrganizationChart"/>
    <dgm:cxn modelId="{EAB62B4D-9A85-3949-94F6-9D5F58C63952}" type="presParOf" srcId="{7CE6FBE3-34BF-2F42-8426-E77C2052FB69}" destId="{5CFC70C2-1B55-0645-9DA0-3D0A432B53E5}" srcOrd="1" destOrd="0" presId="urn:microsoft.com/office/officeart/2008/layout/HalfCircleOrganizationChart"/>
    <dgm:cxn modelId="{0C1F2CB0-E5EA-A843-AF1E-D75D59E64E91}" type="presParOf" srcId="{5CFC70C2-1B55-0645-9DA0-3D0A432B53E5}" destId="{67EA997B-4D58-9842-B56B-4B8A58E48496}" srcOrd="0" destOrd="0" presId="urn:microsoft.com/office/officeart/2008/layout/HalfCircleOrganizationChart"/>
    <dgm:cxn modelId="{52D9EE27-1510-C849-8CD2-058FB100E3A7}" type="presParOf" srcId="{67EA997B-4D58-9842-B56B-4B8A58E48496}" destId="{197D8AF0-7034-0F42-BE17-B033B225DE8F}" srcOrd="0" destOrd="0" presId="urn:microsoft.com/office/officeart/2008/layout/HalfCircleOrganizationChart"/>
    <dgm:cxn modelId="{07CC9BB5-4591-CF4C-ABD9-D87EE25A073C}" type="presParOf" srcId="{67EA997B-4D58-9842-B56B-4B8A58E48496}" destId="{7156B94E-6FCA-824D-9AC7-85431AB6B54F}" srcOrd="1" destOrd="0" presId="urn:microsoft.com/office/officeart/2008/layout/HalfCircleOrganizationChart"/>
    <dgm:cxn modelId="{EC9717A9-2D5E-F545-B379-4CFA28859738}" type="presParOf" srcId="{67EA997B-4D58-9842-B56B-4B8A58E48496}" destId="{0C1E2B14-4FE4-1E4A-BA39-73EF4EDB37B3}" srcOrd="2" destOrd="0" presId="urn:microsoft.com/office/officeart/2008/layout/HalfCircleOrganizationChart"/>
    <dgm:cxn modelId="{01295866-6972-2A40-86F1-1FC46DC73EEC}" type="presParOf" srcId="{67EA997B-4D58-9842-B56B-4B8A58E48496}" destId="{E1FA29BF-39A7-2148-9DC2-C3AC6DC35D52}" srcOrd="3" destOrd="0" presId="urn:microsoft.com/office/officeart/2008/layout/HalfCircleOrganizationChart"/>
    <dgm:cxn modelId="{BC8CC230-F520-B54B-AE43-46B0A21A9C56}" type="presParOf" srcId="{5CFC70C2-1B55-0645-9DA0-3D0A432B53E5}" destId="{C0F88877-081A-FC47-8B2F-F23E4B468E82}" srcOrd="1" destOrd="0" presId="urn:microsoft.com/office/officeart/2008/layout/HalfCircleOrganizationChart"/>
    <dgm:cxn modelId="{EF785878-1C3D-164C-B12C-2946DAFFD874}" type="presParOf" srcId="{5CFC70C2-1B55-0645-9DA0-3D0A432B53E5}" destId="{EF461870-7D1F-DE4A-9B01-F98652362A27}" srcOrd="2" destOrd="0" presId="urn:microsoft.com/office/officeart/2008/layout/HalfCircleOrganizationChart"/>
    <dgm:cxn modelId="{145C8DC4-A225-564C-B8EF-90AEE858DB5E}" type="presParOf" srcId="{5D6BE6A4-9EB5-6444-BDC3-FC6B28F19F63}" destId="{8DB05EA5-636C-B349-833F-86C0FD394442}" srcOrd="2" destOrd="0" presId="urn:microsoft.com/office/officeart/2008/layout/HalfCircleOrganizationChart"/>
    <dgm:cxn modelId="{BABFFC89-6E14-BD47-B66E-D89525D4C610}" type="presParOf" srcId="{8B4DBF14-1EB6-6943-92F5-526FB9B68D47}" destId="{3FD3E060-A129-8840-84EE-8DDA158482C6}" srcOrd="4" destOrd="0" presId="urn:microsoft.com/office/officeart/2008/layout/HalfCircleOrganizationChart"/>
    <dgm:cxn modelId="{2408FABA-399A-3649-97E8-8283222BAED0}" type="presParOf" srcId="{8B4DBF14-1EB6-6943-92F5-526FB9B68D47}" destId="{3506DE40-7894-4E45-9E11-5784A8E2EABE}" srcOrd="5" destOrd="0" presId="urn:microsoft.com/office/officeart/2008/layout/HalfCircleOrganizationChart"/>
    <dgm:cxn modelId="{E8151711-0F4A-C84B-ABD3-734AF2F94ECC}" type="presParOf" srcId="{3506DE40-7894-4E45-9E11-5784A8E2EABE}" destId="{189ACBE9-E4E9-DE4A-88C9-740E2DCB0BD0}" srcOrd="0" destOrd="0" presId="urn:microsoft.com/office/officeart/2008/layout/HalfCircleOrganizationChart"/>
    <dgm:cxn modelId="{60574AA8-DC1A-7940-A1D5-C4911BF6ECBC}" type="presParOf" srcId="{189ACBE9-E4E9-DE4A-88C9-740E2DCB0BD0}" destId="{D7FE9720-F990-EC48-99A8-6D945618FD06}" srcOrd="0" destOrd="0" presId="urn:microsoft.com/office/officeart/2008/layout/HalfCircleOrganizationChart"/>
    <dgm:cxn modelId="{9EB3170E-027A-6C4E-A718-3F25C2718E67}" type="presParOf" srcId="{189ACBE9-E4E9-DE4A-88C9-740E2DCB0BD0}" destId="{C47926E5-2731-774D-B5EF-7A460A60C641}" srcOrd="1" destOrd="0" presId="urn:microsoft.com/office/officeart/2008/layout/HalfCircleOrganizationChart"/>
    <dgm:cxn modelId="{648147BF-FA18-2445-A8CC-3A29B5299B54}" type="presParOf" srcId="{189ACBE9-E4E9-DE4A-88C9-740E2DCB0BD0}" destId="{C85DC748-3200-A543-B295-3E8F77244FE5}" srcOrd="2" destOrd="0" presId="urn:microsoft.com/office/officeart/2008/layout/HalfCircleOrganizationChart"/>
    <dgm:cxn modelId="{CD90A687-9141-7B4E-891F-B68DB570B7AC}" type="presParOf" srcId="{189ACBE9-E4E9-DE4A-88C9-740E2DCB0BD0}" destId="{457421E9-8C6B-8648-8310-072265B5F245}" srcOrd="3" destOrd="0" presId="urn:microsoft.com/office/officeart/2008/layout/HalfCircleOrganizationChart"/>
    <dgm:cxn modelId="{3C21DD2D-1718-2942-9FC5-610DD2445D99}" type="presParOf" srcId="{3506DE40-7894-4E45-9E11-5784A8E2EABE}" destId="{A22E62D3-5D47-104C-8915-5B0B23DE4FEB}" srcOrd="1" destOrd="0" presId="urn:microsoft.com/office/officeart/2008/layout/HalfCircleOrganizationChart"/>
    <dgm:cxn modelId="{30BA2357-86E9-6846-97D4-E5E981F6CD7D}" type="presParOf" srcId="{A22E62D3-5D47-104C-8915-5B0B23DE4FEB}" destId="{320FBA4F-AD7F-3F4C-BF9B-89AF1958C217}" srcOrd="0" destOrd="0" presId="urn:microsoft.com/office/officeart/2008/layout/HalfCircleOrganizationChart"/>
    <dgm:cxn modelId="{A3A22EB6-1F72-9048-A36A-9D7256AF8050}" type="presParOf" srcId="{A22E62D3-5D47-104C-8915-5B0B23DE4FEB}" destId="{A7FD2AAA-6BEE-C842-8D6C-0169392E7D60}" srcOrd="1" destOrd="0" presId="urn:microsoft.com/office/officeart/2008/layout/HalfCircleOrganizationChart"/>
    <dgm:cxn modelId="{F51248B7-4AF3-7A44-B99F-26CE31925B30}" type="presParOf" srcId="{A7FD2AAA-6BEE-C842-8D6C-0169392E7D60}" destId="{3E67E036-7C36-D845-B2AB-A0302D8C5562}" srcOrd="0" destOrd="0" presId="urn:microsoft.com/office/officeart/2008/layout/HalfCircleOrganizationChart"/>
    <dgm:cxn modelId="{E46923D6-3CA0-B647-85B7-1BE2CF7E65D7}" type="presParOf" srcId="{3E67E036-7C36-D845-B2AB-A0302D8C5562}" destId="{1E9CEC87-3B51-6B42-B0D6-8DA9B1E60F4F}" srcOrd="0" destOrd="0" presId="urn:microsoft.com/office/officeart/2008/layout/HalfCircleOrganizationChart"/>
    <dgm:cxn modelId="{4DC31EDA-CD1A-CB48-8A94-302B329D0F6A}" type="presParOf" srcId="{3E67E036-7C36-D845-B2AB-A0302D8C5562}" destId="{2122A5DA-9099-C740-A5A3-44C055099AD5}" srcOrd="1" destOrd="0" presId="urn:microsoft.com/office/officeart/2008/layout/HalfCircleOrganizationChart"/>
    <dgm:cxn modelId="{63E8BBBA-8658-6143-91F5-854CFAB4D1FA}" type="presParOf" srcId="{3E67E036-7C36-D845-B2AB-A0302D8C5562}" destId="{E232731F-4F61-4248-86F8-597DBA456384}" srcOrd="2" destOrd="0" presId="urn:microsoft.com/office/officeart/2008/layout/HalfCircleOrganizationChart"/>
    <dgm:cxn modelId="{3BA3E85A-B458-DC42-9D1C-800F80A4FCE8}" type="presParOf" srcId="{3E67E036-7C36-D845-B2AB-A0302D8C5562}" destId="{55415857-95F4-724B-9E0E-487D088D7112}" srcOrd="3" destOrd="0" presId="urn:microsoft.com/office/officeart/2008/layout/HalfCircleOrganizationChart"/>
    <dgm:cxn modelId="{29D09FEB-183C-8B4F-B820-50EB6D0E18C8}" type="presParOf" srcId="{A7FD2AAA-6BEE-C842-8D6C-0169392E7D60}" destId="{A067212F-40DC-AB4F-BA27-C02CCE6A3D31}" srcOrd="1" destOrd="0" presId="urn:microsoft.com/office/officeart/2008/layout/HalfCircleOrganizationChart"/>
    <dgm:cxn modelId="{2F57CE88-8830-5F4A-B0CC-442F621FDA42}" type="presParOf" srcId="{A7FD2AAA-6BEE-C842-8D6C-0169392E7D60}" destId="{4EFD2C9C-DBBC-5541-A66E-B139072CA313}" srcOrd="2" destOrd="0" presId="urn:microsoft.com/office/officeart/2008/layout/HalfCircleOrganizationChart"/>
    <dgm:cxn modelId="{CB8998AB-204B-6A43-B3F2-B7E0F19ACC18}" type="presParOf" srcId="{3506DE40-7894-4E45-9E11-5784A8E2EABE}" destId="{39ADDD31-0882-B647-AC94-3BAF8819D00A}" srcOrd="2" destOrd="0" presId="urn:microsoft.com/office/officeart/2008/layout/HalfCircleOrganizationChart"/>
    <dgm:cxn modelId="{BE07B294-8B36-C84E-88D6-E583BC6EFC57}" type="presParOf" srcId="{8B4DBF14-1EB6-6943-92F5-526FB9B68D47}" destId="{63448C9D-6FC6-4845-85DA-19FB01A9AE78}" srcOrd="6" destOrd="0" presId="urn:microsoft.com/office/officeart/2008/layout/HalfCircleOrganizationChart"/>
    <dgm:cxn modelId="{2DC69DF2-B53B-E341-BCAC-5792D227897C}" type="presParOf" srcId="{8B4DBF14-1EB6-6943-92F5-526FB9B68D47}" destId="{9CDD6354-AA12-8640-A4C9-32A77443862E}" srcOrd="7" destOrd="0" presId="urn:microsoft.com/office/officeart/2008/layout/HalfCircleOrganizationChart"/>
    <dgm:cxn modelId="{2E67D741-FB67-BF41-82C0-E4DA4D02E133}" type="presParOf" srcId="{9CDD6354-AA12-8640-A4C9-32A77443862E}" destId="{2A3071EA-36E3-2C4B-A83A-681A8346153F}" srcOrd="0" destOrd="0" presId="urn:microsoft.com/office/officeart/2008/layout/HalfCircleOrganizationChart"/>
    <dgm:cxn modelId="{518AA3A2-3FEB-4C43-B0E3-A6D0982867BE}" type="presParOf" srcId="{2A3071EA-36E3-2C4B-A83A-681A8346153F}" destId="{5F9A56BC-3CC8-E942-B387-C0D4C28D4738}" srcOrd="0" destOrd="0" presId="urn:microsoft.com/office/officeart/2008/layout/HalfCircleOrganizationChart"/>
    <dgm:cxn modelId="{47FFB32D-95C4-614A-8E39-08233DBC6582}" type="presParOf" srcId="{2A3071EA-36E3-2C4B-A83A-681A8346153F}" destId="{BF6B2CF7-A1BA-134C-87D1-AF4C6E61A495}" srcOrd="1" destOrd="0" presId="urn:microsoft.com/office/officeart/2008/layout/HalfCircleOrganizationChart"/>
    <dgm:cxn modelId="{7829C057-9472-FB49-BA80-94B7C34373FF}" type="presParOf" srcId="{2A3071EA-36E3-2C4B-A83A-681A8346153F}" destId="{2EF5D719-70F4-1E49-9A18-531C4BBD11F1}" srcOrd="2" destOrd="0" presId="urn:microsoft.com/office/officeart/2008/layout/HalfCircleOrganizationChart"/>
    <dgm:cxn modelId="{BBA75094-1FA7-9A4F-AA54-91968BF42413}" type="presParOf" srcId="{2A3071EA-36E3-2C4B-A83A-681A8346153F}" destId="{76E2A71E-F010-3B4B-A089-5E2DE846ECAB}" srcOrd="3" destOrd="0" presId="urn:microsoft.com/office/officeart/2008/layout/HalfCircleOrganizationChart"/>
    <dgm:cxn modelId="{9F23AB6B-40CE-5A4E-8D2D-04EF152F12CB}" type="presParOf" srcId="{9CDD6354-AA12-8640-A4C9-32A77443862E}" destId="{4F271B3D-3407-1042-8C84-C3F102984687}" srcOrd="1" destOrd="0" presId="urn:microsoft.com/office/officeart/2008/layout/HalfCircleOrganizationChart"/>
    <dgm:cxn modelId="{8CCFC196-EDFC-2E4A-8CEE-BEAA2C0906F6}" type="presParOf" srcId="{4F271B3D-3407-1042-8C84-C3F102984687}" destId="{0D36F3BD-CD62-F346-9910-AA0AE1285277}" srcOrd="0" destOrd="0" presId="urn:microsoft.com/office/officeart/2008/layout/HalfCircleOrganizationChart"/>
    <dgm:cxn modelId="{B25D56CD-8309-CE41-B40E-22A73F488DEE}" type="presParOf" srcId="{4F271B3D-3407-1042-8C84-C3F102984687}" destId="{A12DB8E8-F888-9F46-A380-74881C6D7DA2}" srcOrd="1" destOrd="0" presId="urn:microsoft.com/office/officeart/2008/layout/HalfCircleOrganizationChart"/>
    <dgm:cxn modelId="{52614CC2-BB97-DE46-9143-A7C2761ACC00}" type="presParOf" srcId="{A12DB8E8-F888-9F46-A380-74881C6D7DA2}" destId="{8BC3EB05-1C70-AB4B-A774-8C49E7648FED}" srcOrd="0" destOrd="0" presId="urn:microsoft.com/office/officeart/2008/layout/HalfCircleOrganizationChart"/>
    <dgm:cxn modelId="{7411D574-2B27-F544-87B4-9F08C726ED8D}" type="presParOf" srcId="{8BC3EB05-1C70-AB4B-A774-8C49E7648FED}" destId="{3E4F5515-0BDE-F34A-B68E-A1B65F39BB08}" srcOrd="0" destOrd="0" presId="urn:microsoft.com/office/officeart/2008/layout/HalfCircleOrganizationChart"/>
    <dgm:cxn modelId="{60E7B2E0-D87B-834C-9C89-13D6A6E993C5}" type="presParOf" srcId="{8BC3EB05-1C70-AB4B-A774-8C49E7648FED}" destId="{A71B809C-D8D3-7A4B-A9D5-45C6B8A52488}" srcOrd="1" destOrd="0" presId="urn:microsoft.com/office/officeart/2008/layout/HalfCircleOrganizationChart"/>
    <dgm:cxn modelId="{718A666A-23C2-F844-B74A-FB46B497676D}" type="presParOf" srcId="{8BC3EB05-1C70-AB4B-A774-8C49E7648FED}" destId="{B8A1EE6C-39CB-8A46-ABF3-5C4DF0B9BB89}" srcOrd="2" destOrd="0" presId="urn:microsoft.com/office/officeart/2008/layout/HalfCircleOrganizationChart"/>
    <dgm:cxn modelId="{AE23D25A-2E6E-9C44-9564-666FF923B75A}" type="presParOf" srcId="{8BC3EB05-1C70-AB4B-A774-8C49E7648FED}" destId="{BCA6D2EE-E93C-E643-B39A-D9D5E827D3CF}" srcOrd="3" destOrd="0" presId="urn:microsoft.com/office/officeart/2008/layout/HalfCircleOrganizationChart"/>
    <dgm:cxn modelId="{5437B64C-EED0-3343-9F5D-6E958B54B236}" type="presParOf" srcId="{A12DB8E8-F888-9F46-A380-74881C6D7DA2}" destId="{0937575E-9737-274E-8070-8DE0DC5139A7}" srcOrd="1" destOrd="0" presId="urn:microsoft.com/office/officeart/2008/layout/HalfCircleOrganizationChart"/>
    <dgm:cxn modelId="{13E38EB8-F929-1141-ABD1-D6E799BC9A7E}" type="presParOf" srcId="{A12DB8E8-F888-9F46-A380-74881C6D7DA2}" destId="{C17E7206-FE35-2C43-AE1D-DF58339263AA}" srcOrd="2" destOrd="0" presId="urn:microsoft.com/office/officeart/2008/layout/HalfCircleOrganizationChart"/>
    <dgm:cxn modelId="{4D28E227-9682-8846-A555-393B8A294CC3}" type="presParOf" srcId="{9CDD6354-AA12-8640-A4C9-32A77443862E}" destId="{9813B392-FA13-834D-A758-6F617693E2B3}" srcOrd="2" destOrd="0" presId="urn:microsoft.com/office/officeart/2008/layout/HalfCircleOrganizationChart"/>
    <dgm:cxn modelId="{097A2129-FE78-6F4E-9743-ACFFCAAAAF0E}" type="presParOf" srcId="{D3D1BC46-437C-0D4F-85DA-41026D132338}" destId="{B68F5653-7DE1-A646-B0F5-F006004A8D72}" srcOrd="2" destOrd="0" presId="urn:microsoft.com/office/officeart/2008/layout/HalfCircleOrganizationChart"/>
    <dgm:cxn modelId="{30B7765E-DF04-7D4C-B863-8B5A2E779B97}" type="presParOf" srcId="{E7368132-9CE6-204D-A6C2-4E1095BD7BDE}" destId="{D58E2914-051A-364E-BB0A-8395D44EC9F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1326D1-F242-1440-8B09-C3FE67C2FBBB}"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1070716C-571C-F04D-A053-43CA614A1033}">
      <dgm:prSet phldrT="[Text]"/>
      <dgm:spPr/>
      <dgm:t>
        <a:bodyPr/>
        <a:lstStyle/>
        <a:p>
          <a:r>
            <a:rPr lang="en-US" b="0" i="0" dirty="0">
              <a:latin typeface="IBM Plex Sans Light" panose="020B0403050203000203" pitchFamily="34" charset="77"/>
            </a:rPr>
            <a:t>cluster</a:t>
          </a:r>
        </a:p>
      </dgm:t>
    </dgm:pt>
    <dgm:pt modelId="{DCD1AB44-99B1-EE43-83ED-3BE23B853DA6}" type="parTrans" cxnId="{511431F7-BBFE-5C42-87B7-76432DF09BA1}">
      <dgm:prSet/>
      <dgm:spPr/>
      <dgm:t>
        <a:bodyPr/>
        <a:lstStyle/>
        <a:p>
          <a:endParaRPr lang="en-US" b="0" i="0">
            <a:latin typeface="IBM Plex Sans Light" panose="020B0403050203000203" pitchFamily="34" charset="77"/>
          </a:endParaRPr>
        </a:p>
      </dgm:t>
    </dgm:pt>
    <dgm:pt modelId="{F504A322-2EF4-A34B-A5C2-6419AC3BAC86}" type="sibTrans" cxnId="{511431F7-BBFE-5C42-87B7-76432DF09BA1}">
      <dgm:prSet/>
      <dgm:spPr/>
      <dgm:t>
        <a:bodyPr/>
        <a:lstStyle/>
        <a:p>
          <a:endParaRPr lang="en-US" b="0" i="0">
            <a:latin typeface="IBM Plex Sans Light" panose="020B0403050203000203" pitchFamily="34" charset="77"/>
          </a:endParaRPr>
        </a:p>
      </dgm:t>
    </dgm:pt>
    <dgm:pt modelId="{219D64D5-2766-1D4B-B7C4-CB0ECAC5AD1D}">
      <dgm:prSet phldrT="[Text]"/>
      <dgm:spPr/>
      <dgm:t>
        <a:bodyPr/>
        <a:lstStyle/>
        <a:p>
          <a:r>
            <a:rPr lang="en-US" b="0" i="0" dirty="0">
              <a:latin typeface="IBM Plex Sans Light" panose="020B0403050203000203" pitchFamily="34" charset="77"/>
            </a:rPr>
            <a:t>namespace</a:t>
          </a:r>
        </a:p>
      </dgm:t>
    </dgm:pt>
    <dgm:pt modelId="{55AD33FB-6F35-4942-B05E-BEF614D2A8EA}" type="parTrans" cxnId="{D0C89EA3-7981-5147-A544-DA328D9CC645}">
      <dgm:prSet/>
      <dgm:spPr/>
      <dgm:t>
        <a:bodyPr/>
        <a:lstStyle/>
        <a:p>
          <a:endParaRPr lang="en-US" b="0" i="0">
            <a:latin typeface="IBM Plex Sans Light" panose="020B0403050203000203" pitchFamily="34" charset="77"/>
          </a:endParaRPr>
        </a:p>
      </dgm:t>
    </dgm:pt>
    <dgm:pt modelId="{DE341FA4-0891-1A40-B8E6-038CD5371145}" type="sibTrans" cxnId="{D0C89EA3-7981-5147-A544-DA328D9CC645}">
      <dgm:prSet/>
      <dgm:spPr/>
      <dgm:t>
        <a:bodyPr/>
        <a:lstStyle/>
        <a:p>
          <a:endParaRPr lang="en-US" b="0" i="0">
            <a:latin typeface="IBM Plex Sans Light" panose="020B0403050203000203" pitchFamily="34" charset="77"/>
          </a:endParaRPr>
        </a:p>
      </dgm:t>
    </dgm:pt>
    <dgm:pt modelId="{24CD2E4A-6E90-A446-8044-06E3801FDF9E}">
      <dgm:prSet/>
      <dgm:spPr/>
      <dgm:t>
        <a:bodyPr/>
        <a:lstStyle/>
        <a:p>
          <a:r>
            <a:rPr lang="en-US" b="0" i="0" dirty="0">
              <a:latin typeface="IBM Plex Sans Light" panose="020B0403050203000203" pitchFamily="34" charset="77"/>
            </a:rPr>
            <a:t>deployment</a:t>
          </a:r>
        </a:p>
      </dgm:t>
    </dgm:pt>
    <dgm:pt modelId="{8CA08D78-EBFD-E24B-844C-23A174F0B00D}" type="parTrans" cxnId="{72FCC34F-F770-9642-B027-1ED758927921}">
      <dgm:prSet/>
      <dgm:spPr/>
      <dgm:t>
        <a:bodyPr/>
        <a:lstStyle/>
        <a:p>
          <a:endParaRPr lang="en-US" b="0" i="0">
            <a:latin typeface="IBM Plex Sans Light" panose="020B0403050203000203" pitchFamily="34" charset="77"/>
          </a:endParaRPr>
        </a:p>
      </dgm:t>
    </dgm:pt>
    <dgm:pt modelId="{538A1C27-EE3A-1648-BD52-132260D004B6}" type="sibTrans" cxnId="{72FCC34F-F770-9642-B027-1ED758927921}">
      <dgm:prSet/>
      <dgm:spPr/>
      <dgm:t>
        <a:bodyPr/>
        <a:lstStyle/>
        <a:p>
          <a:endParaRPr lang="en-US" b="0" i="0">
            <a:latin typeface="IBM Plex Sans Light" panose="020B0403050203000203" pitchFamily="34" charset="77"/>
          </a:endParaRPr>
        </a:p>
      </dgm:t>
    </dgm:pt>
    <dgm:pt modelId="{5810A4A7-6A66-BF4F-972C-E80C11684AB7}">
      <dgm:prSet/>
      <dgm:spPr/>
      <dgm:t>
        <a:bodyPr/>
        <a:lstStyle/>
        <a:p>
          <a:r>
            <a:rPr lang="en-US" b="0" i="0" dirty="0">
              <a:latin typeface="IBM Plex Sans Light" panose="020B0403050203000203" pitchFamily="34" charset="77"/>
            </a:rPr>
            <a:t>replica set</a:t>
          </a:r>
        </a:p>
      </dgm:t>
    </dgm:pt>
    <dgm:pt modelId="{52AE56C0-E576-9F41-9CE8-61E2C321D820}" type="parTrans" cxnId="{4C157EAD-51C3-CE4C-8D9A-B53BF5464A43}">
      <dgm:prSet/>
      <dgm:spPr/>
      <dgm:t>
        <a:bodyPr/>
        <a:lstStyle/>
        <a:p>
          <a:endParaRPr lang="en-US" b="0" i="0">
            <a:latin typeface="IBM Plex Sans Light" panose="020B0403050203000203" pitchFamily="34" charset="77"/>
          </a:endParaRPr>
        </a:p>
      </dgm:t>
    </dgm:pt>
    <dgm:pt modelId="{6689ABE6-49C1-ED43-A1C4-9DD0F42E358B}" type="sibTrans" cxnId="{4C157EAD-51C3-CE4C-8D9A-B53BF5464A43}">
      <dgm:prSet/>
      <dgm:spPr/>
      <dgm:t>
        <a:bodyPr/>
        <a:lstStyle/>
        <a:p>
          <a:endParaRPr lang="en-US" b="0" i="0">
            <a:latin typeface="IBM Plex Sans Light" panose="020B0403050203000203" pitchFamily="34" charset="77"/>
          </a:endParaRPr>
        </a:p>
      </dgm:t>
    </dgm:pt>
    <dgm:pt modelId="{955F2AF8-4929-6C42-96A3-C5299A7A6997}">
      <dgm:prSet/>
      <dgm:spPr/>
      <dgm:t>
        <a:bodyPr/>
        <a:lstStyle/>
        <a:p>
          <a:r>
            <a:rPr lang="en-US" b="0" i="0" dirty="0">
              <a:latin typeface="IBM Plex Sans Light" panose="020B0403050203000203" pitchFamily="34" charset="77"/>
            </a:rPr>
            <a:t>pod</a:t>
          </a:r>
        </a:p>
      </dgm:t>
    </dgm:pt>
    <dgm:pt modelId="{A1F72399-9105-B147-ACC2-2E512BA54D50}" type="parTrans" cxnId="{26858D56-6B6B-8648-BBBE-C210CF60AD70}">
      <dgm:prSet/>
      <dgm:spPr/>
      <dgm:t>
        <a:bodyPr/>
        <a:lstStyle/>
        <a:p>
          <a:endParaRPr lang="en-US" b="0" i="0">
            <a:latin typeface="IBM Plex Sans Light" panose="020B0403050203000203" pitchFamily="34" charset="77"/>
          </a:endParaRPr>
        </a:p>
      </dgm:t>
    </dgm:pt>
    <dgm:pt modelId="{906BEA70-A7BA-9146-BA26-185759093239}" type="sibTrans" cxnId="{26858D56-6B6B-8648-BBBE-C210CF60AD70}">
      <dgm:prSet/>
      <dgm:spPr/>
      <dgm:t>
        <a:bodyPr/>
        <a:lstStyle/>
        <a:p>
          <a:endParaRPr lang="en-US" b="0" i="0">
            <a:latin typeface="IBM Plex Sans Light" panose="020B0403050203000203" pitchFamily="34" charset="77"/>
          </a:endParaRPr>
        </a:p>
      </dgm:t>
    </dgm:pt>
    <dgm:pt modelId="{112C0569-889D-B64C-A676-1F5D44FE5C08}">
      <dgm:prSet/>
      <dgm:spPr/>
      <dgm:t>
        <a:bodyPr/>
        <a:lstStyle/>
        <a:p>
          <a:r>
            <a:rPr lang="en-US" b="0" i="0" dirty="0">
              <a:latin typeface="IBM Plex Sans Light" panose="020B0403050203000203" pitchFamily="34" charset="77"/>
            </a:rPr>
            <a:t>service</a:t>
          </a:r>
        </a:p>
      </dgm:t>
    </dgm:pt>
    <dgm:pt modelId="{B8BA76A0-4CA8-A84C-91A5-8493D7A2AECA}" type="parTrans" cxnId="{8991A6B1-5C5C-8C45-82D5-C8E540D02CBC}">
      <dgm:prSet/>
      <dgm:spPr/>
      <dgm:t>
        <a:bodyPr/>
        <a:lstStyle/>
        <a:p>
          <a:endParaRPr lang="en-US" b="0" i="0">
            <a:latin typeface="IBM Plex Sans Light" panose="020B0403050203000203" pitchFamily="34" charset="77"/>
          </a:endParaRPr>
        </a:p>
      </dgm:t>
    </dgm:pt>
    <dgm:pt modelId="{D829A2B5-C3F9-9C4B-AC3C-57C3C90D0C52}" type="sibTrans" cxnId="{8991A6B1-5C5C-8C45-82D5-C8E540D02CBC}">
      <dgm:prSet/>
      <dgm:spPr/>
      <dgm:t>
        <a:bodyPr/>
        <a:lstStyle/>
        <a:p>
          <a:endParaRPr lang="en-US" b="0" i="0">
            <a:latin typeface="IBM Plex Sans Light" panose="020B0403050203000203" pitchFamily="34" charset="77"/>
          </a:endParaRPr>
        </a:p>
      </dgm:t>
    </dgm:pt>
    <dgm:pt modelId="{6A9CA84A-DA31-2244-ACA3-F4A78D8650A1}">
      <dgm:prSet/>
      <dgm:spPr/>
      <dgm:t>
        <a:bodyPr/>
        <a:lstStyle/>
        <a:p>
          <a:r>
            <a:rPr lang="en-US" b="0" i="0" dirty="0">
              <a:latin typeface="IBM Plex Sans Light" panose="020B0403050203000203" pitchFamily="34" charset="77"/>
            </a:rPr>
            <a:t>daemon set</a:t>
          </a:r>
        </a:p>
      </dgm:t>
    </dgm:pt>
    <dgm:pt modelId="{1C9BBA6F-30F0-B04E-BC25-C04CC2417A84}" type="parTrans" cxnId="{D0BA2838-2DE7-B243-9E80-CCAEFFAA0C5F}">
      <dgm:prSet/>
      <dgm:spPr/>
      <dgm:t>
        <a:bodyPr/>
        <a:lstStyle/>
        <a:p>
          <a:endParaRPr lang="en-US" b="0" i="0">
            <a:latin typeface="IBM Plex Sans Light" panose="020B0403050203000203" pitchFamily="34" charset="77"/>
          </a:endParaRPr>
        </a:p>
      </dgm:t>
    </dgm:pt>
    <dgm:pt modelId="{CACE443F-A8B2-7745-8392-4E6D8BC90B98}" type="sibTrans" cxnId="{D0BA2838-2DE7-B243-9E80-CCAEFFAA0C5F}">
      <dgm:prSet/>
      <dgm:spPr/>
      <dgm:t>
        <a:bodyPr/>
        <a:lstStyle/>
        <a:p>
          <a:endParaRPr lang="en-US" b="0" i="0">
            <a:latin typeface="IBM Plex Sans Light" panose="020B0403050203000203" pitchFamily="34" charset="77"/>
          </a:endParaRPr>
        </a:p>
      </dgm:t>
    </dgm:pt>
    <dgm:pt modelId="{50C141BB-2FC9-C44A-899D-AC19E451AE2E}">
      <dgm:prSet/>
      <dgm:spPr/>
      <dgm:t>
        <a:bodyPr/>
        <a:lstStyle/>
        <a:p>
          <a:r>
            <a:rPr lang="en-US" b="0" i="0" dirty="0">
              <a:latin typeface="IBM Plex Sans Light" panose="020B0403050203000203" pitchFamily="34" charset="77"/>
            </a:rPr>
            <a:t>stateful set</a:t>
          </a:r>
        </a:p>
      </dgm:t>
    </dgm:pt>
    <dgm:pt modelId="{2259EC77-1953-0242-A976-F480144D2D85}" type="parTrans" cxnId="{5315F055-AE73-DB41-89A5-469447754BEF}">
      <dgm:prSet/>
      <dgm:spPr/>
      <dgm:t>
        <a:bodyPr/>
        <a:lstStyle/>
        <a:p>
          <a:endParaRPr lang="en-US" b="0" i="0">
            <a:latin typeface="IBM Plex Sans Light" panose="020B0403050203000203" pitchFamily="34" charset="77"/>
          </a:endParaRPr>
        </a:p>
      </dgm:t>
    </dgm:pt>
    <dgm:pt modelId="{46000B9E-3FB5-B24E-BC73-50FC0FB572BB}" type="sibTrans" cxnId="{5315F055-AE73-DB41-89A5-469447754BEF}">
      <dgm:prSet/>
      <dgm:spPr/>
      <dgm:t>
        <a:bodyPr/>
        <a:lstStyle/>
        <a:p>
          <a:endParaRPr lang="en-US" b="0" i="0">
            <a:latin typeface="IBM Plex Sans Light" panose="020B0403050203000203" pitchFamily="34" charset="77"/>
          </a:endParaRPr>
        </a:p>
      </dgm:t>
    </dgm:pt>
    <dgm:pt modelId="{D6F00F0E-6B5B-A346-979B-45A557271339}">
      <dgm:prSet/>
      <dgm:spPr/>
      <dgm:t>
        <a:bodyPr/>
        <a:lstStyle/>
        <a:p>
          <a:r>
            <a:rPr lang="en-US" b="0" i="0" dirty="0">
              <a:latin typeface="IBM Plex Sans Light" panose="020B0403050203000203" pitchFamily="34" charset="77"/>
            </a:rPr>
            <a:t>pod</a:t>
          </a:r>
        </a:p>
      </dgm:t>
    </dgm:pt>
    <dgm:pt modelId="{D568F231-9919-8748-9AB7-F742B0D59368}" type="parTrans" cxnId="{D2FF7CAA-88FE-944A-959F-ED7D0ED260D6}">
      <dgm:prSet/>
      <dgm:spPr/>
      <dgm:t>
        <a:bodyPr/>
        <a:lstStyle/>
        <a:p>
          <a:endParaRPr lang="en-US" b="0" i="0">
            <a:latin typeface="IBM Plex Sans Light" panose="020B0403050203000203" pitchFamily="34" charset="77"/>
          </a:endParaRPr>
        </a:p>
      </dgm:t>
    </dgm:pt>
    <dgm:pt modelId="{B02B4462-DABE-9C4C-A9F8-1F60973644AC}" type="sibTrans" cxnId="{D2FF7CAA-88FE-944A-959F-ED7D0ED260D6}">
      <dgm:prSet/>
      <dgm:spPr/>
      <dgm:t>
        <a:bodyPr/>
        <a:lstStyle/>
        <a:p>
          <a:endParaRPr lang="en-US" b="0" i="0">
            <a:latin typeface="IBM Plex Sans Light" panose="020B0403050203000203" pitchFamily="34" charset="77"/>
          </a:endParaRPr>
        </a:p>
      </dgm:t>
    </dgm:pt>
    <dgm:pt modelId="{C3F10B28-DF2C-4B48-B681-64CE5D062DBC}">
      <dgm:prSet/>
      <dgm:spPr/>
      <dgm:t>
        <a:bodyPr/>
        <a:lstStyle/>
        <a:p>
          <a:r>
            <a:rPr lang="en-US" b="0" i="0" dirty="0">
              <a:latin typeface="IBM Plex Sans Light" panose="020B0403050203000203" pitchFamily="34" charset="77"/>
            </a:rPr>
            <a:t>pod</a:t>
          </a:r>
        </a:p>
      </dgm:t>
    </dgm:pt>
    <dgm:pt modelId="{FDD6C495-B632-AE49-B789-B68DC1D9F92D}" type="parTrans" cxnId="{FEC5A05F-A906-7A47-9310-288A004B1CCF}">
      <dgm:prSet/>
      <dgm:spPr/>
      <dgm:t>
        <a:bodyPr/>
        <a:lstStyle/>
        <a:p>
          <a:endParaRPr lang="en-US" b="0" i="0">
            <a:latin typeface="IBM Plex Sans Light" panose="020B0403050203000203" pitchFamily="34" charset="77"/>
          </a:endParaRPr>
        </a:p>
      </dgm:t>
    </dgm:pt>
    <dgm:pt modelId="{CFBB4400-09A3-6142-AFCD-CAE8EC80AB0E}" type="sibTrans" cxnId="{FEC5A05F-A906-7A47-9310-288A004B1CCF}">
      <dgm:prSet/>
      <dgm:spPr/>
      <dgm:t>
        <a:bodyPr/>
        <a:lstStyle/>
        <a:p>
          <a:endParaRPr lang="en-US" b="0" i="0">
            <a:latin typeface="IBM Plex Sans Light" panose="020B0403050203000203" pitchFamily="34" charset="77"/>
          </a:endParaRPr>
        </a:p>
      </dgm:t>
    </dgm:pt>
    <dgm:pt modelId="{B3571748-A0B6-3142-AFD8-6556A4C08774}">
      <dgm:prSet/>
      <dgm:spPr/>
      <dgm:t>
        <a:bodyPr/>
        <a:lstStyle/>
        <a:p>
          <a:r>
            <a:rPr lang="en-US" b="0" i="0" dirty="0">
              <a:latin typeface="IBM Plex Sans Light" panose="020B0403050203000203" pitchFamily="34" charset="77"/>
            </a:rPr>
            <a:t>pod</a:t>
          </a:r>
        </a:p>
      </dgm:t>
    </dgm:pt>
    <dgm:pt modelId="{C0936818-D4FE-7043-AFF5-31DDD7D3B017}" type="parTrans" cxnId="{11756A39-EE5D-B142-937E-E7768FEBBCCC}">
      <dgm:prSet/>
      <dgm:spPr/>
      <dgm:t>
        <a:bodyPr/>
        <a:lstStyle/>
        <a:p>
          <a:endParaRPr lang="en-US" b="0" i="0">
            <a:latin typeface="IBM Plex Sans Light" panose="020B0403050203000203" pitchFamily="34" charset="77"/>
          </a:endParaRPr>
        </a:p>
      </dgm:t>
    </dgm:pt>
    <dgm:pt modelId="{465B53F6-7000-3E48-84EC-D9F9453573AD}" type="sibTrans" cxnId="{11756A39-EE5D-B142-937E-E7768FEBBCCC}">
      <dgm:prSet/>
      <dgm:spPr/>
      <dgm:t>
        <a:bodyPr/>
        <a:lstStyle/>
        <a:p>
          <a:endParaRPr lang="en-US" b="0" i="0">
            <a:latin typeface="IBM Plex Sans Light" panose="020B0403050203000203" pitchFamily="34" charset="77"/>
          </a:endParaRPr>
        </a:p>
      </dgm:t>
    </dgm:pt>
    <dgm:pt modelId="{9049904B-7884-6B41-B5CE-0E498073E7FA}" type="pres">
      <dgm:prSet presAssocID="{F91326D1-F242-1440-8B09-C3FE67C2FBBB}" presName="Name0" presStyleCnt="0">
        <dgm:presLayoutVars>
          <dgm:orgChart val="1"/>
          <dgm:chPref val="1"/>
          <dgm:dir/>
          <dgm:animOne val="branch"/>
          <dgm:animLvl val="lvl"/>
          <dgm:resizeHandles/>
        </dgm:presLayoutVars>
      </dgm:prSet>
      <dgm:spPr/>
    </dgm:pt>
    <dgm:pt modelId="{E7368132-9CE6-204D-A6C2-4E1095BD7BDE}" type="pres">
      <dgm:prSet presAssocID="{1070716C-571C-F04D-A053-43CA614A1033}" presName="hierRoot1" presStyleCnt="0">
        <dgm:presLayoutVars>
          <dgm:hierBranch val="init"/>
        </dgm:presLayoutVars>
      </dgm:prSet>
      <dgm:spPr/>
    </dgm:pt>
    <dgm:pt modelId="{6096DC14-AE47-4849-84EE-FB4061AFBFCB}" type="pres">
      <dgm:prSet presAssocID="{1070716C-571C-F04D-A053-43CA614A1033}" presName="rootComposite1" presStyleCnt="0"/>
      <dgm:spPr/>
    </dgm:pt>
    <dgm:pt modelId="{97A9C8CE-476D-4045-A06B-78F4415DAB4D}" type="pres">
      <dgm:prSet presAssocID="{1070716C-571C-F04D-A053-43CA614A1033}" presName="rootText1" presStyleLbl="alignAcc1" presStyleIdx="0" presStyleCnt="0">
        <dgm:presLayoutVars>
          <dgm:chPref val="3"/>
        </dgm:presLayoutVars>
      </dgm:prSet>
      <dgm:spPr/>
    </dgm:pt>
    <dgm:pt modelId="{7E7DA674-6B5E-2C44-B2D6-E056503F0A37}" type="pres">
      <dgm:prSet presAssocID="{1070716C-571C-F04D-A053-43CA614A1033}" presName="topArc1" presStyleLbl="parChTrans1D1" presStyleIdx="0" presStyleCnt="22"/>
      <dgm:spPr/>
    </dgm:pt>
    <dgm:pt modelId="{034D2EF8-E749-2C40-B294-D587B376624B}" type="pres">
      <dgm:prSet presAssocID="{1070716C-571C-F04D-A053-43CA614A1033}" presName="bottomArc1" presStyleLbl="parChTrans1D1" presStyleIdx="1" presStyleCnt="22"/>
      <dgm:spPr/>
    </dgm:pt>
    <dgm:pt modelId="{6FE5B5B9-DF7C-8B41-844C-8831DF7B86E9}" type="pres">
      <dgm:prSet presAssocID="{1070716C-571C-F04D-A053-43CA614A1033}" presName="topConnNode1" presStyleLbl="node1" presStyleIdx="0" presStyleCnt="0"/>
      <dgm:spPr/>
    </dgm:pt>
    <dgm:pt modelId="{250CD6CF-C249-E94A-8DF2-62F13D98293D}" type="pres">
      <dgm:prSet presAssocID="{1070716C-571C-F04D-A053-43CA614A1033}" presName="hierChild2" presStyleCnt="0"/>
      <dgm:spPr/>
    </dgm:pt>
    <dgm:pt modelId="{239F0CC5-5B55-0048-B2D6-936F641C646A}" type="pres">
      <dgm:prSet presAssocID="{55AD33FB-6F35-4942-B05E-BEF614D2A8EA}" presName="Name28" presStyleLbl="parChTrans1D2" presStyleIdx="0" presStyleCnt="1"/>
      <dgm:spPr/>
    </dgm:pt>
    <dgm:pt modelId="{D3D1BC46-437C-0D4F-85DA-41026D132338}" type="pres">
      <dgm:prSet presAssocID="{219D64D5-2766-1D4B-B7C4-CB0ECAC5AD1D}" presName="hierRoot2" presStyleCnt="0">
        <dgm:presLayoutVars>
          <dgm:hierBranch val="init"/>
        </dgm:presLayoutVars>
      </dgm:prSet>
      <dgm:spPr/>
    </dgm:pt>
    <dgm:pt modelId="{FC854252-B43E-A14C-8B80-0F36E3D1D438}" type="pres">
      <dgm:prSet presAssocID="{219D64D5-2766-1D4B-B7C4-CB0ECAC5AD1D}" presName="rootComposite2" presStyleCnt="0"/>
      <dgm:spPr/>
    </dgm:pt>
    <dgm:pt modelId="{4F58CD84-952A-9B42-92F4-79F9805F7D1A}" type="pres">
      <dgm:prSet presAssocID="{219D64D5-2766-1D4B-B7C4-CB0ECAC5AD1D}" presName="rootText2" presStyleLbl="alignAcc1" presStyleIdx="0" presStyleCnt="0">
        <dgm:presLayoutVars>
          <dgm:chPref val="3"/>
        </dgm:presLayoutVars>
      </dgm:prSet>
      <dgm:spPr/>
    </dgm:pt>
    <dgm:pt modelId="{23452559-87FC-5B40-AB96-F2ADD6453C44}" type="pres">
      <dgm:prSet presAssocID="{219D64D5-2766-1D4B-B7C4-CB0ECAC5AD1D}" presName="topArc2" presStyleLbl="parChTrans1D1" presStyleIdx="2" presStyleCnt="22"/>
      <dgm:spPr/>
    </dgm:pt>
    <dgm:pt modelId="{F91C75C6-6C46-1F44-A7C2-ACD614E0C2AD}" type="pres">
      <dgm:prSet presAssocID="{219D64D5-2766-1D4B-B7C4-CB0ECAC5AD1D}" presName="bottomArc2" presStyleLbl="parChTrans1D1" presStyleIdx="3" presStyleCnt="22"/>
      <dgm:spPr/>
    </dgm:pt>
    <dgm:pt modelId="{E0888A34-FDE4-0B4C-A912-DD2C4ED26C71}" type="pres">
      <dgm:prSet presAssocID="{219D64D5-2766-1D4B-B7C4-CB0ECAC5AD1D}" presName="topConnNode2" presStyleLbl="node2" presStyleIdx="0" presStyleCnt="0"/>
      <dgm:spPr/>
    </dgm:pt>
    <dgm:pt modelId="{8B4DBF14-1EB6-6943-92F5-526FB9B68D47}" type="pres">
      <dgm:prSet presAssocID="{219D64D5-2766-1D4B-B7C4-CB0ECAC5AD1D}" presName="hierChild4" presStyleCnt="0"/>
      <dgm:spPr/>
    </dgm:pt>
    <dgm:pt modelId="{05AD4244-2A60-0244-B3A9-ECDB89AA0F02}" type="pres">
      <dgm:prSet presAssocID="{8CA08D78-EBFD-E24B-844C-23A174F0B00D}" presName="Name28" presStyleLbl="parChTrans1D3" presStyleIdx="0" presStyleCnt="4"/>
      <dgm:spPr/>
    </dgm:pt>
    <dgm:pt modelId="{D80CF0DD-D62C-7649-8D9D-3C24FF907BDD}" type="pres">
      <dgm:prSet presAssocID="{24CD2E4A-6E90-A446-8044-06E3801FDF9E}" presName="hierRoot2" presStyleCnt="0">
        <dgm:presLayoutVars>
          <dgm:hierBranch val="init"/>
        </dgm:presLayoutVars>
      </dgm:prSet>
      <dgm:spPr/>
    </dgm:pt>
    <dgm:pt modelId="{01DB5012-B447-0842-ACCF-48237E17D4C4}" type="pres">
      <dgm:prSet presAssocID="{24CD2E4A-6E90-A446-8044-06E3801FDF9E}" presName="rootComposite2" presStyleCnt="0"/>
      <dgm:spPr/>
    </dgm:pt>
    <dgm:pt modelId="{0CB54CB4-1CAF-5A43-8668-2DCD23E17132}" type="pres">
      <dgm:prSet presAssocID="{24CD2E4A-6E90-A446-8044-06E3801FDF9E}" presName="rootText2" presStyleLbl="alignAcc1" presStyleIdx="0" presStyleCnt="0">
        <dgm:presLayoutVars>
          <dgm:chPref val="3"/>
        </dgm:presLayoutVars>
      </dgm:prSet>
      <dgm:spPr/>
    </dgm:pt>
    <dgm:pt modelId="{D7F6FA67-7AC2-D64B-9B63-FDB4335EBE14}" type="pres">
      <dgm:prSet presAssocID="{24CD2E4A-6E90-A446-8044-06E3801FDF9E}" presName="topArc2" presStyleLbl="parChTrans1D1" presStyleIdx="4" presStyleCnt="22"/>
      <dgm:spPr/>
    </dgm:pt>
    <dgm:pt modelId="{0C6831B1-4E22-A647-8D6C-EE9EA2C9020C}" type="pres">
      <dgm:prSet presAssocID="{24CD2E4A-6E90-A446-8044-06E3801FDF9E}" presName="bottomArc2" presStyleLbl="parChTrans1D1" presStyleIdx="5" presStyleCnt="22"/>
      <dgm:spPr/>
    </dgm:pt>
    <dgm:pt modelId="{A9FBBE44-4734-6646-A3C8-31D9CD42E015}" type="pres">
      <dgm:prSet presAssocID="{24CD2E4A-6E90-A446-8044-06E3801FDF9E}" presName="topConnNode2" presStyleLbl="node3" presStyleIdx="0" presStyleCnt="0"/>
      <dgm:spPr/>
    </dgm:pt>
    <dgm:pt modelId="{DF7BBB6D-B704-2441-88D5-283D03CA6EDA}" type="pres">
      <dgm:prSet presAssocID="{24CD2E4A-6E90-A446-8044-06E3801FDF9E}" presName="hierChild4" presStyleCnt="0"/>
      <dgm:spPr/>
    </dgm:pt>
    <dgm:pt modelId="{F659593E-4356-3041-95CA-76111E1E35D7}" type="pres">
      <dgm:prSet presAssocID="{52AE56C0-E576-9F41-9CE8-61E2C321D820}" presName="Name28" presStyleLbl="parChTrans1D4" presStyleIdx="0" presStyleCnt="5"/>
      <dgm:spPr/>
    </dgm:pt>
    <dgm:pt modelId="{981BEDF2-9721-4B4E-A644-CF28F86FD272}" type="pres">
      <dgm:prSet presAssocID="{5810A4A7-6A66-BF4F-972C-E80C11684AB7}" presName="hierRoot2" presStyleCnt="0">
        <dgm:presLayoutVars>
          <dgm:hierBranch val="init"/>
        </dgm:presLayoutVars>
      </dgm:prSet>
      <dgm:spPr/>
    </dgm:pt>
    <dgm:pt modelId="{83669D06-C878-9D4A-8670-7815BD081FB0}" type="pres">
      <dgm:prSet presAssocID="{5810A4A7-6A66-BF4F-972C-E80C11684AB7}" presName="rootComposite2" presStyleCnt="0"/>
      <dgm:spPr/>
    </dgm:pt>
    <dgm:pt modelId="{C857177D-6C36-6746-BD58-2320A175BD8A}" type="pres">
      <dgm:prSet presAssocID="{5810A4A7-6A66-BF4F-972C-E80C11684AB7}" presName="rootText2" presStyleLbl="alignAcc1" presStyleIdx="0" presStyleCnt="0">
        <dgm:presLayoutVars>
          <dgm:chPref val="3"/>
        </dgm:presLayoutVars>
      </dgm:prSet>
      <dgm:spPr/>
    </dgm:pt>
    <dgm:pt modelId="{6F1BA878-40DC-014C-8A29-2011DF9D2DF7}" type="pres">
      <dgm:prSet presAssocID="{5810A4A7-6A66-BF4F-972C-E80C11684AB7}" presName="topArc2" presStyleLbl="parChTrans1D1" presStyleIdx="6" presStyleCnt="22"/>
      <dgm:spPr/>
    </dgm:pt>
    <dgm:pt modelId="{F9FE0295-E6B9-3447-ADE7-C6762FB54EA2}" type="pres">
      <dgm:prSet presAssocID="{5810A4A7-6A66-BF4F-972C-E80C11684AB7}" presName="bottomArc2" presStyleLbl="parChTrans1D1" presStyleIdx="7" presStyleCnt="22"/>
      <dgm:spPr/>
    </dgm:pt>
    <dgm:pt modelId="{B09BC5CB-45A2-6E4B-88B1-DE85FA8E3F2D}" type="pres">
      <dgm:prSet presAssocID="{5810A4A7-6A66-BF4F-972C-E80C11684AB7}" presName="topConnNode2" presStyleLbl="node4" presStyleIdx="0" presStyleCnt="0"/>
      <dgm:spPr/>
    </dgm:pt>
    <dgm:pt modelId="{9363CB66-C2C6-F445-8E2F-09C3A7D3B910}" type="pres">
      <dgm:prSet presAssocID="{5810A4A7-6A66-BF4F-972C-E80C11684AB7}" presName="hierChild4" presStyleCnt="0"/>
      <dgm:spPr/>
    </dgm:pt>
    <dgm:pt modelId="{3AED0CBC-0798-DF48-BD6D-5676CBB669BE}" type="pres">
      <dgm:prSet presAssocID="{A1F72399-9105-B147-ACC2-2E512BA54D50}" presName="Name28" presStyleLbl="parChTrans1D4" presStyleIdx="1" presStyleCnt="5"/>
      <dgm:spPr/>
    </dgm:pt>
    <dgm:pt modelId="{EA960AFB-CDE0-9F4B-A1C6-A80F736413B1}" type="pres">
      <dgm:prSet presAssocID="{955F2AF8-4929-6C42-96A3-C5299A7A6997}" presName="hierRoot2" presStyleCnt="0">
        <dgm:presLayoutVars>
          <dgm:hierBranch val="init"/>
        </dgm:presLayoutVars>
      </dgm:prSet>
      <dgm:spPr/>
    </dgm:pt>
    <dgm:pt modelId="{AC20935D-6857-2245-9116-6B6BF2630775}" type="pres">
      <dgm:prSet presAssocID="{955F2AF8-4929-6C42-96A3-C5299A7A6997}" presName="rootComposite2" presStyleCnt="0"/>
      <dgm:spPr/>
    </dgm:pt>
    <dgm:pt modelId="{55904BD0-76B7-1E41-BF8C-2AAB6B8EBE2E}" type="pres">
      <dgm:prSet presAssocID="{955F2AF8-4929-6C42-96A3-C5299A7A6997}" presName="rootText2" presStyleLbl="alignAcc1" presStyleIdx="0" presStyleCnt="0">
        <dgm:presLayoutVars>
          <dgm:chPref val="3"/>
        </dgm:presLayoutVars>
      </dgm:prSet>
      <dgm:spPr/>
    </dgm:pt>
    <dgm:pt modelId="{EE895B76-FDF3-CF48-8F85-1A7EB46AEE61}" type="pres">
      <dgm:prSet presAssocID="{955F2AF8-4929-6C42-96A3-C5299A7A6997}" presName="topArc2" presStyleLbl="parChTrans1D1" presStyleIdx="8" presStyleCnt="22"/>
      <dgm:spPr/>
    </dgm:pt>
    <dgm:pt modelId="{205E96EA-CE9C-0243-802F-E7D7084C6B63}" type="pres">
      <dgm:prSet presAssocID="{955F2AF8-4929-6C42-96A3-C5299A7A6997}" presName="bottomArc2" presStyleLbl="parChTrans1D1" presStyleIdx="9" presStyleCnt="22"/>
      <dgm:spPr/>
    </dgm:pt>
    <dgm:pt modelId="{85E98F4E-A688-B54A-B941-6DA379E5993C}" type="pres">
      <dgm:prSet presAssocID="{955F2AF8-4929-6C42-96A3-C5299A7A6997}" presName="topConnNode2" presStyleLbl="node4" presStyleIdx="0" presStyleCnt="0"/>
      <dgm:spPr/>
    </dgm:pt>
    <dgm:pt modelId="{AD153D51-FD5E-1747-9F3E-761DF9B5000E}" type="pres">
      <dgm:prSet presAssocID="{955F2AF8-4929-6C42-96A3-C5299A7A6997}" presName="hierChild4" presStyleCnt="0"/>
      <dgm:spPr/>
    </dgm:pt>
    <dgm:pt modelId="{E4A57156-8DBD-7146-9684-29BC482F627B}" type="pres">
      <dgm:prSet presAssocID="{955F2AF8-4929-6C42-96A3-C5299A7A6997}" presName="hierChild5" presStyleCnt="0"/>
      <dgm:spPr/>
    </dgm:pt>
    <dgm:pt modelId="{97147356-CC27-9647-A8C6-230663098EE1}" type="pres">
      <dgm:prSet presAssocID="{5810A4A7-6A66-BF4F-972C-E80C11684AB7}" presName="hierChild5" presStyleCnt="0"/>
      <dgm:spPr/>
    </dgm:pt>
    <dgm:pt modelId="{24AA21F8-B3F5-6E4F-8E32-56E7B5FFABDE}" type="pres">
      <dgm:prSet presAssocID="{24CD2E4A-6E90-A446-8044-06E3801FDF9E}" presName="hierChild5" presStyleCnt="0"/>
      <dgm:spPr/>
    </dgm:pt>
    <dgm:pt modelId="{058CF55B-53E3-6A4A-8A5F-1818FA4F38C6}" type="pres">
      <dgm:prSet presAssocID="{B8BA76A0-4CA8-A84C-91A5-8493D7A2AECA}" presName="Name28" presStyleLbl="parChTrans1D3" presStyleIdx="1" presStyleCnt="4"/>
      <dgm:spPr/>
    </dgm:pt>
    <dgm:pt modelId="{5D6BE6A4-9EB5-6444-BDC3-FC6B28F19F63}" type="pres">
      <dgm:prSet presAssocID="{112C0569-889D-B64C-A676-1F5D44FE5C08}" presName="hierRoot2" presStyleCnt="0">
        <dgm:presLayoutVars>
          <dgm:hierBranch val="init"/>
        </dgm:presLayoutVars>
      </dgm:prSet>
      <dgm:spPr/>
    </dgm:pt>
    <dgm:pt modelId="{85F00D49-8843-834D-8154-F844ECDBE403}" type="pres">
      <dgm:prSet presAssocID="{112C0569-889D-B64C-A676-1F5D44FE5C08}" presName="rootComposite2" presStyleCnt="0"/>
      <dgm:spPr/>
    </dgm:pt>
    <dgm:pt modelId="{9B95AE3A-FB3E-0C48-A5AC-DB9137033549}" type="pres">
      <dgm:prSet presAssocID="{112C0569-889D-B64C-A676-1F5D44FE5C08}" presName="rootText2" presStyleLbl="alignAcc1" presStyleIdx="0" presStyleCnt="0">
        <dgm:presLayoutVars>
          <dgm:chPref val="3"/>
        </dgm:presLayoutVars>
      </dgm:prSet>
      <dgm:spPr/>
    </dgm:pt>
    <dgm:pt modelId="{48057D3E-780C-A441-8FDB-F64C1A8B2A1E}" type="pres">
      <dgm:prSet presAssocID="{112C0569-889D-B64C-A676-1F5D44FE5C08}" presName="topArc2" presStyleLbl="parChTrans1D1" presStyleIdx="10" presStyleCnt="22"/>
      <dgm:spPr/>
    </dgm:pt>
    <dgm:pt modelId="{E592C338-D741-D543-B3C1-14FA2A6D9DF7}" type="pres">
      <dgm:prSet presAssocID="{112C0569-889D-B64C-A676-1F5D44FE5C08}" presName="bottomArc2" presStyleLbl="parChTrans1D1" presStyleIdx="11" presStyleCnt="22"/>
      <dgm:spPr/>
    </dgm:pt>
    <dgm:pt modelId="{EBBC585F-71C9-D54E-A306-C96D1094E2BE}" type="pres">
      <dgm:prSet presAssocID="{112C0569-889D-B64C-A676-1F5D44FE5C08}" presName="topConnNode2" presStyleLbl="node3" presStyleIdx="0" presStyleCnt="0"/>
      <dgm:spPr/>
    </dgm:pt>
    <dgm:pt modelId="{7CE6FBE3-34BF-2F42-8426-E77C2052FB69}" type="pres">
      <dgm:prSet presAssocID="{112C0569-889D-B64C-A676-1F5D44FE5C08}" presName="hierChild4" presStyleCnt="0"/>
      <dgm:spPr/>
    </dgm:pt>
    <dgm:pt modelId="{159004D6-432F-E149-821D-4BD81721853B}" type="pres">
      <dgm:prSet presAssocID="{D568F231-9919-8748-9AB7-F742B0D59368}" presName="Name28" presStyleLbl="parChTrans1D4" presStyleIdx="2" presStyleCnt="5"/>
      <dgm:spPr/>
    </dgm:pt>
    <dgm:pt modelId="{5CFC70C2-1B55-0645-9DA0-3D0A432B53E5}" type="pres">
      <dgm:prSet presAssocID="{D6F00F0E-6B5B-A346-979B-45A557271339}" presName="hierRoot2" presStyleCnt="0">
        <dgm:presLayoutVars>
          <dgm:hierBranch val="init"/>
        </dgm:presLayoutVars>
      </dgm:prSet>
      <dgm:spPr/>
    </dgm:pt>
    <dgm:pt modelId="{67EA997B-4D58-9842-B56B-4B8A58E48496}" type="pres">
      <dgm:prSet presAssocID="{D6F00F0E-6B5B-A346-979B-45A557271339}" presName="rootComposite2" presStyleCnt="0"/>
      <dgm:spPr/>
    </dgm:pt>
    <dgm:pt modelId="{197D8AF0-7034-0F42-BE17-B033B225DE8F}" type="pres">
      <dgm:prSet presAssocID="{D6F00F0E-6B5B-A346-979B-45A557271339}" presName="rootText2" presStyleLbl="alignAcc1" presStyleIdx="0" presStyleCnt="0">
        <dgm:presLayoutVars>
          <dgm:chPref val="3"/>
        </dgm:presLayoutVars>
      </dgm:prSet>
      <dgm:spPr/>
    </dgm:pt>
    <dgm:pt modelId="{7156B94E-6FCA-824D-9AC7-85431AB6B54F}" type="pres">
      <dgm:prSet presAssocID="{D6F00F0E-6B5B-A346-979B-45A557271339}" presName="topArc2" presStyleLbl="parChTrans1D1" presStyleIdx="12" presStyleCnt="22"/>
      <dgm:spPr/>
    </dgm:pt>
    <dgm:pt modelId="{0C1E2B14-4FE4-1E4A-BA39-73EF4EDB37B3}" type="pres">
      <dgm:prSet presAssocID="{D6F00F0E-6B5B-A346-979B-45A557271339}" presName="bottomArc2" presStyleLbl="parChTrans1D1" presStyleIdx="13" presStyleCnt="22"/>
      <dgm:spPr/>
    </dgm:pt>
    <dgm:pt modelId="{E1FA29BF-39A7-2148-9DC2-C3AC6DC35D52}" type="pres">
      <dgm:prSet presAssocID="{D6F00F0E-6B5B-A346-979B-45A557271339}" presName="topConnNode2" presStyleLbl="node4" presStyleIdx="0" presStyleCnt="0"/>
      <dgm:spPr/>
    </dgm:pt>
    <dgm:pt modelId="{C0F88877-081A-FC47-8B2F-F23E4B468E82}" type="pres">
      <dgm:prSet presAssocID="{D6F00F0E-6B5B-A346-979B-45A557271339}" presName="hierChild4" presStyleCnt="0"/>
      <dgm:spPr/>
    </dgm:pt>
    <dgm:pt modelId="{EF461870-7D1F-DE4A-9B01-F98652362A27}" type="pres">
      <dgm:prSet presAssocID="{D6F00F0E-6B5B-A346-979B-45A557271339}" presName="hierChild5" presStyleCnt="0"/>
      <dgm:spPr/>
    </dgm:pt>
    <dgm:pt modelId="{8DB05EA5-636C-B349-833F-86C0FD394442}" type="pres">
      <dgm:prSet presAssocID="{112C0569-889D-B64C-A676-1F5D44FE5C08}" presName="hierChild5" presStyleCnt="0"/>
      <dgm:spPr/>
    </dgm:pt>
    <dgm:pt modelId="{3FD3E060-A129-8840-84EE-8DDA158482C6}" type="pres">
      <dgm:prSet presAssocID="{1C9BBA6F-30F0-B04E-BC25-C04CC2417A84}" presName="Name28" presStyleLbl="parChTrans1D3" presStyleIdx="2" presStyleCnt="4"/>
      <dgm:spPr/>
    </dgm:pt>
    <dgm:pt modelId="{3506DE40-7894-4E45-9E11-5784A8E2EABE}" type="pres">
      <dgm:prSet presAssocID="{6A9CA84A-DA31-2244-ACA3-F4A78D8650A1}" presName="hierRoot2" presStyleCnt="0">
        <dgm:presLayoutVars>
          <dgm:hierBranch val="init"/>
        </dgm:presLayoutVars>
      </dgm:prSet>
      <dgm:spPr/>
    </dgm:pt>
    <dgm:pt modelId="{189ACBE9-E4E9-DE4A-88C9-740E2DCB0BD0}" type="pres">
      <dgm:prSet presAssocID="{6A9CA84A-DA31-2244-ACA3-F4A78D8650A1}" presName="rootComposite2" presStyleCnt="0"/>
      <dgm:spPr/>
    </dgm:pt>
    <dgm:pt modelId="{D7FE9720-F990-EC48-99A8-6D945618FD06}" type="pres">
      <dgm:prSet presAssocID="{6A9CA84A-DA31-2244-ACA3-F4A78D8650A1}" presName="rootText2" presStyleLbl="alignAcc1" presStyleIdx="0" presStyleCnt="0">
        <dgm:presLayoutVars>
          <dgm:chPref val="3"/>
        </dgm:presLayoutVars>
      </dgm:prSet>
      <dgm:spPr/>
    </dgm:pt>
    <dgm:pt modelId="{C47926E5-2731-774D-B5EF-7A460A60C641}" type="pres">
      <dgm:prSet presAssocID="{6A9CA84A-DA31-2244-ACA3-F4A78D8650A1}" presName="topArc2" presStyleLbl="parChTrans1D1" presStyleIdx="14" presStyleCnt="22"/>
      <dgm:spPr/>
    </dgm:pt>
    <dgm:pt modelId="{C85DC748-3200-A543-B295-3E8F77244FE5}" type="pres">
      <dgm:prSet presAssocID="{6A9CA84A-DA31-2244-ACA3-F4A78D8650A1}" presName="bottomArc2" presStyleLbl="parChTrans1D1" presStyleIdx="15" presStyleCnt="22"/>
      <dgm:spPr/>
    </dgm:pt>
    <dgm:pt modelId="{457421E9-8C6B-8648-8310-072265B5F245}" type="pres">
      <dgm:prSet presAssocID="{6A9CA84A-DA31-2244-ACA3-F4A78D8650A1}" presName="topConnNode2" presStyleLbl="node3" presStyleIdx="0" presStyleCnt="0"/>
      <dgm:spPr/>
    </dgm:pt>
    <dgm:pt modelId="{A22E62D3-5D47-104C-8915-5B0B23DE4FEB}" type="pres">
      <dgm:prSet presAssocID="{6A9CA84A-DA31-2244-ACA3-F4A78D8650A1}" presName="hierChild4" presStyleCnt="0"/>
      <dgm:spPr/>
    </dgm:pt>
    <dgm:pt modelId="{320FBA4F-AD7F-3F4C-BF9B-89AF1958C217}" type="pres">
      <dgm:prSet presAssocID="{FDD6C495-B632-AE49-B789-B68DC1D9F92D}" presName="Name28" presStyleLbl="parChTrans1D4" presStyleIdx="3" presStyleCnt="5"/>
      <dgm:spPr/>
    </dgm:pt>
    <dgm:pt modelId="{A7FD2AAA-6BEE-C842-8D6C-0169392E7D60}" type="pres">
      <dgm:prSet presAssocID="{C3F10B28-DF2C-4B48-B681-64CE5D062DBC}" presName="hierRoot2" presStyleCnt="0">
        <dgm:presLayoutVars>
          <dgm:hierBranch val="init"/>
        </dgm:presLayoutVars>
      </dgm:prSet>
      <dgm:spPr/>
    </dgm:pt>
    <dgm:pt modelId="{3E67E036-7C36-D845-B2AB-A0302D8C5562}" type="pres">
      <dgm:prSet presAssocID="{C3F10B28-DF2C-4B48-B681-64CE5D062DBC}" presName="rootComposite2" presStyleCnt="0"/>
      <dgm:spPr/>
    </dgm:pt>
    <dgm:pt modelId="{1E9CEC87-3B51-6B42-B0D6-8DA9B1E60F4F}" type="pres">
      <dgm:prSet presAssocID="{C3F10B28-DF2C-4B48-B681-64CE5D062DBC}" presName="rootText2" presStyleLbl="alignAcc1" presStyleIdx="0" presStyleCnt="0">
        <dgm:presLayoutVars>
          <dgm:chPref val="3"/>
        </dgm:presLayoutVars>
      </dgm:prSet>
      <dgm:spPr/>
    </dgm:pt>
    <dgm:pt modelId="{2122A5DA-9099-C740-A5A3-44C055099AD5}" type="pres">
      <dgm:prSet presAssocID="{C3F10B28-DF2C-4B48-B681-64CE5D062DBC}" presName="topArc2" presStyleLbl="parChTrans1D1" presStyleIdx="16" presStyleCnt="22"/>
      <dgm:spPr/>
    </dgm:pt>
    <dgm:pt modelId="{E232731F-4F61-4248-86F8-597DBA456384}" type="pres">
      <dgm:prSet presAssocID="{C3F10B28-DF2C-4B48-B681-64CE5D062DBC}" presName="bottomArc2" presStyleLbl="parChTrans1D1" presStyleIdx="17" presStyleCnt="22"/>
      <dgm:spPr/>
    </dgm:pt>
    <dgm:pt modelId="{55415857-95F4-724B-9E0E-487D088D7112}" type="pres">
      <dgm:prSet presAssocID="{C3F10B28-DF2C-4B48-B681-64CE5D062DBC}" presName="topConnNode2" presStyleLbl="node4" presStyleIdx="0" presStyleCnt="0"/>
      <dgm:spPr/>
    </dgm:pt>
    <dgm:pt modelId="{A067212F-40DC-AB4F-BA27-C02CCE6A3D31}" type="pres">
      <dgm:prSet presAssocID="{C3F10B28-DF2C-4B48-B681-64CE5D062DBC}" presName="hierChild4" presStyleCnt="0"/>
      <dgm:spPr/>
    </dgm:pt>
    <dgm:pt modelId="{4EFD2C9C-DBBC-5541-A66E-B139072CA313}" type="pres">
      <dgm:prSet presAssocID="{C3F10B28-DF2C-4B48-B681-64CE5D062DBC}" presName="hierChild5" presStyleCnt="0"/>
      <dgm:spPr/>
    </dgm:pt>
    <dgm:pt modelId="{39ADDD31-0882-B647-AC94-3BAF8819D00A}" type="pres">
      <dgm:prSet presAssocID="{6A9CA84A-DA31-2244-ACA3-F4A78D8650A1}" presName="hierChild5" presStyleCnt="0"/>
      <dgm:spPr/>
    </dgm:pt>
    <dgm:pt modelId="{63448C9D-6FC6-4845-85DA-19FB01A9AE78}" type="pres">
      <dgm:prSet presAssocID="{2259EC77-1953-0242-A976-F480144D2D85}" presName="Name28" presStyleLbl="parChTrans1D3" presStyleIdx="3" presStyleCnt="4"/>
      <dgm:spPr/>
    </dgm:pt>
    <dgm:pt modelId="{9CDD6354-AA12-8640-A4C9-32A77443862E}" type="pres">
      <dgm:prSet presAssocID="{50C141BB-2FC9-C44A-899D-AC19E451AE2E}" presName="hierRoot2" presStyleCnt="0">
        <dgm:presLayoutVars>
          <dgm:hierBranch val="init"/>
        </dgm:presLayoutVars>
      </dgm:prSet>
      <dgm:spPr/>
    </dgm:pt>
    <dgm:pt modelId="{2A3071EA-36E3-2C4B-A83A-681A8346153F}" type="pres">
      <dgm:prSet presAssocID="{50C141BB-2FC9-C44A-899D-AC19E451AE2E}" presName="rootComposite2" presStyleCnt="0"/>
      <dgm:spPr/>
    </dgm:pt>
    <dgm:pt modelId="{5F9A56BC-3CC8-E942-B387-C0D4C28D4738}" type="pres">
      <dgm:prSet presAssocID="{50C141BB-2FC9-C44A-899D-AC19E451AE2E}" presName="rootText2" presStyleLbl="alignAcc1" presStyleIdx="0" presStyleCnt="0">
        <dgm:presLayoutVars>
          <dgm:chPref val="3"/>
        </dgm:presLayoutVars>
      </dgm:prSet>
      <dgm:spPr/>
    </dgm:pt>
    <dgm:pt modelId="{BF6B2CF7-A1BA-134C-87D1-AF4C6E61A495}" type="pres">
      <dgm:prSet presAssocID="{50C141BB-2FC9-C44A-899D-AC19E451AE2E}" presName="topArc2" presStyleLbl="parChTrans1D1" presStyleIdx="18" presStyleCnt="22"/>
      <dgm:spPr/>
    </dgm:pt>
    <dgm:pt modelId="{2EF5D719-70F4-1E49-9A18-531C4BBD11F1}" type="pres">
      <dgm:prSet presAssocID="{50C141BB-2FC9-C44A-899D-AC19E451AE2E}" presName="bottomArc2" presStyleLbl="parChTrans1D1" presStyleIdx="19" presStyleCnt="22"/>
      <dgm:spPr/>
    </dgm:pt>
    <dgm:pt modelId="{76E2A71E-F010-3B4B-A089-5E2DE846ECAB}" type="pres">
      <dgm:prSet presAssocID="{50C141BB-2FC9-C44A-899D-AC19E451AE2E}" presName="topConnNode2" presStyleLbl="node3" presStyleIdx="0" presStyleCnt="0"/>
      <dgm:spPr/>
    </dgm:pt>
    <dgm:pt modelId="{4F271B3D-3407-1042-8C84-C3F102984687}" type="pres">
      <dgm:prSet presAssocID="{50C141BB-2FC9-C44A-899D-AC19E451AE2E}" presName="hierChild4" presStyleCnt="0"/>
      <dgm:spPr/>
    </dgm:pt>
    <dgm:pt modelId="{0D36F3BD-CD62-F346-9910-AA0AE1285277}" type="pres">
      <dgm:prSet presAssocID="{C0936818-D4FE-7043-AFF5-31DDD7D3B017}" presName="Name28" presStyleLbl="parChTrans1D4" presStyleIdx="4" presStyleCnt="5"/>
      <dgm:spPr/>
    </dgm:pt>
    <dgm:pt modelId="{A12DB8E8-F888-9F46-A380-74881C6D7DA2}" type="pres">
      <dgm:prSet presAssocID="{B3571748-A0B6-3142-AFD8-6556A4C08774}" presName="hierRoot2" presStyleCnt="0">
        <dgm:presLayoutVars>
          <dgm:hierBranch val="init"/>
        </dgm:presLayoutVars>
      </dgm:prSet>
      <dgm:spPr/>
    </dgm:pt>
    <dgm:pt modelId="{8BC3EB05-1C70-AB4B-A774-8C49E7648FED}" type="pres">
      <dgm:prSet presAssocID="{B3571748-A0B6-3142-AFD8-6556A4C08774}" presName="rootComposite2" presStyleCnt="0"/>
      <dgm:spPr/>
    </dgm:pt>
    <dgm:pt modelId="{3E4F5515-0BDE-F34A-B68E-A1B65F39BB08}" type="pres">
      <dgm:prSet presAssocID="{B3571748-A0B6-3142-AFD8-6556A4C08774}" presName="rootText2" presStyleLbl="alignAcc1" presStyleIdx="0" presStyleCnt="0">
        <dgm:presLayoutVars>
          <dgm:chPref val="3"/>
        </dgm:presLayoutVars>
      </dgm:prSet>
      <dgm:spPr/>
    </dgm:pt>
    <dgm:pt modelId="{A71B809C-D8D3-7A4B-A9D5-45C6B8A52488}" type="pres">
      <dgm:prSet presAssocID="{B3571748-A0B6-3142-AFD8-6556A4C08774}" presName="topArc2" presStyleLbl="parChTrans1D1" presStyleIdx="20" presStyleCnt="22"/>
      <dgm:spPr/>
    </dgm:pt>
    <dgm:pt modelId="{B8A1EE6C-39CB-8A46-ABF3-5C4DF0B9BB89}" type="pres">
      <dgm:prSet presAssocID="{B3571748-A0B6-3142-AFD8-6556A4C08774}" presName="bottomArc2" presStyleLbl="parChTrans1D1" presStyleIdx="21" presStyleCnt="22"/>
      <dgm:spPr/>
    </dgm:pt>
    <dgm:pt modelId="{BCA6D2EE-E93C-E643-B39A-D9D5E827D3CF}" type="pres">
      <dgm:prSet presAssocID="{B3571748-A0B6-3142-AFD8-6556A4C08774}" presName="topConnNode2" presStyleLbl="node4" presStyleIdx="0" presStyleCnt="0"/>
      <dgm:spPr/>
    </dgm:pt>
    <dgm:pt modelId="{0937575E-9737-274E-8070-8DE0DC5139A7}" type="pres">
      <dgm:prSet presAssocID="{B3571748-A0B6-3142-AFD8-6556A4C08774}" presName="hierChild4" presStyleCnt="0"/>
      <dgm:spPr/>
    </dgm:pt>
    <dgm:pt modelId="{C17E7206-FE35-2C43-AE1D-DF58339263AA}" type="pres">
      <dgm:prSet presAssocID="{B3571748-A0B6-3142-AFD8-6556A4C08774}" presName="hierChild5" presStyleCnt="0"/>
      <dgm:spPr/>
    </dgm:pt>
    <dgm:pt modelId="{9813B392-FA13-834D-A758-6F617693E2B3}" type="pres">
      <dgm:prSet presAssocID="{50C141BB-2FC9-C44A-899D-AC19E451AE2E}" presName="hierChild5" presStyleCnt="0"/>
      <dgm:spPr/>
    </dgm:pt>
    <dgm:pt modelId="{B68F5653-7DE1-A646-B0F5-F006004A8D72}" type="pres">
      <dgm:prSet presAssocID="{219D64D5-2766-1D4B-B7C4-CB0ECAC5AD1D}" presName="hierChild5" presStyleCnt="0"/>
      <dgm:spPr/>
    </dgm:pt>
    <dgm:pt modelId="{D58E2914-051A-364E-BB0A-8395D44EC9FE}" type="pres">
      <dgm:prSet presAssocID="{1070716C-571C-F04D-A053-43CA614A1033}" presName="hierChild3" presStyleCnt="0"/>
      <dgm:spPr/>
    </dgm:pt>
  </dgm:ptLst>
  <dgm:cxnLst>
    <dgm:cxn modelId="{9C3E8100-63D0-3B4B-BB95-DC8BFA5C5BCC}" type="presOf" srcId="{D6F00F0E-6B5B-A346-979B-45A557271339}" destId="{E1FA29BF-39A7-2148-9DC2-C3AC6DC35D52}" srcOrd="1" destOrd="0" presId="urn:microsoft.com/office/officeart/2008/layout/HalfCircleOrganizationChart"/>
    <dgm:cxn modelId="{9DE67115-6371-034F-95FB-2081563CDF75}" type="presOf" srcId="{D568F231-9919-8748-9AB7-F742B0D59368}" destId="{159004D6-432F-E149-821D-4BD81721853B}" srcOrd="0" destOrd="0" presId="urn:microsoft.com/office/officeart/2008/layout/HalfCircleOrganizationChart"/>
    <dgm:cxn modelId="{33AA0A1E-7206-7749-A043-B8F30BDED371}" type="presOf" srcId="{1C9BBA6F-30F0-B04E-BC25-C04CC2417A84}" destId="{3FD3E060-A129-8840-84EE-8DDA158482C6}" srcOrd="0" destOrd="0" presId="urn:microsoft.com/office/officeart/2008/layout/HalfCircleOrganizationChart"/>
    <dgm:cxn modelId="{C0388520-7825-6045-9699-14B3E1883B58}" type="presOf" srcId="{6A9CA84A-DA31-2244-ACA3-F4A78D8650A1}" destId="{457421E9-8C6B-8648-8310-072265B5F245}" srcOrd="1" destOrd="0" presId="urn:microsoft.com/office/officeart/2008/layout/HalfCircleOrganizationChart"/>
    <dgm:cxn modelId="{512FDF20-BAFD-2C42-A161-58624A1D76D0}" type="presOf" srcId="{6A9CA84A-DA31-2244-ACA3-F4A78D8650A1}" destId="{D7FE9720-F990-EC48-99A8-6D945618FD06}" srcOrd="0" destOrd="0" presId="urn:microsoft.com/office/officeart/2008/layout/HalfCircleOrganizationChart"/>
    <dgm:cxn modelId="{D2891032-A362-0C41-AA32-2CAE01B9795B}" type="presOf" srcId="{C3F10B28-DF2C-4B48-B681-64CE5D062DBC}" destId="{1E9CEC87-3B51-6B42-B0D6-8DA9B1E60F4F}" srcOrd="0" destOrd="0" presId="urn:microsoft.com/office/officeart/2008/layout/HalfCircleOrganizationChart"/>
    <dgm:cxn modelId="{75270A35-0F8F-D547-BAC8-3329D1235494}" type="presOf" srcId="{F91326D1-F242-1440-8B09-C3FE67C2FBBB}" destId="{9049904B-7884-6B41-B5CE-0E498073E7FA}" srcOrd="0" destOrd="0" presId="urn:microsoft.com/office/officeart/2008/layout/HalfCircleOrganizationChart"/>
    <dgm:cxn modelId="{4F2E5E36-7795-664B-9ED2-6199F4C8EFD3}" type="presOf" srcId="{B8BA76A0-4CA8-A84C-91A5-8493D7A2AECA}" destId="{058CF55B-53E3-6A4A-8A5F-1818FA4F38C6}" srcOrd="0" destOrd="0" presId="urn:microsoft.com/office/officeart/2008/layout/HalfCircleOrganizationChart"/>
    <dgm:cxn modelId="{D0BA2838-2DE7-B243-9E80-CCAEFFAA0C5F}" srcId="{219D64D5-2766-1D4B-B7C4-CB0ECAC5AD1D}" destId="{6A9CA84A-DA31-2244-ACA3-F4A78D8650A1}" srcOrd="2" destOrd="0" parTransId="{1C9BBA6F-30F0-B04E-BC25-C04CC2417A84}" sibTransId="{CACE443F-A8B2-7745-8392-4E6D8BC90B98}"/>
    <dgm:cxn modelId="{11756A39-EE5D-B142-937E-E7768FEBBCCC}" srcId="{50C141BB-2FC9-C44A-899D-AC19E451AE2E}" destId="{B3571748-A0B6-3142-AFD8-6556A4C08774}" srcOrd="0" destOrd="0" parTransId="{C0936818-D4FE-7043-AFF5-31DDD7D3B017}" sibTransId="{465B53F6-7000-3E48-84EC-D9F9453573AD}"/>
    <dgm:cxn modelId="{4408FD4B-EF4E-7541-AB93-EBE16CEED1A8}" type="presOf" srcId="{55AD33FB-6F35-4942-B05E-BEF614D2A8EA}" destId="{239F0CC5-5B55-0048-B2D6-936F641C646A}" srcOrd="0" destOrd="0" presId="urn:microsoft.com/office/officeart/2008/layout/HalfCircleOrganizationChart"/>
    <dgm:cxn modelId="{9848E24E-0B4E-4F44-AD97-E6F95C16D144}" type="presOf" srcId="{B3571748-A0B6-3142-AFD8-6556A4C08774}" destId="{BCA6D2EE-E93C-E643-B39A-D9D5E827D3CF}" srcOrd="1" destOrd="0" presId="urn:microsoft.com/office/officeart/2008/layout/HalfCircleOrganizationChart"/>
    <dgm:cxn modelId="{72FCC34F-F770-9642-B027-1ED758927921}" srcId="{219D64D5-2766-1D4B-B7C4-CB0ECAC5AD1D}" destId="{24CD2E4A-6E90-A446-8044-06E3801FDF9E}" srcOrd="0" destOrd="0" parTransId="{8CA08D78-EBFD-E24B-844C-23A174F0B00D}" sibTransId="{538A1C27-EE3A-1648-BD52-132260D004B6}"/>
    <dgm:cxn modelId="{3FE8FB53-8C12-1F4F-8C2E-C2585C530563}" type="presOf" srcId="{50C141BB-2FC9-C44A-899D-AC19E451AE2E}" destId="{5F9A56BC-3CC8-E942-B387-C0D4C28D4738}" srcOrd="0" destOrd="0" presId="urn:microsoft.com/office/officeart/2008/layout/HalfCircleOrganizationChart"/>
    <dgm:cxn modelId="{5315F055-AE73-DB41-89A5-469447754BEF}" srcId="{219D64D5-2766-1D4B-B7C4-CB0ECAC5AD1D}" destId="{50C141BB-2FC9-C44A-899D-AC19E451AE2E}" srcOrd="3" destOrd="0" parTransId="{2259EC77-1953-0242-A976-F480144D2D85}" sibTransId="{46000B9E-3FB5-B24E-BC73-50FC0FB572BB}"/>
    <dgm:cxn modelId="{26858D56-6B6B-8648-BBBE-C210CF60AD70}" srcId="{5810A4A7-6A66-BF4F-972C-E80C11684AB7}" destId="{955F2AF8-4929-6C42-96A3-C5299A7A6997}" srcOrd="0" destOrd="0" parTransId="{A1F72399-9105-B147-ACC2-2E512BA54D50}" sibTransId="{906BEA70-A7BA-9146-BA26-185759093239}"/>
    <dgm:cxn modelId="{5B59D55E-298C-DD4C-8BE1-68E47CD5FFAF}" type="presOf" srcId="{24CD2E4A-6E90-A446-8044-06E3801FDF9E}" destId="{0CB54CB4-1CAF-5A43-8668-2DCD23E17132}" srcOrd="0" destOrd="0" presId="urn:microsoft.com/office/officeart/2008/layout/HalfCircleOrganizationChart"/>
    <dgm:cxn modelId="{FEC5A05F-A906-7A47-9310-288A004B1CCF}" srcId="{6A9CA84A-DA31-2244-ACA3-F4A78D8650A1}" destId="{C3F10B28-DF2C-4B48-B681-64CE5D062DBC}" srcOrd="0" destOrd="0" parTransId="{FDD6C495-B632-AE49-B789-B68DC1D9F92D}" sibTransId="{CFBB4400-09A3-6142-AFCD-CAE8EC80AB0E}"/>
    <dgm:cxn modelId="{BC9E2069-B667-BE4C-B264-16EA45B73552}" type="presOf" srcId="{112C0569-889D-B64C-A676-1F5D44FE5C08}" destId="{EBBC585F-71C9-D54E-A306-C96D1094E2BE}" srcOrd="1" destOrd="0" presId="urn:microsoft.com/office/officeart/2008/layout/HalfCircleOrganizationChart"/>
    <dgm:cxn modelId="{5194956E-6A12-B342-B53F-D69D70F35ACF}" type="presOf" srcId="{A1F72399-9105-B147-ACC2-2E512BA54D50}" destId="{3AED0CBC-0798-DF48-BD6D-5676CBB669BE}" srcOrd="0" destOrd="0" presId="urn:microsoft.com/office/officeart/2008/layout/HalfCircleOrganizationChart"/>
    <dgm:cxn modelId="{2FA17D7F-B4E6-164A-A3D2-D3297552A834}" type="presOf" srcId="{C0936818-D4FE-7043-AFF5-31DDD7D3B017}" destId="{0D36F3BD-CD62-F346-9910-AA0AE1285277}" srcOrd="0" destOrd="0" presId="urn:microsoft.com/office/officeart/2008/layout/HalfCircleOrganizationChart"/>
    <dgm:cxn modelId="{ADBBBB83-CE37-5B42-BD22-AAD5BFACA109}" type="presOf" srcId="{5810A4A7-6A66-BF4F-972C-E80C11684AB7}" destId="{C857177D-6C36-6746-BD58-2320A175BD8A}" srcOrd="0" destOrd="0" presId="urn:microsoft.com/office/officeart/2008/layout/HalfCircleOrganizationChart"/>
    <dgm:cxn modelId="{08331A92-5081-F947-8078-4B6EB7DD7D2F}" type="presOf" srcId="{52AE56C0-E576-9F41-9CE8-61E2C321D820}" destId="{F659593E-4356-3041-95CA-76111E1E35D7}" srcOrd="0" destOrd="0" presId="urn:microsoft.com/office/officeart/2008/layout/HalfCircleOrganizationChart"/>
    <dgm:cxn modelId="{86EDCE94-8318-A844-91D4-CDD2ED8FD2CE}" type="presOf" srcId="{112C0569-889D-B64C-A676-1F5D44FE5C08}" destId="{9B95AE3A-FB3E-0C48-A5AC-DB9137033549}" srcOrd="0" destOrd="0" presId="urn:microsoft.com/office/officeart/2008/layout/HalfCircleOrganizationChart"/>
    <dgm:cxn modelId="{D0C89EA3-7981-5147-A544-DA328D9CC645}" srcId="{1070716C-571C-F04D-A053-43CA614A1033}" destId="{219D64D5-2766-1D4B-B7C4-CB0ECAC5AD1D}" srcOrd="0" destOrd="0" parTransId="{55AD33FB-6F35-4942-B05E-BEF614D2A8EA}" sibTransId="{DE341FA4-0891-1A40-B8E6-038CD5371145}"/>
    <dgm:cxn modelId="{37F435A6-1685-F548-AB18-94A7DE9637CD}" type="presOf" srcId="{1070716C-571C-F04D-A053-43CA614A1033}" destId="{6FE5B5B9-DF7C-8B41-844C-8831DF7B86E9}" srcOrd="1" destOrd="0" presId="urn:microsoft.com/office/officeart/2008/layout/HalfCircleOrganizationChart"/>
    <dgm:cxn modelId="{F4CEC1A6-CB8D-DA40-BFBB-37A0A696AF46}" type="presOf" srcId="{5810A4A7-6A66-BF4F-972C-E80C11684AB7}" destId="{B09BC5CB-45A2-6E4B-88B1-DE85FA8E3F2D}" srcOrd="1" destOrd="0" presId="urn:microsoft.com/office/officeart/2008/layout/HalfCircleOrganizationChart"/>
    <dgm:cxn modelId="{D2FF7CAA-88FE-944A-959F-ED7D0ED260D6}" srcId="{112C0569-889D-B64C-A676-1F5D44FE5C08}" destId="{D6F00F0E-6B5B-A346-979B-45A557271339}" srcOrd="0" destOrd="0" parTransId="{D568F231-9919-8748-9AB7-F742B0D59368}" sibTransId="{B02B4462-DABE-9C4C-A9F8-1F60973644AC}"/>
    <dgm:cxn modelId="{4C157EAD-51C3-CE4C-8D9A-B53BF5464A43}" srcId="{24CD2E4A-6E90-A446-8044-06E3801FDF9E}" destId="{5810A4A7-6A66-BF4F-972C-E80C11684AB7}" srcOrd="0" destOrd="0" parTransId="{52AE56C0-E576-9F41-9CE8-61E2C321D820}" sibTransId="{6689ABE6-49C1-ED43-A1C4-9DD0F42E358B}"/>
    <dgm:cxn modelId="{8991A6B1-5C5C-8C45-82D5-C8E540D02CBC}" srcId="{219D64D5-2766-1D4B-B7C4-CB0ECAC5AD1D}" destId="{112C0569-889D-B64C-A676-1F5D44FE5C08}" srcOrd="1" destOrd="0" parTransId="{B8BA76A0-4CA8-A84C-91A5-8493D7A2AECA}" sibTransId="{D829A2B5-C3F9-9C4B-AC3C-57C3C90D0C52}"/>
    <dgm:cxn modelId="{41D9E8B7-2A8B-1D48-ABF6-E4F4A6D92654}" type="presOf" srcId="{8CA08D78-EBFD-E24B-844C-23A174F0B00D}" destId="{05AD4244-2A60-0244-B3A9-ECDB89AA0F02}" srcOrd="0" destOrd="0" presId="urn:microsoft.com/office/officeart/2008/layout/HalfCircleOrganizationChart"/>
    <dgm:cxn modelId="{9E25F9B7-1C19-5049-ACA2-A60472F196C7}" type="presOf" srcId="{219D64D5-2766-1D4B-B7C4-CB0ECAC5AD1D}" destId="{4F58CD84-952A-9B42-92F4-79F9805F7D1A}" srcOrd="0" destOrd="0" presId="urn:microsoft.com/office/officeart/2008/layout/HalfCircleOrganizationChart"/>
    <dgm:cxn modelId="{890B9BB8-EDA6-C049-A8DD-ECA77F090060}" type="presOf" srcId="{219D64D5-2766-1D4B-B7C4-CB0ECAC5AD1D}" destId="{E0888A34-FDE4-0B4C-A912-DD2C4ED26C71}" srcOrd="1" destOrd="0" presId="urn:microsoft.com/office/officeart/2008/layout/HalfCircleOrganizationChart"/>
    <dgm:cxn modelId="{6EB1FFBC-18C4-9D4E-A4B8-7A188264590F}" type="presOf" srcId="{C3F10B28-DF2C-4B48-B681-64CE5D062DBC}" destId="{55415857-95F4-724B-9E0E-487D088D7112}" srcOrd="1" destOrd="0" presId="urn:microsoft.com/office/officeart/2008/layout/HalfCircleOrganizationChart"/>
    <dgm:cxn modelId="{F2C296BE-C410-0E49-95D8-19A2EF45B0CA}" type="presOf" srcId="{2259EC77-1953-0242-A976-F480144D2D85}" destId="{63448C9D-6FC6-4845-85DA-19FB01A9AE78}" srcOrd="0" destOrd="0" presId="urn:microsoft.com/office/officeart/2008/layout/HalfCircleOrganizationChart"/>
    <dgm:cxn modelId="{C32B96C9-69CE-3E49-9B72-3FF8E13177B7}" type="presOf" srcId="{FDD6C495-B632-AE49-B789-B68DC1D9F92D}" destId="{320FBA4F-AD7F-3F4C-BF9B-89AF1958C217}" srcOrd="0" destOrd="0" presId="urn:microsoft.com/office/officeart/2008/layout/HalfCircleOrganizationChart"/>
    <dgm:cxn modelId="{7E55AFD0-0CAF-A147-B624-7F104516AACF}" type="presOf" srcId="{B3571748-A0B6-3142-AFD8-6556A4C08774}" destId="{3E4F5515-0BDE-F34A-B68E-A1B65F39BB08}" srcOrd="0" destOrd="0" presId="urn:microsoft.com/office/officeart/2008/layout/HalfCircleOrganizationChart"/>
    <dgm:cxn modelId="{3DF32EDA-C066-8741-AE13-7BE6EBC741F6}" type="presOf" srcId="{50C141BB-2FC9-C44A-899D-AC19E451AE2E}" destId="{76E2A71E-F010-3B4B-A089-5E2DE846ECAB}" srcOrd="1" destOrd="0" presId="urn:microsoft.com/office/officeart/2008/layout/HalfCircleOrganizationChart"/>
    <dgm:cxn modelId="{8C5FE8E1-FE10-3848-B49E-D0D9EBAA42A2}" type="presOf" srcId="{D6F00F0E-6B5B-A346-979B-45A557271339}" destId="{197D8AF0-7034-0F42-BE17-B033B225DE8F}" srcOrd="0" destOrd="0" presId="urn:microsoft.com/office/officeart/2008/layout/HalfCircleOrganizationChart"/>
    <dgm:cxn modelId="{BE4A8DEC-9C87-EC47-8E88-CC46B66D8279}" type="presOf" srcId="{1070716C-571C-F04D-A053-43CA614A1033}" destId="{97A9C8CE-476D-4045-A06B-78F4415DAB4D}" srcOrd="0" destOrd="0" presId="urn:microsoft.com/office/officeart/2008/layout/HalfCircleOrganizationChart"/>
    <dgm:cxn modelId="{24E760ED-75FB-234B-8079-F32DED831CDB}" type="presOf" srcId="{24CD2E4A-6E90-A446-8044-06E3801FDF9E}" destId="{A9FBBE44-4734-6646-A3C8-31D9CD42E015}" srcOrd="1" destOrd="0" presId="urn:microsoft.com/office/officeart/2008/layout/HalfCircleOrganizationChart"/>
    <dgm:cxn modelId="{221A39F1-8D21-EB4D-8677-2DDDBE461BA6}" type="presOf" srcId="{955F2AF8-4929-6C42-96A3-C5299A7A6997}" destId="{55904BD0-76B7-1E41-BF8C-2AAB6B8EBE2E}" srcOrd="0" destOrd="0" presId="urn:microsoft.com/office/officeart/2008/layout/HalfCircleOrganizationChart"/>
    <dgm:cxn modelId="{511431F7-BBFE-5C42-87B7-76432DF09BA1}" srcId="{F91326D1-F242-1440-8B09-C3FE67C2FBBB}" destId="{1070716C-571C-F04D-A053-43CA614A1033}" srcOrd="0" destOrd="0" parTransId="{DCD1AB44-99B1-EE43-83ED-3BE23B853DA6}" sibTransId="{F504A322-2EF4-A34B-A5C2-6419AC3BAC86}"/>
    <dgm:cxn modelId="{A99E98FC-DA95-1249-9788-41461FEBB470}" type="presOf" srcId="{955F2AF8-4929-6C42-96A3-C5299A7A6997}" destId="{85E98F4E-A688-B54A-B941-6DA379E5993C}" srcOrd="1" destOrd="0" presId="urn:microsoft.com/office/officeart/2008/layout/HalfCircleOrganizationChart"/>
    <dgm:cxn modelId="{219CF0BA-3EA7-9940-AF66-224E9E048C6C}" type="presParOf" srcId="{9049904B-7884-6B41-B5CE-0E498073E7FA}" destId="{E7368132-9CE6-204D-A6C2-4E1095BD7BDE}" srcOrd="0" destOrd="0" presId="urn:microsoft.com/office/officeart/2008/layout/HalfCircleOrganizationChart"/>
    <dgm:cxn modelId="{1E7999ED-2722-7840-8007-DBECEDDDB45B}" type="presParOf" srcId="{E7368132-9CE6-204D-A6C2-4E1095BD7BDE}" destId="{6096DC14-AE47-4849-84EE-FB4061AFBFCB}" srcOrd="0" destOrd="0" presId="urn:microsoft.com/office/officeart/2008/layout/HalfCircleOrganizationChart"/>
    <dgm:cxn modelId="{06BF499B-DF33-3142-A177-2E47179459D2}" type="presParOf" srcId="{6096DC14-AE47-4849-84EE-FB4061AFBFCB}" destId="{97A9C8CE-476D-4045-A06B-78F4415DAB4D}" srcOrd="0" destOrd="0" presId="urn:microsoft.com/office/officeart/2008/layout/HalfCircleOrganizationChart"/>
    <dgm:cxn modelId="{F3BBD4EC-7821-4D40-8FB6-83BB3A255728}" type="presParOf" srcId="{6096DC14-AE47-4849-84EE-FB4061AFBFCB}" destId="{7E7DA674-6B5E-2C44-B2D6-E056503F0A37}" srcOrd="1" destOrd="0" presId="urn:microsoft.com/office/officeart/2008/layout/HalfCircleOrganizationChart"/>
    <dgm:cxn modelId="{9EB7F298-C0A7-964E-9D21-4C7AA378A855}" type="presParOf" srcId="{6096DC14-AE47-4849-84EE-FB4061AFBFCB}" destId="{034D2EF8-E749-2C40-B294-D587B376624B}" srcOrd="2" destOrd="0" presId="urn:microsoft.com/office/officeart/2008/layout/HalfCircleOrganizationChart"/>
    <dgm:cxn modelId="{B572955D-F37E-D744-96BB-9727ACB9B375}" type="presParOf" srcId="{6096DC14-AE47-4849-84EE-FB4061AFBFCB}" destId="{6FE5B5B9-DF7C-8B41-844C-8831DF7B86E9}" srcOrd="3" destOrd="0" presId="urn:microsoft.com/office/officeart/2008/layout/HalfCircleOrganizationChart"/>
    <dgm:cxn modelId="{3A00957C-ED4A-9B43-A7ED-E3A59669E853}" type="presParOf" srcId="{E7368132-9CE6-204D-A6C2-4E1095BD7BDE}" destId="{250CD6CF-C249-E94A-8DF2-62F13D98293D}" srcOrd="1" destOrd="0" presId="urn:microsoft.com/office/officeart/2008/layout/HalfCircleOrganizationChart"/>
    <dgm:cxn modelId="{865AC611-0468-BD4D-9416-670E604DCD91}" type="presParOf" srcId="{250CD6CF-C249-E94A-8DF2-62F13D98293D}" destId="{239F0CC5-5B55-0048-B2D6-936F641C646A}" srcOrd="0" destOrd="0" presId="urn:microsoft.com/office/officeart/2008/layout/HalfCircleOrganizationChart"/>
    <dgm:cxn modelId="{7E267B7B-BE68-AF45-A5D5-7585E78B32F0}" type="presParOf" srcId="{250CD6CF-C249-E94A-8DF2-62F13D98293D}" destId="{D3D1BC46-437C-0D4F-85DA-41026D132338}" srcOrd="1" destOrd="0" presId="urn:microsoft.com/office/officeart/2008/layout/HalfCircleOrganizationChart"/>
    <dgm:cxn modelId="{070F5E06-AD0D-4A4E-A5DF-602606DB4417}" type="presParOf" srcId="{D3D1BC46-437C-0D4F-85DA-41026D132338}" destId="{FC854252-B43E-A14C-8B80-0F36E3D1D438}" srcOrd="0" destOrd="0" presId="urn:microsoft.com/office/officeart/2008/layout/HalfCircleOrganizationChart"/>
    <dgm:cxn modelId="{A2F95B91-F96F-4040-A4D9-4B626C2171D5}" type="presParOf" srcId="{FC854252-B43E-A14C-8B80-0F36E3D1D438}" destId="{4F58CD84-952A-9B42-92F4-79F9805F7D1A}" srcOrd="0" destOrd="0" presId="urn:microsoft.com/office/officeart/2008/layout/HalfCircleOrganizationChart"/>
    <dgm:cxn modelId="{FBD76D96-E316-8749-B7E4-395AEFD15688}" type="presParOf" srcId="{FC854252-B43E-A14C-8B80-0F36E3D1D438}" destId="{23452559-87FC-5B40-AB96-F2ADD6453C44}" srcOrd="1" destOrd="0" presId="urn:microsoft.com/office/officeart/2008/layout/HalfCircleOrganizationChart"/>
    <dgm:cxn modelId="{365A7751-1BE4-C645-8989-D4F362047100}" type="presParOf" srcId="{FC854252-B43E-A14C-8B80-0F36E3D1D438}" destId="{F91C75C6-6C46-1F44-A7C2-ACD614E0C2AD}" srcOrd="2" destOrd="0" presId="urn:microsoft.com/office/officeart/2008/layout/HalfCircleOrganizationChart"/>
    <dgm:cxn modelId="{5B4DAD93-8FF3-464B-8A20-C37DA5BE992C}" type="presParOf" srcId="{FC854252-B43E-A14C-8B80-0F36E3D1D438}" destId="{E0888A34-FDE4-0B4C-A912-DD2C4ED26C71}" srcOrd="3" destOrd="0" presId="urn:microsoft.com/office/officeart/2008/layout/HalfCircleOrganizationChart"/>
    <dgm:cxn modelId="{7855C216-9BE5-8941-B244-C4B5800C8BF8}" type="presParOf" srcId="{D3D1BC46-437C-0D4F-85DA-41026D132338}" destId="{8B4DBF14-1EB6-6943-92F5-526FB9B68D47}" srcOrd="1" destOrd="0" presId="urn:microsoft.com/office/officeart/2008/layout/HalfCircleOrganizationChart"/>
    <dgm:cxn modelId="{96AE5B66-A557-FC4A-A500-A47AC1B0DB1E}" type="presParOf" srcId="{8B4DBF14-1EB6-6943-92F5-526FB9B68D47}" destId="{05AD4244-2A60-0244-B3A9-ECDB89AA0F02}" srcOrd="0" destOrd="0" presId="urn:microsoft.com/office/officeart/2008/layout/HalfCircleOrganizationChart"/>
    <dgm:cxn modelId="{A2AB1B21-B974-0544-A3B5-2DE9867876B8}" type="presParOf" srcId="{8B4DBF14-1EB6-6943-92F5-526FB9B68D47}" destId="{D80CF0DD-D62C-7649-8D9D-3C24FF907BDD}" srcOrd="1" destOrd="0" presId="urn:microsoft.com/office/officeart/2008/layout/HalfCircleOrganizationChart"/>
    <dgm:cxn modelId="{FECDB520-0E2B-2946-823B-90AB47164A02}" type="presParOf" srcId="{D80CF0DD-D62C-7649-8D9D-3C24FF907BDD}" destId="{01DB5012-B447-0842-ACCF-48237E17D4C4}" srcOrd="0" destOrd="0" presId="urn:microsoft.com/office/officeart/2008/layout/HalfCircleOrganizationChart"/>
    <dgm:cxn modelId="{7531E586-06E9-744D-8889-A6B04CC3DD5B}" type="presParOf" srcId="{01DB5012-B447-0842-ACCF-48237E17D4C4}" destId="{0CB54CB4-1CAF-5A43-8668-2DCD23E17132}" srcOrd="0" destOrd="0" presId="urn:microsoft.com/office/officeart/2008/layout/HalfCircleOrganizationChart"/>
    <dgm:cxn modelId="{2D6527CA-1874-F24D-BEBA-BE815EC170FB}" type="presParOf" srcId="{01DB5012-B447-0842-ACCF-48237E17D4C4}" destId="{D7F6FA67-7AC2-D64B-9B63-FDB4335EBE14}" srcOrd="1" destOrd="0" presId="urn:microsoft.com/office/officeart/2008/layout/HalfCircleOrganizationChart"/>
    <dgm:cxn modelId="{F3701308-FE63-8B42-AECD-7DBE60BBBBB5}" type="presParOf" srcId="{01DB5012-B447-0842-ACCF-48237E17D4C4}" destId="{0C6831B1-4E22-A647-8D6C-EE9EA2C9020C}" srcOrd="2" destOrd="0" presId="urn:microsoft.com/office/officeart/2008/layout/HalfCircleOrganizationChart"/>
    <dgm:cxn modelId="{0B360D55-5026-E54A-A16A-1C8B1A673A8A}" type="presParOf" srcId="{01DB5012-B447-0842-ACCF-48237E17D4C4}" destId="{A9FBBE44-4734-6646-A3C8-31D9CD42E015}" srcOrd="3" destOrd="0" presId="urn:microsoft.com/office/officeart/2008/layout/HalfCircleOrganizationChart"/>
    <dgm:cxn modelId="{5262A1AD-CC5F-2847-8002-6C32460716EA}" type="presParOf" srcId="{D80CF0DD-D62C-7649-8D9D-3C24FF907BDD}" destId="{DF7BBB6D-B704-2441-88D5-283D03CA6EDA}" srcOrd="1" destOrd="0" presId="urn:microsoft.com/office/officeart/2008/layout/HalfCircleOrganizationChart"/>
    <dgm:cxn modelId="{1FD8B0D2-17A1-B94C-B166-794EE5AE25A1}" type="presParOf" srcId="{DF7BBB6D-B704-2441-88D5-283D03CA6EDA}" destId="{F659593E-4356-3041-95CA-76111E1E35D7}" srcOrd="0" destOrd="0" presId="urn:microsoft.com/office/officeart/2008/layout/HalfCircleOrganizationChart"/>
    <dgm:cxn modelId="{8885657E-05CE-EF44-9105-CC762A098BEF}" type="presParOf" srcId="{DF7BBB6D-B704-2441-88D5-283D03CA6EDA}" destId="{981BEDF2-9721-4B4E-A644-CF28F86FD272}" srcOrd="1" destOrd="0" presId="urn:microsoft.com/office/officeart/2008/layout/HalfCircleOrganizationChart"/>
    <dgm:cxn modelId="{27C6423F-E707-0545-BDED-2776337AAFAC}" type="presParOf" srcId="{981BEDF2-9721-4B4E-A644-CF28F86FD272}" destId="{83669D06-C878-9D4A-8670-7815BD081FB0}" srcOrd="0" destOrd="0" presId="urn:microsoft.com/office/officeart/2008/layout/HalfCircleOrganizationChart"/>
    <dgm:cxn modelId="{1455047D-D144-CF48-ACF5-16D00D6488DE}" type="presParOf" srcId="{83669D06-C878-9D4A-8670-7815BD081FB0}" destId="{C857177D-6C36-6746-BD58-2320A175BD8A}" srcOrd="0" destOrd="0" presId="urn:microsoft.com/office/officeart/2008/layout/HalfCircleOrganizationChart"/>
    <dgm:cxn modelId="{08A3D0DB-70A8-4B44-A11D-9CC6188C5DDD}" type="presParOf" srcId="{83669D06-C878-9D4A-8670-7815BD081FB0}" destId="{6F1BA878-40DC-014C-8A29-2011DF9D2DF7}" srcOrd="1" destOrd="0" presId="urn:microsoft.com/office/officeart/2008/layout/HalfCircleOrganizationChart"/>
    <dgm:cxn modelId="{B66AB48D-40BB-694D-A44B-86F23034BF75}" type="presParOf" srcId="{83669D06-C878-9D4A-8670-7815BD081FB0}" destId="{F9FE0295-E6B9-3447-ADE7-C6762FB54EA2}" srcOrd="2" destOrd="0" presId="urn:microsoft.com/office/officeart/2008/layout/HalfCircleOrganizationChart"/>
    <dgm:cxn modelId="{8469B8D0-6400-D248-BEEA-17F340EC399B}" type="presParOf" srcId="{83669D06-C878-9D4A-8670-7815BD081FB0}" destId="{B09BC5CB-45A2-6E4B-88B1-DE85FA8E3F2D}" srcOrd="3" destOrd="0" presId="urn:microsoft.com/office/officeart/2008/layout/HalfCircleOrganizationChart"/>
    <dgm:cxn modelId="{12547157-E257-424C-A79D-0AC06BB4DD35}" type="presParOf" srcId="{981BEDF2-9721-4B4E-A644-CF28F86FD272}" destId="{9363CB66-C2C6-F445-8E2F-09C3A7D3B910}" srcOrd="1" destOrd="0" presId="urn:microsoft.com/office/officeart/2008/layout/HalfCircleOrganizationChart"/>
    <dgm:cxn modelId="{AC1BBCDB-914A-1E4B-A883-43AA9C6A88F6}" type="presParOf" srcId="{9363CB66-C2C6-F445-8E2F-09C3A7D3B910}" destId="{3AED0CBC-0798-DF48-BD6D-5676CBB669BE}" srcOrd="0" destOrd="0" presId="urn:microsoft.com/office/officeart/2008/layout/HalfCircleOrganizationChart"/>
    <dgm:cxn modelId="{BDCFAE69-2EAF-0948-821D-2D7D1DD41C7A}" type="presParOf" srcId="{9363CB66-C2C6-F445-8E2F-09C3A7D3B910}" destId="{EA960AFB-CDE0-9F4B-A1C6-A80F736413B1}" srcOrd="1" destOrd="0" presId="urn:microsoft.com/office/officeart/2008/layout/HalfCircleOrganizationChart"/>
    <dgm:cxn modelId="{5B1C9CBD-A152-C448-9A83-ADD6C0E8B219}" type="presParOf" srcId="{EA960AFB-CDE0-9F4B-A1C6-A80F736413B1}" destId="{AC20935D-6857-2245-9116-6B6BF2630775}" srcOrd="0" destOrd="0" presId="urn:microsoft.com/office/officeart/2008/layout/HalfCircleOrganizationChart"/>
    <dgm:cxn modelId="{54F08E90-9762-E54B-9AF2-8A9CFB22DFE8}" type="presParOf" srcId="{AC20935D-6857-2245-9116-6B6BF2630775}" destId="{55904BD0-76B7-1E41-BF8C-2AAB6B8EBE2E}" srcOrd="0" destOrd="0" presId="urn:microsoft.com/office/officeart/2008/layout/HalfCircleOrganizationChart"/>
    <dgm:cxn modelId="{90C5F89C-60F5-9C45-A321-08A437FF1263}" type="presParOf" srcId="{AC20935D-6857-2245-9116-6B6BF2630775}" destId="{EE895B76-FDF3-CF48-8F85-1A7EB46AEE61}" srcOrd="1" destOrd="0" presId="urn:microsoft.com/office/officeart/2008/layout/HalfCircleOrganizationChart"/>
    <dgm:cxn modelId="{752CC88D-7354-5A44-942C-2B540B9A8FD7}" type="presParOf" srcId="{AC20935D-6857-2245-9116-6B6BF2630775}" destId="{205E96EA-CE9C-0243-802F-E7D7084C6B63}" srcOrd="2" destOrd="0" presId="urn:microsoft.com/office/officeart/2008/layout/HalfCircleOrganizationChart"/>
    <dgm:cxn modelId="{8BFA8348-C7EF-BE4F-93CE-11C3B2432539}" type="presParOf" srcId="{AC20935D-6857-2245-9116-6B6BF2630775}" destId="{85E98F4E-A688-B54A-B941-6DA379E5993C}" srcOrd="3" destOrd="0" presId="urn:microsoft.com/office/officeart/2008/layout/HalfCircleOrganizationChart"/>
    <dgm:cxn modelId="{694ACF91-8C67-AF47-A2F4-A3A139E5908C}" type="presParOf" srcId="{EA960AFB-CDE0-9F4B-A1C6-A80F736413B1}" destId="{AD153D51-FD5E-1747-9F3E-761DF9B5000E}" srcOrd="1" destOrd="0" presId="urn:microsoft.com/office/officeart/2008/layout/HalfCircleOrganizationChart"/>
    <dgm:cxn modelId="{A19C2E43-5003-DD45-9EF2-EF448FDED128}" type="presParOf" srcId="{EA960AFB-CDE0-9F4B-A1C6-A80F736413B1}" destId="{E4A57156-8DBD-7146-9684-29BC482F627B}" srcOrd="2" destOrd="0" presId="urn:microsoft.com/office/officeart/2008/layout/HalfCircleOrganizationChart"/>
    <dgm:cxn modelId="{4320489E-4A2B-EB45-82B7-44B52F7BB45E}" type="presParOf" srcId="{981BEDF2-9721-4B4E-A644-CF28F86FD272}" destId="{97147356-CC27-9647-A8C6-230663098EE1}" srcOrd="2" destOrd="0" presId="urn:microsoft.com/office/officeart/2008/layout/HalfCircleOrganizationChart"/>
    <dgm:cxn modelId="{7431E0D1-ACF3-294A-A89A-B0BDA101798C}" type="presParOf" srcId="{D80CF0DD-D62C-7649-8D9D-3C24FF907BDD}" destId="{24AA21F8-B3F5-6E4F-8E32-56E7B5FFABDE}" srcOrd="2" destOrd="0" presId="urn:microsoft.com/office/officeart/2008/layout/HalfCircleOrganizationChart"/>
    <dgm:cxn modelId="{FA5ACE74-27B8-1E40-B8DB-C6F98FA4D1EB}" type="presParOf" srcId="{8B4DBF14-1EB6-6943-92F5-526FB9B68D47}" destId="{058CF55B-53E3-6A4A-8A5F-1818FA4F38C6}" srcOrd="2" destOrd="0" presId="urn:microsoft.com/office/officeart/2008/layout/HalfCircleOrganizationChart"/>
    <dgm:cxn modelId="{C1C53319-ACD9-6643-AA91-EB0E6D4BF83A}" type="presParOf" srcId="{8B4DBF14-1EB6-6943-92F5-526FB9B68D47}" destId="{5D6BE6A4-9EB5-6444-BDC3-FC6B28F19F63}" srcOrd="3" destOrd="0" presId="urn:microsoft.com/office/officeart/2008/layout/HalfCircleOrganizationChart"/>
    <dgm:cxn modelId="{9B9D9B5E-D570-7649-894B-7409DC7E75DD}" type="presParOf" srcId="{5D6BE6A4-9EB5-6444-BDC3-FC6B28F19F63}" destId="{85F00D49-8843-834D-8154-F844ECDBE403}" srcOrd="0" destOrd="0" presId="urn:microsoft.com/office/officeart/2008/layout/HalfCircleOrganizationChart"/>
    <dgm:cxn modelId="{A76D4D1D-5BDC-2447-B806-10323A5EDA0D}" type="presParOf" srcId="{85F00D49-8843-834D-8154-F844ECDBE403}" destId="{9B95AE3A-FB3E-0C48-A5AC-DB9137033549}" srcOrd="0" destOrd="0" presId="urn:microsoft.com/office/officeart/2008/layout/HalfCircleOrganizationChart"/>
    <dgm:cxn modelId="{CD592E36-2B17-3E4F-A4A4-42D854E44A3E}" type="presParOf" srcId="{85F00D49-8843-834D-8154-F844ECDBE403}" destId="{48057D3E-780C-A441-8FDB-F64C1A8B2A1E}" srcOrd="1" destOrd="0" presId="urn:microsoft.com/office/officeart/2008/layout/HalfCircleOrganizationChart"/>
    <dgm:cxn modelId="{C881B28B-6DB7-964C-A4D7-873844E05655}" type="presParOf" srcId="{85F00D49-8843-834D-8154-F844ECDBE403}" destId="{E592C338-D741-D543-B3C1-14FA2A6D9DF7}" srcOrd="2" destOrd="0" presId="urn:microsoft.com/office/officeart/2008/layout/HalfCircleOrganizationChart"/>
    <dgm:cxn modelId="{01092998-8BAB-9445-80AD-00A471114C42}" type="presParOf" srcId="{85F00D49-8843-834D-8154-F844ECDBE403}" destId="{EBBC585F-71C9-D54E-A306-C96D1094E2BE}" srcOrd="3" destOrd="0" presId="urn:microsoft.com/office/officeart/2008/layout/HalfCircleOrganizationChart"/>
    <dgm:cxn modelId="{5F6AE049-9841-6247-86B2-99D5D2AFFA84}" type="presParOf" srcId="{5D6BE6A4-9EB5-6444-BDC3-FC6B28F19F63}" destId="{7CE6FBE3-34BF-2F42-8426-E77C2052FB69}" srcOrd="1" destOrd="0" presId="urn:microsoft.com/office/officeart/2008/layout/HalfCircleOrganizationChart"/>
    <dgm:cxn modelId="{AC3EA938-6AB0-D645-B975-582D35C15CE4}" type="presParOf" srcId="{7CE6FBE3-34BF-2F42-8426-E77C2052FB69}" destId="{159004D6-432F-E149-821D-4BD81721853B}" srcOrd="0" destOrd="0" presId="urn:microsoft.com/office/officeart/2008/layout/HalfCircleOrganizationChart"/>
    <dgm:cxn modelId="{EAB62B4D-9A85-3949-94F6-9D5F58C63952}" type="presParOf" srcId="{7CE6FBE3-34BF-2F42-8426-E77C2052FB69}" destId="{5CFC70C2-1B55-0645-9DA0-3D0A432B53E5}" srcOrd="1" destOrd="0" presId="urn:microsoft.com/office/officeart/2008/layout/HalfCircleOrganizationChart"/>
    <dgm:cxn modelId="{0C1F2CB0-E5EA-A843-AF1E-D75D59E64E91}" type="presParOf" srcId="{5CFC70C2-1B55-0645-9DA0-3D0A432B53E5}" destId="{67EA997B-4D58-9842-B56B-4B8A58E48496}" srcOrd="0" destOrd="0" presId="urn:microsoft.com/office/officeart/2008/layout/HalfCircleOrganizationChart"/>
    <dgm:cxn modelId="{52D9EE27-1510-C849-8CD2-058FB100E3A7}" type="presParOf" srcId="{67EA997B-4D58-9842-B56B-4B8A58E48496}" destId="{197D8AF0-7034-0F42-BE17-B033B225DE8F}" srcOrd="0" destOrd="0" presId="urn:microsoft.com/office/officeart/2008/layout/HalfCircleOrganizationChart"/>
    <dgm:cxn modelId="{07CC9BB5-4591-CF4C-ABD9-D87EE25A073C}" type="presParOf" srcId="{67EA997B-4D58-9842-B56B-4B8A58E48496}" destId="{7156B94E-6FCA-824D-9AC7-85431AB6B54F}" srcOrd="1" destOrd="0" presId="urn:microsoft.com/office/officeart/2008/layout/HalfCircleOrganizationChart"/>
    <dgm:cxn modelId="{EC9717A9-2D5E-F545-B379-4CFA28859738}" type="presParOf" srcId="{67EA997B-4D58-9842-B56B-4B8A58E48496}" destId="{0C1E2B14-4FE4-1E4A-BA39-73EF4EDB37B3}" srcOrd="2" destOrd="0" presId="urn:microsoft.com/office/officeart/2008/layout/HalfCircleOrganizationChart"/>
    <dgm:cxn modelId="{01295866-6972-2A40-86F1-1FC46DC73EEC}" type="presParOf" srcId="{67EA997B-4D58-9842-B56B-4B8A58E48496}" destId="{E1FA29BF-39A7-2148-9DC2-C3AC6DC35D52}" srcOrd="3" destOrd="0" presId="urn:microsoft.com/office/officeart/2008/layout/HalfCircleOrganizationChart"/>
    <dgm:cxn modelId="{BC8CC230-F520-B54B-AE43-46B0A21A9C56}" type="presParOf" srcId="{5CFC70C2-1B55-0645-9DA0-3D0A432B53E5}" destId="{C0F88877-081A-FC47-8B2F-F23E4B468E82}" srcOrd="1" destOrd="0" presId="urn:microsoft.com/office/officeart/2008/layout/HalfCircleOrganizationChart"/>
    <dgm:cxn modelId="{EF785878-1C3D-164C-B12C-2946DAFFD874}" type="presParOf" srcId="{5CFC70C2-1B55-0645-9DA0-3D0A432B53E5}" destId="{EF461870-7D1F-DE4A-9B01-F98652362A27}" srcOrd="2" destOrd="0" presId="urn:microsoft.com/office/officeart/2008/layout/HalfCircleOrganizationChart"/>
    <dgm:cxn modelId="{145C8DC4-A225-564C-B8EF-90AEE858DB5E}" type="presParOf" srcId="{5D6BE6A4-9EB5-6444-BDC3-FC6B28F19F63}" destId="{8DB05EA5-636C-B349-833F-86C0FD394442}" srcOrd="2" destOrd="0" presId="urn:microsoft.com/office/officeart/2008/layout/HalfCircleOrganizationChart"/>
    <dgm:cxn modelId="{BABFFC89-6E14-BD47-B66E-D89525D4C610}" type="presParOf" srcId="{8B4DBF14-1EB6-6943-92F5-526FB9B68D47}" destId="{3FD3E060-A129-8840-84EE-8DDA158482C6}" srcOrd="4" destOrd="0" presId="urn:microsoft.com/office/officeart/2008/layout/HalfCircleOrganizationChart"/>
    <dgm:cxn modelId="{2408FABA-399A-3649-97E8-8283222BAED0}" type="presParOf" srcId="{8B4DBF14-1EB6-6943-92F5-526FB9B68D47}" destId="{3506DE40-7894-4E45-9E11-5784A8E2EABE}" srcOrd="5" destOrd="0" presId="urn:microsoft.com/office/officeart/2008/layout/HalfCircleOrganizationChart"/>
    <dgm:cxn modelId="{E8151711-0F4A-C84B-ABD3-734AF2F94ECC}" type="presParOf" srcId="{3506DE40-7894-4E45-9E11-5784A8E2EABE}" destId="{189ACBE9-E4E9-DE4A-88C9-740E2DCB0BD0}" srcOrd="0" destOrd="0" presId="urn:microsoft.com/office/officeart/2008/layout/HalfCircleOrganizationChart"/>
    <dgm:cxn modelId="{60574AA8-DC1A-7940-A1D5-C4911BF6ECBC}" type="presParOf" srcId="{189ACBE9-E4E9-DE4A-88C9-740E2DCB0BD0}" destId="{D7FE9720-F990-EC48-99A8-6D945618FD06}" srcOrd="0" destOrd="0" presId="urn:microsoft.com/office/officeart/2008/layout/HalfCircleOrganizationChart"/>
    <dgm:cxn modelId="{9EB3170E-027A-6C4E-A718-3F25C2718E67}" type="presParOf" srcId="{189ACBE9-E4E9-DE4A-88C9-740E2DCB0BD0}" destId="{C47926E5-2731-774D-B5EF-7A460A60C641}" srcOrd="1" destOrd="0" presId="urn:microsoft.com/office/officeart/2008/layout/HalfCircleOrganizationChart"/>
    <dgm:cxn modelId="{648147BF-FA18-2445-A8CC-3A29B5299B54}" type="presParOf" srcId="{189ACBE9-E4E9-DE4A-88C9-740E2DCB0BD0}" destId="{C85DC748-3200-A543-B295-3E8F77244FE5}" srcOrd="2" destOrd="0" presId="urn:microsoft.com/office/officeart/2008/layout/HalfCircleOrganizationChart"/>
    <dgm:cxn modelId="{CD90A687-9141-7B4E-891F-B68DB570B7AC}" type="presParOf" srcId="{189ACBE9-E4E9-DE4A-88C9-740E2DCB0BD0}" destId="{457421E9-8C6B-8648-8310-072265B5F245}" srcOrd="3" destOrd="0" presId="urn:microsoft.com/office/officeart/2008/layout/HalfCircleOrganizationChart"/>
    <dgm:cxn modelId="{3C21DD2D-1718-2942-9FC5-610DD2445D99}" type="presParOf" srcId="{3506DE40-7894-4E45-9E11-5784A8E2EABE}" destId="{A22E62D3-5D47-104C-8915-5B0B23DE4FEB}" srcOrd="1" destOrd="0" presId="urn:microsoft.com/office/officeart/2008/layout/HalfCircleOrganizationChart"/>
    <dgm:cxn modelId="{30BA2357-86E9-6846-97D4-E5E981F6CD7D}" type="presParOf" srcId="{A22E62D3-5D47-104C-8915-5B0B23DE4FEB}" destId="{320FBA4F-AD7F-3F4C-BF9B-89AF1958C217}" srcOrd="0" destOrd="0" presId="urn:microsoft.com/office/officeart/2008/layout/HalfCircleOrganizationChart"/>
    <dgm:cxn modelId="{A3A22EB6-1F72-9048-A36A-9D7256AF8050}" type="presParOf" srcId="{A22E62D3-5D47-104C-8915-5B0B23DE4FEB}" destId="{A7FD2AAA-6BEE-C842-8D6C-0169392E7D60}" srcOrd="1" destOrd="0" presId="urn:microsoft.com/office/officeart/2008/layout/HalfCircleOrganizationChart"/>
    <dgm:cxn modelId="{F51248B7-4AF3-7A44-B99F-26CE31925B30}" type="presParOf" srcId="{A7FD2AAA-6BEE-C842-8D6C-0169392E7D60}" destId="{3E67E036-7C36-D845-B2AB-A0302D8C5562}" srcOrd="0" destOrd="0" presId="urn:microsoft.com/office/officeart/2008/layout/HalfCircleOrganizationChart"/>
    <dgm:cxn modelId="{E46923D6-3CA0-B647-85B7-1BE2CF7E65D7}" type="presParOf" srcId="{3E67E036-7C36-D845-B2AB-A0302D8C5562}" destId="{1E9CEC87-3B51-6B42-B0D6-8DA9B1E60F4F}" srcOrd="0" destOrd="0" presId="urn:microsoft.com/office/officeart/2008/layout/HalfCircleOrganizationChart"/>
    <dgm:cxn modelId="{4DC31EDA-CD1A-CB48-8A94-302B329D0F6A}" type="presParOf" srcId="{3E67E036-7C36-D845-B2AB-A0302D8C5562}" destId="{2122A5DA-9099-C740-A5A3-44C055099AD5}" srcOrd="1" destOrd="0" presId="urn:microsoft.com/office/officeart/2008/layout/HalfCircleOrganizationChart"/>
    <dgm:cxn modelId="{63E8BBBA-8658-6143-91F5-854CFAB4D1FA}" type="presParOf" srcId="{3E67E036-7C36-D845-B2AB-A0302D8C5562}" destId="{E232731F-4F61-4248-86F8-597DBA456384}" srcOrd="2" destOrd="0" presId="urn:microsoft.com/office/officeart/2008/layout/HalfCircleOrganizationChart"/>
    <dgm:cxn modelId="{3BA3E85A-B458-DC42-9D1C-800F80A4FCE8}" type="presParOf" srcId="{3E67E036-7C36-D845-B2AB-A0302D8C5562}" destId="{55415857-95F4-724B-9E0E-487D088D7112}" srcOrd="3" destOrd="0" presId="urn:microsoft.com/office/officeart/2008/layout/HalfCircleOrganizationChart"/>
    <dgm:cxn modelId="{29D09FEB-183C-8B4F-B820-50EB6D0E18C8}" type="presParOf" srcId="{A7FD2AAA-6BEE-C842-8D6C-0169392E7D60}" destId="{A067212F-40DC-AB4F-BA27-C02CCE6A3D31}" srcOrd="1" destOrd="0" presId="urn:microsoft.com/office/officeart/2008/layout/HalfCircleOrganizationChart"/>
    <dgm:cxn modelId="{2F57CE88-8830-5F4A-B0CC-442F621FDA42}" type="presParOf" srcId="{A7FD2AAA-6BEE-C842-8D6C-0169392E7D60}" destId="{4EFD2C9C-DBBC-5541-A66E-B139072CA313}" srcOrd="2" destOrd="0" presId="urn:microsoft.com/office/officeart/2008/layout/HalfCircleOrganizationChart"/>
    <dgm:cxn modelId="{CB8998AB-204B-6A43-B3F2-B7E0F19ACC18}" type="presParOf" srcId="{3506DE40-7894-4E45-9E11-5784A8E2EABE}" destId="{39ADDD31-0882-B647-AC94-3BAF8819D00A}" srcOrd="2" destOrd="0" presId="urn:microsoft.com/office/officeart/2008/layout/HalfCircleOrganizationChart"/>
    <dgm:cxn modelId="{BE07B294-8B36-C84E-88D6-E583BC6EFC57}" type="presParOf" srcId="{8B4DBF14-1EB6-6943-92F5-526FB9B68D47}" destId="{63448C9D-6FC6-4845-85DA-19FB01A9AE78}" srcOrd="6" destOrd="0" presId="urn:microsoft.com/office/officeart/2008/layout/HalfCircleOrganizationChart"/>
    <dgm:cxn modelId="{2DC69DF2-B53B-E341-BCAC-5792D227897C}" type="presParOf" srcId="{8B4DBF14-1EB6-6943-92F5-526FB9B68D47}" destId="{9CDD6354-AA12-8640-A4C9-32A77443862E}" srcOrd="7" destOrd="0" presId="urn:microsoft.com/office/officeart/2008/layout/HalfCircleOrganizationChart"/>
    <dgm:cxn modelId="{2E67D741-FB67-BF41-82C0-E4DA4D02E133}" type="presParOf" srcId="{9CDD6354-AA12-8640-A4C9-32A77443862E}" destId="{2A3071EA-36E3-2C4B-A83A-681A8346153F}" srcOrd="0" destOrd="0" presId="urn:microsoft.com/office/officeart/2008/layout/HalfCircleOrganizationChart"/>
    <dgm:cxn modelId="{518AA3A2-3FEB-4C43-B0E3-A6D0982867BE}" type="presParOf" srcId="{2A3071EA-36E3-2C4B-A83A-681A8346153F}" destId="{5F9A56BC-3CC8-E942-B387-C0D4C28D4738}" srcOrd="0" destOrd="0" presId="urn:microsoft.com/office/officeart/2008/layout/HalfCircleOrganizationChart"/>
    <dgm:cxn modelId="{47FFB32D-95C4-614A-8E39-08233DBC6582}" type="presParOf" srcId="{2A3071EA-36E3-2C4B-A83A-681A8346153F}" destId="{BF6B2CF7-A1BA-134C-87D1-AF4C6E61A495}" srcOrd="1" destOrd="0" presId="urn:microsoft.com/office/officeart/2008/layout/HalfCircleOrganizationChart"/>
    <dgm:cxn modelId="{7829C057-9472-FB49-BA80-94B7C34373FF}" type="presParOf" srcId="{2A3071EA-36E3-2C4B-A83A-681A8346153F}" destId="{2EF5D719-70F4-1E49-9A18-531C4BBD11F1}" srcOrd="2" destOrd="0" presId="urn:microsoft.com/office/officeart/2008/layout/HalfCircleOrganizationChart"/>
    <dgm:cxn modelId="{BBA75094-1FA7-9A4F-AA54-91968BF42413}" type="presParOf" srcId="{2A3071EA-36E3-2C4B-A83A-681A8346153F}" destId="{76E2A71E-F010-3B4B-A089-5E2DE846ECAB}" srcOrd="3" destOrd="0" presId="urn:microsoft.com/office/officeart/2008/layout/HalfCircleOrganizationChart"/>
    <dgm:cxn modelId="{9F23AB6B-40CE-5A4E-8D2D-04EF152F12CB}" type="presParOf" srcId="{9CDD6354-AA12-8640-A4C9-32A77443862E}" destId="{4F271B3D-3407-1042-8C84-C3F102984687}" srcOrd="1" destOrd="0" presId="urn:microsoft.com/office/officeart/2008/layout/HalfCircleOrganizationChart"/>
    <dgm:cxn modelId="{8CCFC196-EDFC-2E4A-8CEE-BEAA2C0906F6}" type="presParOf" srcId="{4F271B3D-3407-1042-8C84-C3F102984687}" destId="{0D36F3BD-CD62-F346-9910-AA0AE1285277}" srcOrd="0" destOrd="0" presId="urn:microsoft.com/office/officeart/2008/layout/HalfCircleOrganizationChart"/>
    <dgm:cxn modelId="{B25D56CD-8309-CE41-B40E-22A73F488DEE}" type="presParOf" srcId="{4F271B3D-3407-1042-8C84-C3F102984687}" destId="{A12DB8E8-F888-9F46-A380-74881C6D7DA2}" srcOrd="1" destOrd="0" presId="urn:microsoft.com/office/officeart/2008/layout/HalfCircleOrganizationChart"/>
    <dgm:cxn modelId="{52614CC2-BB97-DE46-9143-A7C2761ACC00}" type="presParOf" srcId="{A12DB8E8-F888-9F46-A380-74881C6D7DA2}" destId="{8BC3EB05-1C70-AB4B-A774-8C49E7648FED}" srcOrd="0" destOrd="0" presId="urn:microsoft.com/office/officeart/2008/layout/HalfCircleOrganizationChart"/>
    <dgm:cxn modelId="{7411D574-2B27-F544-87B4-9F08C726ED8D}" type="presParOf" srcId="{8BC3EB05-1C70-AB4B-A774-8C49E7648FED}" destId="{3E4F5515-0BDE-F34A-B68E-A1B65F39BB08}" srcOrd="0" destOrd="0" presId="urn:microsoft.com/office/officeart/2008/layout/HalfCircleOrganizationChart"/>
    <dgm:cxn modelId="{60E7B2E0-D87B-834C-9C89-13D6A6E993C5}" type="presParOf" srcId="{8BC3EB05-1C70-AB4B-A774-8C49E7648FED}" destId="{A71B809C-D8D3-7A4B-A9D5-45C6B8A52488}" srcOrd="1" destOrd="0" presId="urn:microsoft.com/office/officeart/2008/layout/HalfCircleOrganizationChart"/>
    <dgm:cxn modelId="{718A666A-23C2-F844-B74A-FB46B497676D}" type="presParOf" srcId="{8BC3EB05-1C70-AB4B-A774-8C49E7648FED}" destId="{B8A1EE6C-39CB-8A46-ABF3-5C4DF0B9BB89}" srcOrd="2" destOrd="0" presId="urn:microsoft.com/office/officeart/2008/layout/HalfCircleOrganizationChart"/>
    <dgm:cxn modelId="{AE23D25A-2E6E-9C44-9564-666FF923B75A}" type="presParOf" srcId="{8BC3EB05-1C70-AB4B-A774-8C49E7648FED}" destId="{BCA6D2EE-E93C-E643-B39A-D9D5E827D3CF}" srcOrd="3" destOrd="0" presId="urn:microsoft.com/office/officeart/2008/layout/HalfCircleOrganizationChart"/>
    <dgm:cxn modelId="{5437B64C-EED0-3343-9F5D-6E958B54B236}" type="presParOf" srcId="{A12DB8E8-F888-9F46-A380-74881C6D7DA2}" destId="{0937575E-9737-274E-8070-8DE0DC5139A7}" srcOrd="1" destOrd="0" presId="urn:microsoft.com/office/officeart/2008/layout/HalfCircleOrganizationChart"/>
    <dgm:cxn modelId="{13E38EB8-F929-1141-ABD1-D6E799BC9A7E}" type="presParOf" srcId="{A12DB8E8-F888-9F46-A380-74881C6D7DA2}" destId="{C17E7206-FE35-2C43-AE1D-DF58339263AA}" srcOrd="2" destOrd="0" presId="urn:microsoft.com/office/officeart/2008/layout/HalfCircleOrganizationChart"/>
    <dgm:cxn modelId="{4D28E227-9682-8846-A555-393B8A294CC3}" type="presParOf" srcId="{9CDD6354-AA12-8640-A4C9-32A77443862E}" destId="{9813B392-FA13-834D-A758-6F617693E2B3}" srcOrd="2" destOrd="0" presId="urn:microsoft.com/office/officeart/2008/layout/HalfCircleOrganizationChart"/>
    <dgm:cxn modelId="{097A2129-FE78-6F4E-9743-ACFFCAAAAF0E}" type="presParOf" srcId="{D3D1BC46-437C-0D4F-85DA-41026D132338}" destId="{B68F5653-7DE1-A646-B0F5-F006004A8D72}" srcOrd="2" destOrd="0" presId="urn:microsoft.com/office/officeart/2008/layout/HalfCircleOrganizationChart"/>
    <dgm:cxn modelId="{30B7765E-DF04-7D4C-B863-8B5A2E779B97}" type="presParOf" srcId="{E7368132-9CE6-204D-A6C2-4E1095BD7BDE}" destId="{D58E2914-051A-364E-BB0A-8395D44EC9F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3FBC3-B978-E344-9D75-1835EEF94703}" type="doc">
      <dgm:prSet loTypeId="urn:microsoft.com/office/officeart/2005/8/layout/vList3" loCatId="" qsTypeId="urn:microsoft.com/office/officeart/2005/8/quickstyle/simple1" qsCatId="simple" csTypeId="urn:microsoft.com/office/officeart/2005/8/colors/accent1_2" csCatId="accent1" phldr="1"/>
      <dgm:spPr/>
    </dgm:pt>
    <dgm:pt modelId="{BB68DA26-B6C4-504F-A9D4-6075C2B1119E}">
      <dgm:prSet phldrT="[Text]"/>
      <dgm:spPr>
        <a:solidFill>
          <a:srgbClr val="0096FF"/>
        </a:solidFill>
      </dgm:spPr>
      <dgm:t>
        <a:bodyPr/>
        <a:lstStyle/>
        <a:p>
          <a:r>
            <a:rPr lang="en-US" b="0" i="0" dirty="0">
              <a:latin typeface="IBM Plex Sans Light" panose="020B0403050203000203" pitchFamily="34" charset="77"/>
            </a:rPr>
            <a:t>application name</a:t>
          </a:r>
        </a:p>
      </dgm:t>
    </dgm:pt>
    <dgm:pt modelId="{C316B95B-1C7D-FD49-99F0-6BB75462F1E0}" type="parTrans" cxnId="{5F91FBCA-DE3B-C74C-BF47-56CE991D0A6F}">
      <dgm:prSet/>
      <dgm:spPr/>
      <dgm:t>
        <a:bodyPr/>
        <a:lstStyle/>
        <a:p>
          <a:endParaRPr lang="en-US" b="0" i="0">
            <a:latin typeface="IBM Plex Sans Light" panose="020B0403050203000203" pitchFamily="34" charset="77"/>
          </a:endParaRPr>
        </a:p>
      </dgm:t>
    </dgm:pt>
    <dgm:pt modelId="{C013756C-9515-A540-9C7A-5B65E1F1E42C}" type="sibTrans" cxnId="{5F91FBCA-DE3B-C74C-BF47-56CE991D0A6F}">
      <dgm:prSet/>
      <dgm:spPr/>
      <dgm:t>
        <a:bodyPr/>
        <a:lstStyle/>
        <a:p>
          <a:endParaRPr lang="en-US" b="0" i="0">
            <a:latin typeface="IBM Plex Sans Light" panose="020B0403050203000203" pitchFamily="34" charset="77"/>
          </a:endParaRPr>
        </a:p>
      </dgm:t>
    </dgm:pt>
    <dgm:pt modelId="{39243366-D11B-8046-BD12-EAF99EE82653}">
      <dgm:prSet phldrT="[Text]"/>
      <dgm:spPr>
        <a:solidFill>
          <a:srgbClr val="0096FF"/>
        </a:solidFill>
      </dgm:spPr>
      <dgm:t>
        <a:bodyPr/>
        <a:lstStyle/>
        <a:p>
          <a:r>
            <a:rPr lang="en-US" b="0" i="0" dirty="0">
              <a:latin typeface="IBM Plex Sans Light" panose="020B0403050203000203" pitchFamily="34" charset="77"/>
            </a:rPr>
            <a:t>context (cluster, namespace, </a:t>
          </a:r>
          <a:r>
            <a:rPr lang="en-US" b="0" i="0" dirty="0" err="1">
              <a:latin typeface="IBM Plex Sans Light" panose="020B0403050203000203" pitchFamily="34" charset="77"/>
            </a:rPr>
            <a:t>etc</a:t>
          </a:r>
          <a:r>
            <a:rPr lang="en-US" b="0" i="0" dirty="0">
              <a:latin typeface="IBM Plex Sans Light" panose="020B0403050203000203" pitchFamily="34" charset="77"/>
            </a:rPr>
            <a:t>)</a:t>
          </a:r>
        </a:p>
      </dgm:t>
    </dgm:pt>
    <dgm:pt modelId="{03CE8D45-BB5B-8846-BA65-BED52BA67955}" type="parTrans" cxnId="{582562F6-6F4B-4940-BB37-6E9887211A92}">
      <dgm:prSet/>
      <dgm:spPr/>
      <dgm:t>
        <a:bodyPr/>
        <a:lstStyle/>
        <a:p>
          <a:endParaRPr lang="en-US" b="0" i="0">
            <a:latin typeface="IBM Plex Sans Light" panose="020B0403050203000203" pitchFamily="34" charset="77"/>
          </a:endParaRPr>
        </a:p>
      </dgm:t>
    </dgm:pt>
    <dgm:pt modelId="{B3D9524A-516B-844E-8B7D-19422DC5D2F8}" type="sibTrans" cxnId="{582562F6-6F4B-4940-BB37-6E9887211A92}">
      <dgm:prSet/>
      <dgm:spPr/>
      <dgm:t>
        <a:bodyPr/>
        <a:lstStyle/>
        <a:p>
          <a:endParaRPr lang="en-US" b="0" i="0">
            <a:latin typeface="IBM Plex Sans Light" panose="020B0403050203000203" pitchFamily="34" charset="77"/>
          </a:endParaRPr>
        </a:p>
      </dgm:t>
    </dgm:pt>
    <dgm:pt modelId="{558840FF-D26B-8D40-B647-4BC2E403F501}">
      <dgm:prSet phldrT="[Text]"/>
      <dgm:spPr>
        <a:solidFill>
          <a:srgbClr val="0096FF"/>
        </a:solidFill>
      </dgm:spPr>
      <dgm:t>
        <a:bodyPr/>
        <a:lstStyle/>
        <a:p>
          <a:r>
            <a:rPr lang="en-US" b="0" i="0" dirty="0">
              <a:latin typeface="IBM Plex Sans Light" panose="020B0403050203000203" pitchFamily="34" charset="77"/>
            </a:rPr>
            <a:t>resource type (service, pod, </a:t>
          </a:r>
          <a:r>
            <a:rPr lang="en-US" b="0" i="0" dirty="0" err="1">
              <a:latin typeface="IBM Plex Sans Light" panose="020B0403050203000203" pitchFamily="34" charset="77"/>
            </a:rPr>
            <a:t>etc</a:t>
          </a:r>
          <a:r>
            <a:rPr lang="en-US" b="0" i="0" dirty="0">
              <a:latin typeface="IBM Plex Sans Light" panose="020B0403050203000203" pitchFamily="34" charset="77"/>
            </a:rPr>
            <a:t>)</a:t>
          </a:r>
        </a:p>
      </dgm:t>
    </dgm:pt>
    <dgm:pt modelId="{7EE0E9C6-7DC7-7E47-B0D1-A84F69F8D606}" type="parTrans" cxnId="{A22A6664-EDD6-9B47-8344-16DE24300A4E}">
      <dgm:prSet/>
      <dgm:spPr/>
      <dgm:t>
        <a:bodyPr/>
        <a:lstStyle/>
        <a:p>
          <a:endParaRPr lang="en-US" b="0" i="0">
            <a:latin typeface="IBM Plex Sans Light" panose="020B0403050203000203" pitchFamily="34" charset="77"/>
          </a:endParaRPr>
        </a:p>
      </dgm:t>
    </dgm:pt>
    <dgm:pt modelId="{F810310B-6B65-AE4D-BCA4-8275DBD35982}" type="sibTrans" cxnId="{A22A6664-EDD6-9B47-8344-16DE24300A4E}">
      <dgm:prSet/>
      <dgm:spPr/>
      <dgm:t>
        <a:bodyPr/>
        <a:lstStyle/>
        <a:p>
          <a:endParaRPr lang="en-US" b="0" i="0">
            <a:latin typeface="IBM Plex Sans Light" panose="020B0403050203000203" pitchFamily="34" charset="77"/>
          </a:endParaRPr>
        </a:p>
      </dgm:t>
    </dgm:pt>
    <dgm:pt modelId="{389CB7AA-49B8-6445-9D1E-C504527E95CB}">
      <dgm:prSet/>
      <dgm:spPr>
        <a:solidFill>
          <a:srgbClr val="0096FF"/>
        </a:solidFill>
      </dgm:spPr>
      <dgm:t>
        <a:bodyPr/>
        <a:lstStyle/>
        <a:p>
          <a:r>
            <a:rPr lang="en-US" b="0" i="0" dirty="0">
              <a:latin typeface="IBM Plex Sans Light" panose="020B0403050203000203" pitchFamily="34" charset="77"/>
            </a:rPr>
            <a:t>current status (pending, failed, </a:t>
          </a:r>
          <a:r>
            <a:rPr lang="en-US" b="0" i="0" dirty="0" err="1">
              <a:latin typeface="IBM Plex Sans Light" panose="020B0403050203000203" pitchFamily="34" charset="77"/>
            </a:rPr>
            <a:t>CrashLoopBackof</a:t>
          </a:r>
          <a:r>
            <a:rPr lang="en-US" b="0" i="0" dirty="0">
              <a:latin typeface="IBM Plex Sans Light" panose="020B0403050203000203" pitchFamily="34" charset="77"/>
            </a:rPr>
            <a:t> </a:t>
          </a:r>
          <a:r>
            <a:rPr lang="en-US" b="0" i="0" dirty="0" err="1">
              <a:latin typeface="IBM Plex Sans Light" panose="020B0403050203000203" pitchFamily="34" charset="77"/>
            </a:rPr>
            <a:t>etc</a:t>
          </a:r>
          <a:r>
            <a:rPr lang="en-US" b="0" i="0" dirty="0">
              <a:latin typeface="IBM Plex Sans Light" panose="020B0403050203000203" pitchFamily="34" charset="77"/>
            </a:rPr>
            <a:t>)</a:t>
          </a:r>
        </a:p>
      </dgm:t>
    </dgm:pt>
    <dgm:pt modelId="{E77C9168-981D-1F40-8D5A-34DB1560D87D}" type="parTrans" cxnId="{0D1CB7AA-1D38-CD41-997B-30B50C5B48FA}">
      <dgm:prSet/>
      <dgm:spPr/>
      <dgm:t>
        <a:bodyPr/>
        <a:lstStyle/>
        <a:p>
          <a:endParaRPr lang="en-US" b="0" i="0">
            <a:latin typeface="IBM Plex Sans Light" panose="020B0403050203000203" pitchFamily="34" charset="77"/>
          </a:endParaRPr>
        </a:p>
      </dgm:t>
    </dgm:pt>
    <dgm:pt modelId="{8E7DAD07-81D6-6341-BE71-0F05362B2E65}" type="sibTrans" cxnId="{0D1CB7AA-1D38-CD41-997B-30B50C5B48FA}">
      <dgm:prSet/>
      <dgm:spPr/>
      <dgm:t>
        <a:bodyPr/>
        <a:lstStyle/>
        <a:p>
          <a:endParaRPr lang="en-US" b="0" i="0">
            <a:latin typeface="IBM Plex Sans Light" panose="020B0403050203000203" pitchFamily="34" charset="77"/>
          </a:endParaRPr>
        </a:p>
      </dgm:t>
    </dgm:pt>
    <dgm:pt modelId="{2E775EFF-1B48-0440-9899-B520E110084F}">
      <dgm:prSet/>
      <dgm:spPr>
        <a:solidFill>
          <a:srgbClr val="0096FF"/>
        </a:solidFill>
      </dgm:spPr>
      <dgm:t>
        <a:bodyPr/>
        <a:lstStyle/>
        <a:p>
          <a:r>
            <a:rPr lang="en-US" b="0" i="0" dirty="0">
              <a:latin typeface="IBM Plex Sans Light" panose="020B0403050203000203" pitchFamily="34" charset="77"/>
            </a:rPr>
            <a:t>K8s event </a:t>
          </a:r>
        </a:p>
      </dgm:t>
    </dgm:pt>
    <dgm:pt modelId="{A3F68B11-7232-6A48-B52D-D7AC5D20AFC4}" type="parTrans" cxnId="{D5C60B4C-CCD7-A547-9442-F98F7B35EFF8}">
      <dgm:prSet/>
      <dgm:spPr/>
      <dgm:t>
        <a:bodyPr/>
        <a:lstStyle/>
        <a:p>
          <a:endParaRPr lang="en-US" b="0" i="0">
            <a:latin typeface="IBM Plex Sans Light" panose="020B0403050203000203" pitchFamily="34" charset="77"/>
          </a:endParaRPr>
        </a:p>
      </dgm:t>
    </dgm:pt>
    <dgm:pt modelId="{D7BB6ACE-EB1E-214A-984B-628C535D15F2}" type="sibTrans" cxnId="{D5C60B4C-CCD7-A547-9442-F98F7B35EFF8}">
      <dgm:prSet/>
      <dgm:spPr/>
      <dgm:t>
        <a:bodyPr/>
        <a:lstStyle/>
        <a:p>
          <a:endParaRPr lang="en-US" b="0" i="0">
            <a:latin typeface="IBM Plex Sans Light" panose="020B0403050203000203" pitchFamily="34" charset="77"/>
          </a:endParaRPr>
        </a:p>
      </dgm:t>
    </dgm:pt>
    <dgm:pt modelId="{CA30EC4C-BF99-AB42-B730-EFA6F362319B}" type="pres">
      <dgm:prSet presAssocID="{B843FBC3-B978-E344-9D75-1835EEF94703}" presName="linearFlow" presStyleCnt="0">
        <dgm:presLayoutVars>
          <dgm:dir/>
          <dgm:resizeHandles val="exact"/>
        </dgm:presLayoutVars>
      </dgm:prSet>
      <dgm:spPr/>
    </dgm:pt>
    <dgm:pt modelId="{E5CE1272-20C7-4D4F-A629-32C17E94964D}" type="pres">
      <dgm:prSet presAssocID="{BB68DA26-B6C4-504F-A9D4-6075C2B1119E}" presName="composite" presStyleCnt="0"/>
      <dgm:spPr/>
    </dgm:pt>
    <dgm:pt modelId="{72A9AE17-779D-E24C-93B1-DF76A55A67F4}" type="pres">
      <dgm:prSet presAssocID="{BB68DA26-B6C4-504F-A9D4-6075C2B1119E}" presName="imgShp" presStyleLbl="fgImgPlace1" presStyleIdx="0" presStyleCnt="5" custLinFactX="6233" custLinFactNeighborX="100000"/>
      <dgm:spPr>
        <a:solidFill>
          <a:srgbClr val="1B5C83">
            <a:alpha val="0"/>
          </a:srgbClr>
        </a:solidFill>
        <a:ln>
          <a:noFill/>
        </a:ln>
      </dgm:spPr>
    </dgm:pt>
    <dgm:pt modelId="{DE73CEDC-044E-DC41-B025-23A3B8F016EF}" type="pres">
      <dgm:prSet presAssocID="{BB68DA26-B6C4-504F-A9D4-6075C2B1119E}" presName="txShp" presStyleLbl="node1" presStyleIdx="0" presStyleCnt="5" custScaleX="76630">
        <dgm:presLayoutVars>
          <dgm:bulletEnabled val="1"/>
        </dgm:presLayoutVars>
      </dgm:prSet>
      <dgm:spPr/>
    </dgm:pt>
    <dgm:pt modelId="{C1EF11EA-71AC-C540-B694-38BFDB44C084}" type="pres">
      <dgm:prSet presAssocID="{C013756C-9515-A540-9C7A-5B65E1F1E42C}" presName="spacing" presStyleCnt="0"/>
      <dgm:spPr/>
    </dgm:pt>
    <dgm:pt modelId="{16D0EEE4-3446-844E-8BA3-DE863C2AFB20}" type="pres">
      <dgm:prSet presAssocID="{39243366-D11B-8046-BD12-EAF99EE82653}" presName="composite" presStyleCnt="0"/>
      <dgm:spPr/>
    </dgm:pt>
    <dgm:pt modelId="{57FF3EAF-E561-874F-B4CF-44D2EC9F12C5}" type="pres">
      <dgm:prSet presAssocID="{39243366-D11B-8046-BD12-EAF99EE82653}" presName="imgShp" presStyleLbl="fgImgPlace1" presStyleIdx="1" presStyleCnt="5" custLinFactX="6233" custLinFactNeighborX="100000"/>
      <dgm:spPr>
        <a:solidFill>
          <a:srgbClr val="0097FF">
            <a:alpha val="0"/>
          </a:srgbClr>
        </a:solidFill>
        <a:ln>
          <a:noFill/>
        </a:ln>
      </dgm:spPr>
    </dgm:pt>
    <dgm:pt modelId="{8D4A6DCE-8A48-1048-9EA5-99E3121EBA7A}" type="pres">
      <dgm:prSet presAssocID="{39243366-D11B-8046-BD12-EAF99EE82653}" presName="txShp" presStyleLbl="node1" presStyleIdx="1" presStyleCnt="5" custScaleX="76630">
        <dgm:presLayoutVars>
          <dgm:bulletEnabled val="1"/>
        </dgm:presLayoutVars>
      </dgm:prSet>
      <dgm:spPr/>
    </dgm:pt>
    <dgm:pt modelId="{660B0F73-309E-5148-A7CA-E3D5BE76D3D2}" type="pres">
      <dgm:prSet presAssocID="{B3D9524A-516B-844E-8B7D-19422DC5D2F8}" presName="spacing" presStyleCnt="0"/>
      <dgm:spPr/>
    </dgm:pt>
    <dgm:pt modelId="{5C7F770C-8ED8-2C41-8AE1-4BF7A9EFCFB2}" type="pres">
      <dgm:prSet presAssocID="{558840FF-D26B-8D40-B647-4BC2E403F501}" presName="composite" presStyleCnt="0"/>
      <dgm:spPr/>
    </dgm:pt>
    <dgm:pt modelId="{722E498F-AA33-2E4B-AB94-A8FF679537C1}" type="pres">
      <dgm:prSet presAssocID="{558840FF-D26B-8D40-B647-4BC2E403F501}" presName="imgShp" presStyleLbl="fgImgPlace1" presStyleIdx="2" presStyleCnt="5" custLinFactX="6233" custLinFactNeighborX="100000"/>
      <dgm:spPr>
        <a:solidFill>
          <a:srgbClr val="0097FF">
            <a:alpha val="0"/>
          </a:srgbClr>
        </a:solidFill>
        <a:ln>
          <a:noFill/>
        </a:ln>
      </dgm:spPr>
    </dgm:pt>
    <dgm:pt modelId="{6305FD33-63BE-AB45-87D1-1F863456FF6D}" type="pres">
      <dgm:prSet presAssocID="{558840FF-D26B-8D40-B647-4BC2E403F501}" presName="txShp" presStyleLbl="node1" presStyleIdx="2" presStyleCnt="5" custScaleX="76630">
        <dgm:presLayoutVars>
          <dgm:bulletEnabled val="1"/>
        </dgm:presLayoutVars>
      </dgm:prSet>
      <dgm:spPr/>
    </dgm:pt>
    <dgm:pt modelId="{866373C6-716B-D248-8014-1664E8A15C20}" type="pres">
      <dgm:prSet presAssocID="{F810310B-6B65-AE4D-BCA4-8275DBD35982}" presName="spacing" presStyleCnt="0"/>
      <dgm:spPr/>
    </dgm:pt>
    <dgm:pt modelId="{CD07770F-8F01-D045-90A0-533FC2389C57}" type="pres">
      <dgm:prSet presAssocID="{389CB7AA-49B8-6445-9D1E-C504527E95CB}" presName="composite" presStyleCnt="0"/>
      <dgm:spPr/>
    </dgm:pt>
    <dgm:pt modelId="{115B759D-8B2C-884B-8C4D-A2D31DCDBAF3}" type="pres">
      <dgm:prSet presAssocID="{389CB7AA-49B8-6445-9D1E-C504527E95CB}" presName="imgShp" presStyleLbl="fgImgPlace1" presStyleIdx="3" presStyleCnt="5" custLinFactX="6233" custLinFactNeighborX="100000"/>
      <dgm:spPr>
        <a:solidFill>
          <a:srgbClr val="0097FF">
            <a:alpha val="0"/>
          </a:srgbClr>
        </a:solidFill>
        <a:ln>
          <a:noFill/>
        </a:ln>
      </dgm:spPr>
    </dgm:pt>
    <dgm:pt modelId="{C44D5991-F7F8-F148-87D6-6CCB2EB317E7}" type="pres">
      <dgm:prSet presAssocID="{389CB7AA-49B8-6445-9D1E-C504527E95CB}" presName="txShp" presStyleLbl="node1" presStyleIdx="3" presStyleCnt="5" custScaleX="76630">
        <dgm:presLayoutVars>
          <dgm:bulletEnabled val="1"/>
        </dgm:presLayoutVars>
      </dgm:prSet>
      <dgm:spPr/>
    </dgm:pt>
    <dgm:pt modelId="{FBC20CB4-6A96-224B-B6B3-A283603E9257}" type="pres">
      <dgm:prSet presAssocID="{8E7DAD07-81D6-6341-BE71-0F05362B2E65}" presName="spacing" presStyleCnt="0"/>
      <dgm:spPr/>
    </dgm:pt>
    <dgm:pt modelId="{46B8E319-9A08-4042-8D73-B23645B5822F}" type="pres">
      <dgm:prSet presAssocID="{2E775EFF-1B48-0440-9899-B520E110084F}" presName="composite" presStyleCnt="0"/>
      <dgm:spPr/>
    </dgm:pt>
    <dgm:pt modelId="{E3A9F1F2-47D9-CA49-BAFF-C66A9ED5F7EC}" type="pres">
      <dgm:prSet presAssocID="{2E775EFF-1B48-0440-9899-B520E110084F}" presName="imgShp" presStyleLbl="fgImgPlace1" presStyleIdx="4" presStyleCnt="5" custLinFactX="6233" custLinFactNeighborX="100000"/>
      <dgm:spPr>
        <a:solidFill>
          <a:srgbClr val="0097FF">
            <a:alpha val="0"/>
          </a:srgbClr>
        </a:solidFill>
        <a:ln>
          <a:noFill/>
        </a:ln>
      </dgm:spPr>
    </dgm:pt>
    <dgm:pt modelId="{30FA65FF-EC19-B84C-A248-53B8BDB3F5A7}" type="pres">
      <dgm:prSet presAssocID="{2E775EFF-1B48-0440-9899-B520E110084F}" presName="txShp" presStyleLbl="node1" presStyleIdx="4" presStyleCnt="5" custScaleX="76630">
        <dgm:presLayoutVars>
          <dgm:bulletEnabled val="1"/>
        </dgm:presLayoutVars>
      </dgm:prSet>
      <dgm:spPr/>
    </dgm:pt>
  </dgm:ptLst>
  <dgm:cxnLst>
    <dgm:cxn modelId="{5DD20347-3B87-674B-BEA0-1B25211A4134}" type="presOf" srcId="{389CB7AA-49B8-6445-9D1E-C504527E95CB}" destId="{C44D5991-F7F8-F148-87D6-6CCB2EB317E7}" srcOrd="0" destOrd="0" presId="urn:microsoft.com/office/officeart/2005/8/layout/vList3"/>
    <dgm:cxn modelId="{D5C60B4C-CCD7-A547-9442-F98F7B35EFF8}" srcId="{B843FBC3-B978-E344-9D75-1835EEF94703}" destId="{2E775EFF-1B48-0440-9899-B520E110084F}" srcOrd="4" destOrd="0" parTransId="{A3F68B11-7232-6A48-B52D-D7AC5D20AFC4}" sibTransId="{D7BB6ACE-EB1E-214A-984B-628C535D15F2}"/>
    <dgm:cxn modelId="{0CA50960-B4FD-AF46-B3AF-D2959DEA9566}" type="presOf" srcId="{558840FF-D26B-8D40-B647-4BC2E403F501}" destId="{6305FD33-63BE-AB45-87D1-1F863456FF6D}" srcOrd="0" destOrd="0" presId="urn:microsoft.com/office/officeart/2005/8/layout/vList3"/>
    <dgm:cxn modelId="{7A8ACD60-8042-984D-BFEA-9A3733B3BC51}" type="presOf" srcId="{2E775EFF-1B48-0440-9899-B520E110084F}" destId="{30FA65FF-EC19-B84C-A248-53B8BDB3F5A7}" srcOrd="0" destOrd="0" presId="urn:microsoft.com/office/officeart/2005/8/layout/vList3"/>
    <dgm:cxn modelId="{440EBB61-3FF9-CB47-9A47-EE3838FDFAB0}" type="presOf" srcId="{B843FBC3-B978-E344-9D75-1835EEF94703}" destId="{CA30EC4C-BF99-AB42-B730-EFA6F362319B}" srcOrd="0" destOrd="0" presId="urn:microsoft.com/office/officeart/2005/8/layout/vList3"/>
    <dgm:cxn modelId="{A22A6664-EDD6-9B47-8344-16DE24300A4E}" srcId="{B843FBC3-B978-E344-9D75-1835EEF94703}" destId="{558840FF-D26B-8D40-B647-4BC2E403F501}" srcOrd="2" destOrd="0" parTransId="{7EE0E9C6-7DC7-7E47-B0D1-A84F69F8D606}" sibTransId="{F810310B-6B65-AE4D-BCA4-8275DBD35982}"/>
    <dgm:cxn modelId="{13BC95A1-1A7C-664C-A694-52299C4594F9}" type="presOf" srcId="{BB68DA26-B6C4-504F-A9D4-6075C2B1119E}" destId="{DE73CEDC-044E-DC41-B025-23A3B8F016EF}" srcOrd="0" destOrd="0" presId="urn:microsoft.com/office/officeart/2005/8/layout/vList3"/>
    <dgm:cxn modelId="{0D1CB7AA-1D38-CD41-997B-30B50C5B48FA}" srcId="{B843FBC3-B978-E344-9D75-1835EEF94703}" destId="{389CB7AA-49B8-6445-9D1E-C504527E95CB}" srcOrd="3" destOrd="0" parTransId="{E77C9168-981D-1F40-8D5A-34DB1560D87D}" sibTransId="{8E7DAD07-81D6-6341-BE71-0F05362B2E65}"/>
    <dgm:cxn modelId="{5F91FBCA-DE3B-C74C-BF47-56CE991D0A6F}" srcId="{B843FBC3-B978-E344-9D75-1835EEF94703}" destId="{BB68DA26-B6C4-504F-A9D4-6075C2B1119E}" srcOrd="0" destOrd="0" parTransId="{C316B95B-1C7D-FD49-99F0-6BB75462F1E0}" sibTransId="{C013756C-9515-A540-9C7A-5B65E1F1E42C}"/>
    <dgm:cxn modelId="{42BD3BD4-F8F1-9F4D-B116-3AD0BC1CACE8}" type="presOf" srcId="{39243366-D11B-8046-BD12-EAF99EE82653}" destId="{8D4A6DCE-8A48-1048-9EA5-99E3121EBA7A}" srcOrd="0" destOrd="0" presId="urn:microsoft.com/office/officeart/2005/8/layout/vList3"/>
    <dgm:cxn modelId="{582562F6-6F4B-4940-BB37-6E9887211A92}" srcId="{B843FBC3-B978-E344-9D75-1835EEF94703}" destId="{39243366-D11B-8046-BD12-EAF99EE82653}" srcOrd="1" destOrd="0" parTransId="{03CE8D45-BB5B-8846-BA65-BED52BA67955}" sibTransId="{B3D9524A-516B-844E-8B7D-19422DC5D2F8}"/>
    <dgm:cxn modelId="{4256FCBE-DE8E-7B4E-A124-3857C37D4099}" type="presParOf" srcId="{CA30EC4C-BF99-AB42-B730-EFA6F362319B}" destId="{E5CE1272-20C7-4D4F-A629-32C17E94964D}" srcOrd="0" destOrd="0" presId="urn:microsoft.com/office/officeart/2005/8/layout/vList3"/>
    <dgm:cxn modelId="{FEF60DC3-9FFD-7C49-8955-8DD5B0C797C2}" type="presParOf" srcId="{E5CE1272-20C7-4D4F-A629-32C17E94964D}" destId="{72A9AE17-779D-E24C-93B1-DF76A55A67F4}" srcOrd="0" destOrd="0" presId="urn:microsoft.com/office/officeart/2005/8/layout/vList3"/>
    <dgm:cxn modelId="{08B0AADF-7330-B943-8625-9ED2523CB159}" type="presParOf" srcId="{E5CE1272-20C7-4D4F-A629-32C17E94964D}" destId="{DE73CEDC-044E-DC41-B025-23A3B8F016EF}" srcOrd="1" destOrd="0" presId="urn:microsoft.com/office/officeart/2005/8/layout/vList3"/>
    <dgm:cxn modelId="{8D806433-F244-914D-ABE1-8831591F9C47}" type="presParOf" srcId="{CA30EC4C-BF99-AB42-B730-EFA6F362319B}" destId="{C1EF11EA-71AC-C540-B694-38BFDB44C084}" srcOrd="1" destOrd="0" presId="urn:microsoft.com/office/officeart/2005/8/layout/vList3"/>
    <dgm:cxn modelId="{B072C822-1281-5240-841E-18324B3B4E99}" type="presParOf" srcId="{CA30EC4C-BF99-AB42-B730-EFA6F362319B}" destId="{16D0EEE4-3446-844E-8BA3-DE863C2AFB20}" srcOrd="2" destOrd="0" presId="urn:microsoft.com/office/officeart/2005/8/layout/vList3"/>
    <dgm:cxn modelId="{D5F711AF-136D-4543-AA03-C2BDB18BB89C}" type="presParOf" srcId="{16D0EEE4-3446-844E-8BA3-DE863C2AFB20}" destId="{57FF3EAF-E561-874F-B4CF-44D2EC9F12C5}" srcOrd="0" destOrd="0" presId="urn:microsoft.com/office/officeart/2005/8/layout/vList3"/>
    <dgm:cxn modelId="{860B904B-EEEA-A646-B739-AC488320EA10}" type="presParOf" srcId="{16D0EEE4-3446-844E-8BA3-DE863C2AFB20}" destId="{8D4A6DCE-8A48-1048-9EA5-99E3121EBA7A}" srcOrd="1" destOrd="0" presId="urn:microsoft.com/office/officeart/2005/8/layout/vList3"/>
    <dgm:cxn modelId="{9B6FDB70-67B4-2542-A11F-1E51E485AB6A}" type="presParOf" srcId="{CA30EC4C-BF99-AB42-B730-EFA6F362319B}" destId="{660B0F73-309E-5148-A7CA-E3D5BE76D3D2}" srcOrd="3" destOrd="0" presId="urn:microsoft.com/office/officeart/2005/8/layout/vList3"/>
    <dgm:cxn modelId="{66FD5E7C-1F38-AD4E-B027-A738C5DD3C7F}" type="presParOf" srcId="{CA30EC4C-BF99-AB42-B730-EFA6F362319B}" destId="{5C7F770C-8ED8-2C41-8AE1-4BF7A9EFCFB2}" srcOrd="4" destOrd="0" presId="urn:microsoft.com/office/officeart/2005/8/layout/vList3"/>
    <dgm:cxn modelId="{DE9089D1-5C3C-234E-AFE6-C124A4189980}" type="presParOf" srcId="{5C7F770C-8ED8-2C41-8AE1-4BF7A9EFCFB2}" destId="{722E498F-AA33-2E4B-AB94-A8FF679537C1}" srcOrd="0" destOrd="0" presId="urn:microsoft.com/office/officeart/2005/8/layout/vList3"/>
    <dgm:cxn modelId="{E086FA0F-4F3D-5C49-AF2C-3103E8BD951C}" type="presParOf" srcId="{5C7F770C-8ED8-2C41-8AE1-4BF7A9EFCFB2}" destId="{6305FD33-63BE-AB45-87D1-1F863456FF6D}" srcOrd="1" destOrd="0" presId="urn:microsoft.com/office/officeart/2005/8/layout/vList3"/>
    <dgm:cxn modelId="{3E6F5C22-EEB9-D54C-851B-1834C35BBCB4}" type="presParOf" srcId="{CA30EC4C-BF99-AB42-B730-EFA6F362319B}" destId="{866373C6-716B-D248-8014-1664E8A15C20}" srcOrd="5" destOrd="0" presId="urn:microsoft.com/office/officeart/2005/8/layout/vList3"/>
    <dgm:cxn modelId="{0BA1BDB4-9B65-D946-9B23-F04C1EB0B466}" type="presParOf" srcId="{CA30EC4C-BF99-AB42-B730-EFA6F362319B}" destId="{CD07770F-8F01-D045-90A0-533FC2389C57}" srcOrd="6" destOrd="0" presId="urn:microsoft.com/office/officeart/2005/8/layout/vList3"/>
    <dgm:cxn modelId="{F68E347A-C2F7-764F-BCD0-B5916C4BD17A}" type="presParOf" srcId="{CD07770F-8F01-D045-90A0-533FC2389C57}" destId="{115B759D-8B2C-884B-8C4D-A2D31DCDBAF3}" srcOrd="0" destOrd="0" presId="urn:microsoft.com/office/officeart/2005/8/layout/vList3"/>
    <dgm:cxn modelId="{EBD6EFAA-E339-4249-B016-68121080CDE9}" type="presParOf" srcId="{CD07770F-8F01-D045-90A0-533FC2389C57}" destId="{C44D5991-F7F8-F148-87D6-6CCB2EB317E7}" srcOrd="1" destOrd="0" presId="urn:microsoft.com/office/officeart/2005/8/layout/vList3"/>
    <dgm:cxn modelId="{A3891AEA-5995-CB44-B1E6-9F80275979BF}" type="presParOf" srcId="{CA30EC4C-BF99-AB42-B730-EFA6F362319B}" destId="{FBC20CB4-6A96-224B-B6B3-A283603E9257}" srcOrd="7" destOrd="0" presId="urn:microsoft.com/office/officeart/2005/8/layout/vList3"/>
    <dgm:cxn modelId="{954BEC24-8B79-D24A-870F-065CE7630914}" type="presParOf" srcId="{CA30EC4C-BF99-AB42-B730-EFA6F362319B}" destId="{46B8E319-9A08-4042-8D73-B23645B5822F}" srcOrd="8" destOrd="0" presId="urn:microsoft.com/office/officeart/2005/8/layout/vList3"/>
    <dgm:cxn modelId="{4DD5EE82-CDFA-1B4B-899D-9CAF825E9FEE}" type="presParOf" srcId="{46B8E319-9A08-4042-8D73-B23645B5822F}" destId="{E3A9F1F2-47D9-CA49-BAFF-C66A9ED5F7EC}" srcOrd="0" destOrd="0" presId="urn:microsoft.com/office/officeart/2005/8/layout/vList3"/>
    <dgm:cxn modelId="{6C7C7100-7CBF-E043-9764-485A09464D57}" type="presParOf" srcId="{46B8E319-9A08-4042-8D73-B23645B5822F}" destId="{30FA65FF-EC19-B84C-A248-53B8BDB3F5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43FBC3-B978-E344-9D75-1835EEF94703}" type="doc">
      <dgm:prSet loTypeId="urn:microsoft.com/office/officeart/2005/8/layout/vList3" loCatId="" qsTypeId="urn:microsoft.com/office/officeart/2005/8/quickstyle/simple1" qsCatId="simple" csTypeId="urn:microsoft.com/office/officeart/2005/8/colors/accent1_2" csCatId="accent1" phldr="1"/>
      <dgm:spPr/>
    </dgm:pt>
    <dgm:pt modelId="{BB68DA26-B6C4-504F-A9D4-6075C2B1119E}">
      <dgm:prSet phldrT="[Text]"/>
      <dgm:spPr>
        <a:solidFill>
          <a:srgbClr val="0096FF"/>
        </a:solidFill>
      </dgm:spPr>
      <dgm:t>
        <a:bodyPr/>
        <a:lstStyle/>
        <a:p>
          <a:r>
            <a:rPr lang="en-US" b="0" i="0" dirty="0">
              <a:latin typeface="IBM Plex Sans Light" panose="020B0403050203000203" pitchFamily="34" charset="77"/>
            </a:rPr>
            <a:t>statuses that indicate failure </a:t>
          </a:r>
        </a:p>
      </dgm:t>
    </dgm:pt>
    <dgm:pt modelId="{C316B95B-1C7D-FD49-99F0-6BB75462F1E0}" type="parTrans" cxnId="{5F91FBCA-DE3B-C74C-BF47-56CE991D0A6F}">
      <dgm:prSet/>
      <dgm:spPr/>
      <dgm:t>
        <a:bodyPr/>
        <a:lstStyle/>
        <a:p>
          <a:endParaRPr lang="en-US" b="0" i="0">
            <a:latin typeface="IBM Plex Sans Light" panose="020B0403050203000203" pitchFamily="34" charset="77"/>
          </a:endParaRPr>
        </a:p>
      </dgm:t>
    </dgm:pt>
    <dgm:pt modelId="{C013756C-9515-A540-9C7A-5B65E1F1E42C}" type="sibTrans" cxnId="{5F91FBCA-DE3B-C74C-BF47-56CE991D0A6F}">
      <dgm:prSet/>
      <dgm:spPr/>
      <dgm:t>
        <a:bodyPr/>
        <a:lstStyle/>
        <a:p>
          <a:endParaRPr lang="en-US" b="0" i="0">
            <a:latin typeface="IBM Plex Sans Light" panose="020B0403050203000203" pitchFamily="34" charset="77"/>
          </a:endParaRPr>
        </a:p>
      </dgm:t>
    </dgm:pt>
    <dgm:pt modelId="{39243366-D11B-8046-BD12-EAF99EE82653}">
      <dgm:prSet phldrT="[Text]"/>
      <dgm:spPr>
        <a:solidFill>
          <a:srgbClr val="0096FF"/>
        </a:solidFill>
      </dgm:spPr>
      <dgm:t>
        <a:bodyPr/>
        <a:lstStyle/>
        <a:p>
          <a:r>
            <a:rPr lang="en-US" b="0" i="0" dirty="0">
              <a:latin typeface="IBM Plex Sans Light" panose="020B0403050203000203" pitchFamily="34" charset="77"/>
            </a:rPr>
            <a:t>restarts over a certain threshold</a:t>
          </a:r>
        </a:p>
      </dgm:t>
    </dgm:pt>
    <dgm:pt modelId="{03CE8D45-BB5B-8846-BA65-BED52BA67955}" type="parTrans" cxnId="{582562F6-6F4B-4940-BB37-6E9887211A92}">
      <dgm:prSet/>
      <dgm:spPr/>
      <dgm:t>
        <a:bodyPr/>
        <a:lstStyle/>
        <a:p>
          <a:endParaRPr lang="en-US" b="0" i="0">
            <a:latin typeface="IBM Plex Sans Light" panose="020B0403050203000203" pitchFamily="34" charset="77"/>
          </a:endParaRPr>
        </a:p>
      </dgm:t>
    </dgm:pt>
    <dgm:pt modelId="{B3D9524A-516B-844E-8B7D-19422DC5D2F8}" type="sibTrans" cxnId="{582562F6-6F4B-4940-BB37-6E9887211A92}">
      <dgm:prSet/>
      <dgm:spPr/>
      <dgm:t>
        <a:bodyPr/>
        <a:lstStyle/>
        <a:p>
          <a:endParaRPr lang="en-US" b="0" i="0">
            <a:latin typeface="IBM Plex Sans Light" panose="020B0403050203000203" pitchFamily="34" charset="77"/>
          </a:endParaRPr>
        </a:p>
      </dgm:t>
    </dgm:pt>
    <dgm:pt modelId="{558840FF-D26B-8D40-B647-4BC2E403F501}">
      <dgm:prSet phldrT="[Text]"/>
      <dgm:spPr>
        <a:solidFill>
          <a:srgbClr val="0096FF"/>
        </a:solidFill>
      </dgm:spPr>
      <dgm:t>
        <a:bodyPr/>
        <a:lstStyle/>
        <a:p>
          <a:r>
            <a:rPr lang="en-US" b="0" i="0" dirty="0">
              <a:latin typeface="IBM Plex Sans Light" panose="020B0403050203000203" pitchFamily="34" charset="77"/>
            </a:rPr>
            <a:t>approaching resource limits (CPU, memory)</a:t>
          </a:r>
        </a:p>
      </dgm:t>
    </dgm:pt>
    <dgm:pt modelId="{7EE0E9C6-7DC7-7E47-B0D1-A84F69F8D606}" type="parTrans" cxnId="{A22A6664-EDD6-9B47-8344-16DE24300A4E}">
      <dgm:prSet/>
      <dgm:spPr/>
      <dgm:t>
        <a:bodyPr/>
        <a:lstStyle/>
        <a:p>
          <a:endParaRPr lang="en-US" b="0" i="0">
            <a:latin typeface="IBM Plex Sans Light" panose="020B0403050203000203" pitchFamily="34" charset="77"/>
          </a:endParaRPr>
        </a:p>
      </dgm:t>
    </dgm:pt>
    <dgm:pt modelId="{F810310B-6B65-AE4D-BCA4-8275DBD35982}" type="sibTrans" cxnId="{A22A6664-EDD6-9B47-8344-16DE24300A4E}">
      <dgm:prSet/>
      <dgm:spPr/>
      <dgm:t>
        <a:bodyPr/>
        <a:lstStyle/>
        <a:p>
          <a:endParaRPr lang="en-US" b="0" i="0">
            <a:latin typeface="IBM Plex Sans Light" panose="020B0403050203000203" pitchFamily="34" charset="77"/>
          </a:endParaRPr>
        </a:p>
      </dgm:t>
    </dgm:pt>
    <dgm:pt modelId="{2E775EFF-1B48-0440-9899-B520E110084F}">
      <dgm:prSet/>
      <dgm:spPr>
        <a:solidFill>
          <a:srgbClr val="0096FF"/>
        </a:solidFill>
      </dgm:spPr>
      <dgm:t>
        <a:bodyPr/>
        <a:lstStyle/>
        <a:p>
          <a:r>
            <a:rPr lang="en-US" b="0" i="0" dirty="0">
              <a:latin typeface="IBM Plex Sans Light" panose="020B0403050203000203" pitchFamily="34" charset="77"/>
            </a:rPr>
            <a:t>K8s events (</a:t>
          </a:r>
          <a:r>
            <a:rPr lang="en-US" b="0" i="0" dirty="0" err="1">
              <a:latin typeface="IBM Plex Sans Light" panose="020B0403050203000203" pitchFamily="34" charset="77"/>
            </a:rPr>
            <a:t>CrashLoopBackoff</a:t>
          </a:r>
          <a:r>
            <a:rPr lang="en-US" b="0" i="0" dirty="0">
              <a:latin typeface="IBM Plex Sans Light" panose="020B0403050203000203" pitchFamily="34" charset="77"/>
            </a:rPr>
            <a:t>, </a:t>
          </a:r>
          <a:r>
            <a:rPr lang="en-US" b="0" i="0" dirty="0" err="1">
              <a:latin typeface="IBM Plex Sans Light" panose="020B0403050203000203" pitchFamily="34" charset="77"/>
            </a:rPr>
            <a:t>ImagePullBackOff</a:t>
          </a:r>
          <a:r>
            <a:rPr lang="en-US" b="0" i="0" dirty="0">
              <a:latin typeface="IBM Plex Sans Light" panose="020B0403050203000203" pitchFamily="34" charset="77"/>
            </a:rPr>
            <a:t>)</a:t>
          </a:r>
        </a:p>
      </dgm:t>
    </dgm:pt>
    <dgm:pt modelId="{A3F68B11-7232-6A48-B52D-D7AC5D20AFC4}" type="parTrans" cxnId="{D5C60B4C-CCD7-A547-9442-F98F7B35EFF8}">
      <dgm:prSet/>
      <dgm:spPr/>
      <dgm:t>
        <a:bodyPr/>
        <a:lstStyle/>
        <a:p>
          <a:endParaRPr lang="en-US" b="0" i="0">
            <a:latin typeface="IBM Plex Sans Light" panose="020B0403050203000203" pitchFamily="34" charset="77"/>
          </a:endParaRPr>
        </a:p>
      </dgm:t>
    </dgm:pt>
    <dgm:pt modelId="{D7BB6ACE-EB1E-214A-984B-628C535D15F2}" type="sibTrans" cxnId="{D5C60B4C-CCD7-A547-9442-F98F7B35EFF8}">
      <dgm:prSet/>
      <dgm:spPr/>
      <dgm:t>
        <a:bodyPr/>
        <a:lstStyle/>
        <a:p>
          <a:endParaRPr lang="en-US" b="0" i="0">
            <a:latin typeface="IBM Plex Sans Light" panose="020B0403050203000203" pitchFamily="34" charset="77"/>
          </a:endParaRPr>
        </a:p>
      </dgm:t>
    </dgm:pt>
    <dgm:pt modelId="{CA30EC4C-BF99-AB42-B730-EFA6F362319B}" type="pres">
      <dgm:prSet presAssocID="{B843FBC3-B978-E344-9D75-1835EEF94703}" presName="linearFlow" presStyleCnt="0">
        <dgm:presLayoutVars>
          <dgm:dir/>
          <dgm:resizeHandles val="exact"/>
        </dgm:presLayoutVars>
      </dgm:prSet>
      <dgm:spPr/>
    </dgm:pt>
    <dgm:pt modelId="{E5CE1272-20C7-4D4F-A629-32C17E94964D}" type="pres">
      <dgm:prSet presAssocID="{BB68DA26-B6C4-504F-A9D4-6075C2B1119E}" presName="composite" presStyleCnt="0"/>
      <dgm:spPr/>
    </dgm:pt>
    <dgm:pt modelId="{72A9AE17-779D-E24C-93B1-DF76A55A67F4}" type="pres">
      <dgm:prSet presAssocID="{BB68DA26-B6C4-504F-A9D4-6075C2B1119E}" presName="imgShp" presStyleLbl="fgImgPlace1" presStyleIdx="0" presStyleCnt="4" custLinFactX="6233" custLinFactNeighborX="100000"/>
      <dgm:spPr>
        <a:solidFill>
          <a:srgbClr val="1B5C83">
            <a:alpha val="0"/>
          </a:srgbClr>
        </a:solidFill>
        <a:ln>
          <a:noFill/>
        </a:ln>
      </dgm:spPr>
    </dgm:pt>
    <dgm:pt modelId="{DE73CEDC-044E-DC41-B025-23A3B8F016EF}" type="pres">
      <dgm:prSet presAssocID="{BB68DA26-B6C4-504F-A9D4-6075C2B1119E}" presName="txShp" presStyleLbl="node1" presStyleIdx="0" presStyleCnt="4" custScaleX="76630">
        <dgm:presLayoutVars>
          <dgm:bulletEnabled val="1"/>
        </dgm:presLayoutVars>
      </dgm:prSet>
      <dgm:spPr/>
    </dgm:pt>
    <dgm:pt modelId="{C1EF11EA-71AC-C540-B694-38BFDB44C084}" type="pres">
      <dgm:prSet presAssocID="{C013756C-9515-A540-9C7A-5B65E1F1E42C}" presName="spacing" presStyleCnt="0"/>
      <dgm:spPr/>
    </dgm:pt>
    <dgm:pt modelId="{16D0EEE4-3446-844E-8BA3-DE863C2AFB20}" type="pres">
      <dgm:prSet presAssocID="{39243366-D11B-8046-BD12-EAF99EE82653}" presName="composite" presStyleCnt="0"/>
      <dgm:spPr/>
    </dgm:pt>
    <dgm:pt modelId="{57FF3EAF-E561-874F-B4CF-44D2EC9F12C5}" type="pres">
      <dgm:prSet presAssocID="{39243366-D11B-8046-BD12-EAF99EE82653}" presName="imgShp" presStyleLbl="fgImgPlace1" presStyleIdx="1" presStyleCnt="4" custLinFactX="6233" custLinFactNeighborX="100000"/>
      <dgm:spPr>
        <a:solidFill>
          <a:srgbClr val="0097FF">
            <a:alpha val="0"/>
          </a:srgbClr>
        </a:solidFill>
        <a:ln>
          <a:noFill/>
        </a:ln>
      </dgm:spPr>
    </dgm:pt>
    <dgm:pt modelId="{8D4A6DCE-8A48-1048-9EA5-99E3121EBA7A}" type="pres">
      <dgm:prSet presAssocID="{39243366-D11B-8046-BD12-EAF99EE82653}" presName="txShp" presStyleLbl="node1" presStyleIdx="1" presStyleCnt="4" custScaleX="76630">
        <dgm:presLayoutVars>
          <dgm:bulletEnabled val="1"/>
        </dgm:presLayoutVars>
      </dgm:prSet>
      <dgm:spPr/>
    </dgm:pt>
    <dgm:pt modelId="{660B0F73-309E-5148-A7CA-E3D5BE76D3D2}" type="pres">
      <dgm:prSet presAssocID="{B3D9524A-516B-844E-8B7D-19422DC5D2F8}" presName="spacing" presStyleCnt="0"/>
      <dgm:spPr/>
    </dgm:pt>
    <dgm:pt modelId="{5C7F770C-8ED8-2C41-8AE1-4BF7A9EFCFB2}" type="pres">
      <dgm:prSet presAssocID="{558840FF-D26B-8D40-B647-4BC2E403F501}" presName="composite" presStyleCnt="0"/>
      <dgm:spPr/>
    </dgm:pt>
    <dgm:pt modelId="{722E498F-AA33-2E4B-AB94-A8FF679537C1}" type="pres">
      <dgm:prSet presAssocID="{558840FF-D26B-8D40-B647-4BC2E403F501}" presName="imgShp" presStyleLbl="fgImgPlace1" presStyleIdx="2" presStyleCnt="4" custLinFactX="6233" custLinFactNeighborX="100000"/>
      <dgm:spPr>
        <a:solidFill>
          <a:srgbClr val="0097FF">
            <a:alpha val="0"/>
          </a:srgbClr>
        </a:solidFill>
        <a:ln>
          <a:noFill/>
        </a:ln>
      </dgm:spPr>
    </dgm:pt>
    <dgm:pt modelId="{6305FD33-63BE-AB45-87D1-1F863456FF6D}" type="pres">
      <dgm:prSet presAssocID="{558840FF-D26B-8D40-B647-4BC2E403F501}" presName="txShp" presStyleLbl="node1" presStyleIdx="2" presStyleCnt="4" custScaleX="76630">
        <dgm:presLayoutVars>
          <dgm:bulletEnabled val="1"/>
        </dgm:presLayoutVars>
      </dgm:prSet>
      <dgm:spPr/>
    </dgm:pt>
    <dgm:pt modelId="{866373C6-716B-D248-8014-1664E8A15C20}" type="pres">
      <dgm:prSet presAssocID="{F810310B-6B65-AE4D-BCA4-8275DBD35982}" presName="spacing" presStyleCnt="0"/>
      <dgm:spPr/>
    </dgm:pt>
    <dgm:pt modelId="{46B8E319-9A08-4042-8D73-B23645B5822F}" type="pres">
      <dgm:prSet presAssocID="{2E775EFF-1B48-0440-9899-B520E110084F}" presName="composite" presStyleCnt="0"/>
      <dgm:spPr/>
    </dgm:pt>
    <dgm:pt modelId="{E3A9F1F2-47D9-CA49-BAFF-C66A9ED5F7EC}" type="pres">
      <dgm:prSet presAssocID="{2E775EFF-1B48-0440-9899-B520E110084F}" presName="imgShp" presStyleLbl="fgImgPlace1" presStyleIdx="3" presStyleCnt="4" custLinFactX="6233" custLinFactNeighborX="100000"/>
      <dgm:spPr>
        <a:solidFill>
          <a:srgbClr val="0097FF">
            <a:alpha val="0"/>
          </a:srgbClr>
        </a:solidFill>
        <a:ln>
          <a:noFill/>
        </a:ln>
      </dgm:spPr>
    </dgm:pt>
    <dgm:pt modelId="{30FA65FF-EC19-B84C-A248-53B8BDB3F5A7}" type="pres">
      <dgm:prSet presAssocID="{2E775EFF-1B48-0440-9899-B520E110084F}" presName="txShp" presStyleLbl="node1" presStyleIdx="3" presStyleCnt="4" custScaleX="76630">
        <dgm:presLayoutVars>
          <dgm:bulletEnabled val="1"/>
        </dgm:presLayoutVars>
      </dgm:prSet>
      <dgm:spPr/>
    </dgm:pt>
  </dgm:ptLst>
  <dgm:cxnLst>
    <dgm:cxn modelId="{D5C60B4C-CCD7-A547-9442-F98F7B35EFF8}" srcId="{B843FBC3-B978-E344-9D75-1835EEF94703}" destId="{2E775EFF-1B48-0440-9899-B520E110084F}" srcOrd="3" destOrd="0" parTransId="{A3F68B11-7232-6A48-B52D-D7AC5D20AFC4}" sibTransId="{D7BB6ACE-EB1E-214A-984B-628C535D15F2}"/>
    <dgm:cxn modelId="{0CA50960-B4FD-AF46-B3AF-D2959DEA9566}" type="presOf" srcId="{558840FF-D26B-8D40-B647-4BC2E403F501}" destId="{6305FD33-63BE-AB45-87D1-1F863456FF6D}" srcOrd="0" destOrd="0" presId="urn:microsoft.com/office/officeart/2005/8/layout/vList3"/>
    <dgm:cxn modelId="{7A8ACD60-8042-984D-BFEA-9A3733B3BC51}" type="presOf" srcId="{2E775EFF-1B48-0440-9899-B520E110084F}" destId="{30FA65FF-EC19-B84C-A248-53B8BDB3F5A7}" srcOrd="0" destOrd="0" presId="urn:microsoft.com/office/officeart/2005/8/layout/vList3"/>
    <dgm:cxn modelId="{440EBB61-3FF9-CB47-9A47-EE3838FDFAB0}" type="presOf" srcId="{B843FBC3-B978-E344-9D75-1835EEF94703}" destId="{CA30EC4C-BF99-AB42-B730-EFA6F362319B}" srcOrd="0" destOrd="0" presId="urn:microsoft.com/office/officeart/2005/8/layout/vList3"/>
    <dgm:cxn modelId="{A22A6664-EDD6-9B47-8344-16DE24300A4E}" srcId="{B843FBC3-B978-E344-9D75-1835EEF94703}" destId="{558840FF-D26B-8D40-B647-4BC2E403F501}" srcOrd="2" destOrd="0" parTransId="{7EE0E9C6-7DC7-7E47-B0D1-A84F69F8D606}" sibTransId="{F810310B-6B65-AE4D-BCA4-8275DBD35982}"/>
    <dgm:cxn modelId="{13BC95A1-1A7C-664C-A694-52299C4594F9}" type="presOf" srcId="{BB68DA26-B6C4-504F-A9D4-6075C2B1119E}" destId="{DE73CEDC-044E-DC41-B025-23A3B8F016EF}" srcOrd="0" destOrd="0" presId="urn:microsoft.com/office/officeart/2005/8/layout/vList3"/>
    <dgm:cxn modelId="{5F91FBCA-DE3B-C74C-BF47-56CE991D0A6F}" srcId="{B843FBC3-B978-E344-9D75-1835EEF94703}" destId="{BB68DA26-B6C4-504F-A9D4-6075C2B1119E}" srcOrd="0" destOrd="0" parTransId="{C316B95B-1C7D-FD49-99F0-6BB75462F1E0}" sibTransId="{C013756C-9515-A540-9C7A-5B65E1F1E42C}"/>
    <dgm:cxn modelId="{42BD3BD4-F8F1-9F4D-B116-3AD0BC1CACE8}" type="presOf" srcId="{39243366-D11B-8046-BD12-EAF99EE82653}" destId="{8D4A6DCE-8A48-1048-9EA5-99E3121EBA7A}" srcOrd="0" destOrd="0" presId="urn:microsoft.com/office/officeart/2005/8/layout/vList3"/>
    <dgm:cxn modelId="{582562F6-6F4B-4940-BB37-6E9887211A92}" srcId="{B843FBC3-B978-E344-9D75-1835EEF94703}" destId="{39243366-D11B-8046-BD12-EAF99EE82653}" srcOrd="1" destOrd="0" parTransId="{03CE8D45-BB5B-8846-BA65-BED52BA67955}" sibTransId="{B3D9524A-516B-844E-8B7D-19422DC5D2F8}"/>
    <dgm:cxn modelId="{4256FCBE-DE8E-7B4E-A124-3857C37D4099}" type="presParOf" srcId="{CA30EC4C-BF99-AB42-B730-EFA6F362319B}" destId="{E5CE1272-20C7-4D4F-A629-32C17E94964D}" srcOrd="0" destOrd="0" presId="urn:microsoft.com/office/officeart/2005/8/layout/vList3"/>
    <dgm:cxn modelId="{FEF60DC3-9FFD-7C49-8955-8DD5B0C797C2}" type="presParOf" srcId="{E5CE1272-20C7-4D4F-A629-32C17E94964D}" destId="{72A9AE17-779D-E24C-93B1-DF76A55A67F4}" srcOrd="0" destOrd="0" presId="urn:microsoft.com/office/officeart/2005/8/layout/vList3"/>
    <dgm:cxn modelId="{08B0AADF-7330-B943-8625-9ED2523CB159}" type="presParOf" srcId="{E5CE1272-20C7-4D4F-A629-32C17E94964D}" destId="{DE73CEDC-044E-DC41-B025-23A3B8F016EF}" srcOrd="1" destOrd="0" presId="urn:microsoft.com/office/officeart/2005/8/layout/vList3"/>
    <dgm:cxn modelId="{8D806433-F244-914D-ABE1-8831591F9C47}" type="presParOf" srcId="{CA30EC4C-BF99-AB42-B730-EFA6F362319B}" destId="{C1EF11EA-71AC-C540-B694-38BFDB44C084}" srcOrd="1" destOrd="0" presId="urn:microsoft.com/office/officeart/2005/8/layout/vList3"/>
    <dgm:cxn modelId="{B072C822-1281-5240-841E-18324B3B4E99}" type="presParOf" srcId="{CA30EC4C-BF99-AB42-B730-EFA6F362319B}" destId="{16D0EEE4-3446-844E-8BA3-DE863C2AFB20}" srcOrd="2" destOrd="0" presId="urn:microsoft.com/office/officeart/2005/8/layout/vList3"/>
    <dgm:cxn modelId="{D5F711AF-136D-4543-AA03-C2BDB18BB89C}" type="presParOf" srcId="{16D0EEE4-3446-844E-8BA3-DE863C2AFB20}" destId="{57FF3EAF-E561-874F-B4CF-44D2EC9F12C5}" srcOrd="0" destOrd="0" presId="urn:microsoft.com/office/officeart/2005/8/layout/vList3"/>
    <dgm:cxn modelId="{860B904B-EEEA-A646-B739-AC488320EA10}" type="presParOf" srcId="{16D0EEE4-3446-844E-8BA3-DE863C2AFB20}" destId="{8D4A6DCE-8A48-1048-9EA5-99E3121EBA7A}" srcOrd="1" destOrd="0" presId="urn:microsoft.com/office/officeart/2005/8/layout/vList3"/>
    <dgm:cxn modelId="{9B6FDB70-67B4-2542-A11F-1E51E485AB6A}" type="presParOf" srcId="{CA30EC4C-BF99-AB42-B730-EFA6F362319B}" destId="{660B0F73-309E-5148-A7CA-E3D5BE76D3D2}" srcOrd="3" destOrd="0" presId="urn:microsoft.com/office/officeart/2005/8/layout/vList3"/>
    <dgm:cxn modelId="{66FD5E7C-1F38-AD4E-B027-A738C5DD3C7F}" type="presParOf" srcId="{CA30EC4C-BF99-AB42-B730-EFA6F362319B}" destId="{5C7F770C-8ED8-2C41-8AE1-4BF7A9EFCFB2}" srcOrd="4" destOrd="0" presId="urn:microsoft.com/office/officeart/2005/8/layout/vList3"/>
    <dgm:cxn modelId="{DE9089D1-5C3C-234E-AFE6-C124A4189980}" type="presParOf" srcId="{5C7F770C-8ED8-2C41-8AE1-4BF7A9EFCFB2}" destId="{722E498F-AA33-2E4B-AB94-A8FF679537C1}" srcOrd="0" destOrd="0" presId="urn:microsoft.com/office/officeart/2005/8/layout/vList3"/>
    <dgm:cxn modelId="{E086FA0F-4F3D-5C49-AF2C-3103E8BD951C}" type="presParOf" srcId="{5C7F770C-8ED8-2C41-8AE1-4BF7A9EFCFB2}" destId="{6305FD33-63BE-AB45-87D1-1F863456FF6D}" srcOrd="1" destOrd="0" presId="urn:microsoft.com/office/officeart/2005/8/layout/vList3"/>
    <dgm:cxn modelId="{3E6F5C22-EEB9-D54C-851B-1834C35BBCB4}" type="presParOf" srcId="{CA30EC4C-BF99-AB42-B730-EFA6F362319B}" destId="{866373C6-716B-D248-8014-1664E8A15C20}" srcOrd="5" destOrd="0" presId="urn:microsoft.com/office/officeart/2005/8/layout/vList3"/>
    <dgm:cxn modelId="{954BEC24-8B79-D24A-870F-065CE7630914}" type="presParOf" srcId="{CA30EC4C-BF99-AB42-B730-EFA6F362319B}" destId="{46B8E319-9A08-4042-8D73-B23645B5822F}" srcOrd="6" destOrd="0" presId="urn:microsoft.com/office/officeart/2005/8/layout/vList3"/>
    <dgm:cxn modelId="{4DD5EE82-CDFA-1B4B-899D-9CAF825E9FEE}" type="presParOf" srcId="{46B8E319-9A08-4042-8D73-B23645B5822F}" destId="{E3A9F1F2-47D9-CA49-BAFF-C66A9ED5F7EC}" srcOrd="0" destOrd="0" presId="urn:microsoft.com/office/officeart/2005/8/layout/vList3"/>
    <dgm:cxn modelId="{6C7C7100-7CBF-E043-9764-485A09464D57}" type="presParOf" srcId="{46B8E319-9A08-4042-8D73-B23645B5822F}" destId="{30FA65FF-EC19-B84C-A248-53B8BDB3F5A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6F3BD-CD62-F346-9910-AA0AE1285277}">
      <dsp:nvSpPr>
        <dsp:cNvPr id="0" name=""/>
        <dsp:cNvSpPr/>
      </dsp:nvSpPr>
      <dsp:spPr>
        <a:xfrm>
          <a:off x="517450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448C9D-6FC6-4845-85DA-19FB01A9AE78}">
      <dsp:nvSpPr>
        <dsp:cNvPr id="0" name=""/>
        <dsp:cNvSpPr/>
      </dsp:nvSpPr>
      <dsp:spPr>
        <a:xfrm>
          <a:off x="2901898" y="2236875"/>
          <a:ext cx="2272604" cy="262946"/>
        </a:xfrm>
        <a:custGeom>
          <a:avLst/>
          <a:gdLst/>
          <a:ahLst/>
          <a:cxnLst/>
          <a:rect l="0" t="0" r="0" b="0"/>
          <a:pathLst>
            <a:path>
              <a:moveTo>
                <a:pt x="0" y="0"/>
              </a:moveTo>
              <a:lnTo>
                <a:pt x="0" y="131473"/>
              </a:lnTo>
              <a:lnTo>
                <a:pt x="2272604" y="131473"/>
              </a:lnTo>
              <a:lnTo>
                <a:pt x="2272604"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FBA4F-AD7F-3F4C-BF9B-89AF1958C217}">
      <dsp:nvSpPr>
        <dsp:cNvPr id="0" name=""/>
        <dsp:cNvSpPr/>
      </dsp:nvSpPr>
      <dsp:spPr>
        <a:xfrm>
          <a:off x="365943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3E060-A129-8840-84EE-8DDA158482C6}">
      <dsp:nvSpPr>
        <dsp:cNvPr id="0" name=""/>
        <dsp:cNvSpPr/>
      </dsp:nvSpPr>
      <dsp:spPr>
        <a:xfrm>
          <a:off x="2901898" y="2236875"/>
          <a:ext cx="757534" cy="262946"/>
        </a:xfrm>
        <a:custGeom>
          <a:avLst/>
          <a:gdLst/>
          <a:ahLst/>
          <a:cxnLst/>
          <a:rect l="0" t="0" r="0" b="0"/>
          <a:pathLst>
            <a:path>
              <a:moveTo>
                <a:pt x="0" y="0"/>
              </a:moveTo>
              <a:lnTo>
                <a:pt x="0" y="131473"/>
              </a:lnTo>
              <a:lnTo>
                <a:pt x="757534" y="131473"/>
              </a:lnTo>
              <a:lnTo>
                <a:pt x="757534"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9004D6-432F-E149-821D-4BD81721853B}">
      <dsp:nvSpPr>
        <dsp:cNvPr id="0" name=""/>
        <dsp:cNvSpPr/>
      </dsp:nvSpPr>
      <dsp:spPr>
        <a:xfrm>
          <a:off x="214436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8CF55B-53E3-6A4A-8A5F-1818FA4F38C6}">
      <dsp:nvSpPr>
        <dsp:cNvPr id="0" name=""/>
        <dsp:cNvSpPr/>
      </dsp:nvSpPr>
      <dsp:spPr>
        <a:xfrm>
          <a:off x="2144363" y="2236875"/>
          <a:ext cx="757534" cy="262946"/>
        </a:xfrm>
        <a:custGeom>
          <a:avLst/>
          <a:gdLst/>
          <a:ahLst/>
          <a:cxnLst/>
          <a:rect l="0" t="0" r="0" b="0"/>
          <a:pathLst>
            <a:path>
              <a:moveTo>
                <a:pt x="757534" y="0"/>
              </a:moveTo>
              <a:lnTo>
                <a:pt x="757534" y="131473"/>
              </a:lnTo>
              <a:lnTo>
                <a:pt x="0" y="131473"/>
              </a:lnTo>
              <a:lnTo>
                <a:pt x="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ED0CBC-0798-DF48-BD6D-5676CBB669BE}">
      <dsp:nvSpPr>
        <dsp:cNvPr id="0" name=""/>
        <dsp:cNvSpPr/>
      </dsp:nvSpPr>
      <dsp:spPr>
        <a:xfrm>
          <a:off x="629293" y="4014891"/>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59593E-4356-3041-95CA-76111E1E35D7}">
      <dsp:nvSpPr>
        <dsp:cNvPr id="0" name=""/>
        <dsp:cNvSpPr/>
      </dsp:nvSpPr>
      <dsp:spPr>
        <a:xfrm>
          <a:off x="583573" y="3125883"/>
          <a:ext cx="91440" cy="262946"/>
        </a:xfrm>
        <a:custGeom>
          <a:avLst/>
          <a:gdLst/>
          <a:ahLst/>
          <a:cxnLst/>
          <a:rect l="0" t="0" r="0" b="0"/>
          <a:pathLst>
            <a:path>
              <a:moveTo>
                <a:pt x="45720" y="0"/>
              </a:moveTo>
              <a:lnTo>
                <a:pt x="4572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D4244-2A60-0244-B3A9-ECDB89AA0F02}">
      <dsp:nvSpPr>
        <dsp:cNvPr id="0" name=""/>
        <dsp:cNvSpPr/>
      </dsp:nvSpPr>
      <dsp:spPr>
        <a:xfrm>
          <a:off x="629293" y="2236875"/>
          <a:ext cx="2272604" cy="262946"/>
        </a:xfrm>
        <a:custGeom>
          <a:avLst/>
          <a:gdLst/>
          <a:ahLst/>
          <a:cxnLst/>
          <a:rect l="0" t="0" r="0" b="0"/>
          <a:pathLst>
            <a:path>
              <a:moveTo>
                <a:pt x="2272604" y="0"/>
              </a:moveTo>
              <a:lnTo>
                <a:pt x="2272604" y="131473"/>
              </a:lnTo>
              <a:lnTo>
                <a:pt x="0" y="131473"/>
              </a:lnTo>
              <a:lnTo>
                <a:pt x="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9F0CC5-5B55-0048-B2D6-936F641C646A}">
      <dsp:nvSpPr>
        <dsp:cNvPr id="0" name=""/>
        <dsp:cNvSpPr/>
      </dsp:nvSpPr>
      <dsp:spPr>
        <a:xfrm>
          <a:off x="2856178" y="1347867"/>
          <a:ext cx="91440" cy="262946"/>
        </a:xfrm>
        <a:custGeom>
          <a:avLst/>
          <a:gdLst/>
          <a:ahLst/>
          <a:cxnLst/>
          <a:rect l="0" t="0" r="0" b="0"/>
          <a:pathLst>
            <a:path>
              <a:moveTo>
                <a:pt x="45720" y="0"/>
              </a:moveTo>
              <a:lnTo>
                <a:pt x="45720" y="2629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7DA674-6B5E-2C44-B2D6-E056503F0A37}">
      <dsp:nvSpPr>
        <dsp:cNvPr id="0" name=""/>
        <dsp:cNvSpPr/>
      </dsp:nvSpPr>
      <dsp:spPr>
        <a:xfrm>
          <a:off x="2588867" y="721805"/>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D2EF8-E749-2C40-B294-D587B376624B}">
      <dsp:nvSpPr>
        <dsp:cNvPr id="0" name=""/>
        <dsp:cNvSpPr/>
      </dsp:nvSpPr>
      <dsp:spPr>
        <a:xfrm>
          <a:off x="2588867" y="721805"/>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9C8CE-476D-4045-A06B-78F4415DAB4D}">
      <dsp:nvSpPr>
        <dsp:cNvPr id="0" name=""/>
        <dsp:cNvSpPr/>
      </dsp:nvSpPr>
      <dsp:spPr>
        <a:xfrm>
          <a:off x="2275836" y="834496"/>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application</a:t>
          </a:r>
        </a:p>
      </dsp:txBody>
      <dsp:txXfrm>
        <a:off x="2275836" y="834496"/>
        <a:ext cx="1252123" cy="400679"/>
      </dsp:txXfrm>
    </dsp:sp>
    <dsp:sp modelId="{23452559-87FC-5B40-AB96-F2ADD6453C44}">
      <dsp:nvSpPr>
        <dsp:cNvPr id="0" name=""/>
        <dsp:cNvSpPr/>
      </dsp:nvSpPr>
      <dsp:spPr>
        <a:xfrm>
          <a:off x="2588867" y="1610813"/>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C75C6-6C46-1F44-A7C2-ACD614E0C2AD}">
      <dsp:nvSpPr>
        <dsp:cNvPr id="0" name=""/>
        <dsp:cNvSpPr/>
      </dsp:nvSpPr>
      <dsp:spPr>
        <a:xfrm>
          <a:off x="2588867" y="1610813"/>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58CD84-952A-9B42-92F4-79F9805F7D1A}">
      <dsp:nvSpPr>
        <dsp:cNvPr id="0" name=""/>
        <dsp:cNvSpPr/>
      </dsp:nvSpPr>
      <dsp:spPr>
        <a:xfrm>
          <a:off x="2275836" y="1723504"/>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deployable</a:t>
          </a:r>
        </a:p>
      </dsp:txBody>
      <dsp:txXfrm>
        <a:off x="2275836" y="1723504"/>
        <a:ext cx="1252123" cy="400679"/>
      </dsp:txXfrm>
    </dsp:sp>
    <dsp:sp modelId="{D7F6FA67-7AC2-D64B-9B63-FDB4335EBE14}">
      <dsp:nvSpPr>
        <dsp:cNvPr id="0" name=""/>
        <dsp:cNvSpPr/>
      </dsp:nvSpPr>
      <dsp:spPr>
        <a:xfrm>
          <a:off x="31626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831B1-4E22-A647-8D6C-EE9EA2C9020C}">
      <dsp:nvSpPr>
        <dsp:cNvPr id="0" name=""/>
        <dsp:cNvSpPr/>
      </dsp:nvSpPr>
      <dsp:spPr>
        <a:xfrm>
          <a:off x="31626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B54CB4-1CAF-5A43-8668-2DCD23E17132}">
      <dsp:nvSpPr>
        <dsp:cNvPr id="0" name=""/>
        <dsp:cNvSpPr/>
      </dsp:nvSpPr>
      <dsp:spPr>
        <a:xfrm>
          <a:off x="323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deployment</a:t>
          </a:r>
        </a:p>
      </dsp:txBody>
      <dsp:txXfrm>
        <a:off x="3231" y="2612512"/>
        <a:ext cx="1252123" cy="400679"/>
      </dsp:txXfrm>
    </dsp:sp>
    <dsp:sp modelId="{6F1BA878-40DC-014C-8A29-2011DF9D2DF7}">
      <dsp:nvSpPr>
        <dsp:cNvPr id="0" name=""/>
        <dsp:cNvSpPr/>
      </dsp:nvSpPr>
      <dsp:spPr>
        <a:xfrm>
          <a:off x="31626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FE0295-E6B9-3447-ADE7-C6762FB54EA2}">
      <dsp:nvSpPr>
        <dsp:cNvPr id="0" name=""/>
        <dsp:cNvSpPr/>
      </dsp:nvSpPr>
      <dsp:spPr>
        <a:xfrm>
          <a:off x="31626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7177D-6C36-6746-BD58-2320A175BD8A}">
      <dsp:nvSpPr>
        <dsp:cNvPr id="0" name=""/>
        <dsp:cNvSpPr/>
      </dsp:nvSpPr>
      <dsp:spPr>
        <a:xfrm>
          <a:off x="323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replica set</a:t>
          </a:r>
        </a:p>
      </dsp:txBody>
      <dsp:txXfrm>
        <a:off x="3231" y="3501520"/>
        <a:ext cx="1252123" cy="400679"/>
      </dsp:txXfrm>
    </dsp:sp>
    <dsp:sp modelId="{EE895B76-FDF3-CF48-8F85-1A7EB46AEE61}">
      <dsp:nvSpPr>
        <dsp:cNvPr id="0" name=""/>
        <dsp:cNvSpPr/>
      </dsp:nvSpPr>
      <dsp:spPr>
        <a:xfrm>
          <a:off x="1130142" y="4277837"/>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E96EA-CE9C-0243-802F-E7D7084C6B63}">
      <dsp:nvSpPr>
        <dsp:cNvPr id="0" name=""/>
        <dsp:cNvSpPr/>
      </dsp:nvSpPr>
      <dsp:spPr>
        <a:xfrm>
          <a:off x="1130142" y="4277837"/>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04BD0-76B7-1E41-BF8C-2AAB6B8EBE2E}">
      <dsp:nvSpPr>
        <dsp:cNvPr id="0" name=""/>
        <dsp:cNvSpPr/>
      </dsp:nvSpPr>
      <dsp:spPr>
        <a:xfrm>
          <a:off x="817111" y="4390528"/>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817111" y="4390528"/>
        <a:ext cx="1252123" cy="400679"/>
      </dsp:txXfrm>
    </dsp:sp>
    <dsp:sp modelId="{48057D3E-780C-A441-8FDB-F64C1A8B2A1E}">
      <dsp:nvSpPr>
        <dsp:cNvPr id="0" name=""/>
        <dsp:cNvSpPr/>
      </dsp:nvSpPr>
      <dsp:spPr>
        <a:xfrm>
          <a:off x="183133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92C338-D741-D543-B3C1-14FA2A6D9DF7}">
      <dsp:nvSpPr>
        <dsp:cNvPr id="0" name=""/>
        <dsp:cNvSpPr/>
      </dsp:nvSpPr>
      <dsp:spPr>
        <a:xfrm>
          <a:off x="183133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5AE3A-FB3E-0C48-A5AC-DB9137033549}">
      <dsp:nvSpPr>
        <dsp:cNvPr id="0" name=""/>
        <dsp:cNvSpPr/>
      </dsp:nvSpPr>
      <dsp:spPr>
        <a:xfrm>
          <a:off x="151830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service</a:t>
          </a:r>
        </a:p>
      </dsp:txBody>
      <dsp:txXfrm>
        <a:off x="1518301" y="2612512"/>
        <a:ext cx="1252123" cy="400679"/>
      </dsp:txXfrm>
    </dsp:sp>
    <dsp:sp modelId="{7156B94E-6FCA-824D-9AC7-85431AB6B54F}">
      <dsp:nvSpPr>
        <dsp:cNvPr id="0" name=""/>
        <dsp:cNvSpPr/>
      </dsp:nvSpPr>
      <dsp:spPr>
        <a:xfrm>
          <a:off x="264521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1E2B14-4FE4-1E4A-BA39-73EF4EDB37B3}">
      <dsp:nvSpPr>
        <dsp:cNvPr id="0" name=""/>
        <dsp:cNvSpPr/>
      </dsp:nvSpPr>
      <dsp:spPr>
        <a:xfrm>
          <a:off x="264521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7D8AF0-7034-0F42-BE17-B033B225DE8F}">
      <dsp:nvSpPr>
        <dsp:cNvPr id="0" name=""/>
        <dsp:cNvSpPr/>
      </dsp:nvSpPr>
      <dsp:spPr>
        <a:xfrm>
          <a:off x="233218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2332181" y="3501520"/>
        <a:ext cx="1252123" cy="400679"/>
      </dsp:txXfrm>
    </dsp:sp>
    <dsp:sp modelId="{C47926E5-2731-774D-B5EF-7A460A60C641}">
      <dsp:nvSpPr>
        <dsp:cNvPr id="0" name=""/>
        <dsp:cNvSpPr/>
      </dsp:nvSpPr>
      <dsp:spPr>
        <a:xfrm>
          <a:off x="334640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DC748-3200-A543-B295-3E8F77244FE5}">
      <dsp:nvSpPr>
        <dsp:cNvPr id="0" name=""/>
        <dsp:cNvSpPr/>
      </dsp:nvSpPr>
      <dsp:spPr>
        <a:xfrm>
          <a:off x="334640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E9720-F990-EC48-99A8-6D945618FD06}">
      <dsp:nvSpPr>
        <dsp:cNvPr id="0" name=""/>
        <dsp:cNvSpPr/>
      </dsp:nvSpPr>
      <dsp:spPr>
        <a:xfrm>
          <a:off x="303337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daemon set</a:t>
          </a:r>
        </a:p>
      </dsp:txBody>
      <dsp:txXfrm>
        <a:off x="3033371" y="2612512"/>
        <a:ext cx="1252123" cy="400679"/>
      </dsp:txXfrm>
    </dsp:sp>
    <dsp:sp modelId="{2122A5DA-9099-C740-A5A3-44C055099AD5}">
      <dsp:nvSpPr>
        <dsp:cNvPr id="0" name=""/>
        <dsp:cNvSpPr/>
      </dsp:nvSpPr>
      <dsp:spPr>
        <a:xfrm>
          <a:off x="416028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32731F-4F61-4248-86F8-597DBA456384}">
      <dsp:nvSpPr>
        <dsp:cNvPr id="0" name=""/>
        <dsp:cNvSpPr/>
      </dsp:nvSpPr>
      <dsp:spPr>
        <a:xfrm>
          <a:off x="416028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CEC87-3B51-6B42-B0D6-8DA9B1E60F4F}">
      <dsp:nvSpPr>
        <dsp:cNvPr id="0" name=""/>
        <dsp:cNvSpPr/>
      </dsp:nvSpPr>
      <dsp:spPr>
        <a:xfrm>
          <a:off x="384725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3847251" y="3501520"/>
        <a:ext cx="1252123" cy="400679"/>
      </dsp:txXfrm>
    </dsp:sp>
    <dsp:sp modelId="{BF6B2CF7-A1BA-134C-87D1-AF4C6E61A495}">
      <dsp:nvSpPr>
        <dsp:cNvPr id="0" name=""/>
        <dsp:cNvSpPr/>
      </dsp:nvSpPr>
      <dsp:spPr>
        <a:xfrm>
          <a:off x="486147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F5D719-70F4-1E49-9A18-531C4BBD11F1}">
      <dsp:nvSpPr>
        <dsp:cNvPr id="0" name=""/>
        <dsp:cNvSpPr/>
      </dsp:nvSpPr>
      <dsp:spPr>
        <a:xfrm>
          <a:off x="486147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A56BC-3CC8-E942-B387-C0D4C28D4738}">
      <dsp:nvSpPr>
        <dsp:cNvPr id="0" name=""/>
        <dsp:cNvSpPr/>
      </dsp:nvSpPr>
      <dsp:spPr>
        <a:xfrm>
          <a:off x="454844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stateful set</a:t>
          </a:r>
        </a:p>
      </dsp:txBody>
      <dsp:txXfrm>
        <a:off x="4548441" y="2612512"/>
        <a:ext cx="1252123" cy="400679"/>
      </dsp:txXfrm>
    </dsp:sp>
    <dsp:sp modelId="{A71B809C-D8D3-7A4B-A9D5-45C6B8A52488}">
      <dsp:nvSpPr>
        <dsp:cNvPr id="0" name=""/>
        <dsp:cNvSpPr/>
      </dsp:nvSpPr>
      <dsp:spPr>
        <a:xfrm>
          <a:off x="567535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A1EE6C-39CB-8A46-ABF3-5C4DF0B9BB89}">
      <dsp:nvSpPr>
        <dsp:cNvPr id="0" name=""/>
        <dsp:cNvSpPr/>
      </dsp:nvSpPr>
      <dsp:spPr>
        <a:xfrm>
          <a:off x="567535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F5515-0BDE-F34A-B68E-A1B65F39BB08}">
      <dsp:nvSpPr>
        <dsp:cNvPr id="0" name=""/>
        <dsp:cNvSpPr/>
      </dsp:nvSpPr>
      <dsp:spPr>
        <a:xfrm>
          <a:off x="536232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5362321" y="3501520"/>
        <a:ext cx="1252123" cy="400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6F3BD-CD62-F346-9910-AA0AE1285277}">
      <dsp:nvSpPr>
        <dsp:cNvPr id="0" name=""/>
        <dsp:cNvSpPr/>
      </dsp:nvSpPr>
      <dsp:spPr>
        <a:xfrm>
          <a:off x="517450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448C9D-6FC6-4845-85DA-19FB01A9AE78}">
      <dsp:nvSpPr>
        <dsp:cNvPr id="0" name=""/>
        <dsp:cNvSpPr/>
      </dsp:nvSpPr>
      <dsp:spPr>
        <a:xfrm>
          <a:off x="2901898" y="2236875"/>
          <a:ext cx="2272604" cy="262946"/>
        </a:xfrm>
        <a:custGeom>
          <a:avLst/>
          <a:gdLst/>
          <a:ahLst/>
          <a:cxnLst/>
          <a:rect l="0" t="0" r="0" b="0"/>
          <a:pathLst>
            <a:path>
              <a:moveTo>
                <a:pt x="0" y="0"/>
              </a:moveTo>
              <a:lnTo>
                <a:pt x="0" y="131473"/>
              </a:lnTo>
              <a:lnTo>
                <a:pt x="2272604" y="131473"/>
              </a:lnTo>
              <a:lnTo>
                <a:pt x="2272604"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FBA4F-AD7F-3F4C-BF9B-89AF1958C217}">
      <dsp:nvSpPr>
        <dsp:cNvPr id="0" name=""/>
        <dsp:cNvSpPr/>
      </dsp:nvSpPr>
      <dsp:spPr>
        <a:xfrm>
          <a:off x="365943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D3E060-A129-8840-84EE-8DDA158482C6}">
      <dsp:nvSpPr>
        <dsp:cNvPr id="0" name=""/>
        <dsp:cNvSpPr/>
      </dsp:nvSpPr>
      <dsp:spPr>
        <a:xfrm>
          <a:off x="2901898" y="2236875"/>
          <a:ext cx="757534" cy="262946"/>
        </a:xfrm>
        <a:custGeom>
          <a:avLst/>
          <a:gdLst/>
          <a:ahLst/>
          <a:cxnLst/>
          <a:rect l="0" t="0" r="0" b="0"/>
          <a:pathLst>
            <a:path>
              <a:moveTo>
                <a:pt x="0" y="0"/>
              </a:moveTo>
              <a:lnTo>
                <a:pt x="0" y="131473"/>
              </a:lnTo>
              <a:lnTo>
                <a:pt x="757534" y="131473"/>
              </a:lnTo>
              <a:lnTo>
                <a:pt x="757534"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9004D6-432F-E149-821D-4BD81721853B}">
      <dsp:nvSpPr>
        <dsp:cNvPr id="0" name=""/>
        <dsp:cNvSpPr/>
      </dsp:nvSpPr>
      <dsp:spPr>
        <a:xfrm>
          <a:off x="2144363" y="3125883"/>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8CF55B-53E3-6A4A-8A5F-1818FA4F38C6}">
      <dsp:nvSpPr>
        <dsp:cNvPr id="0" name=""/>
        <dsp:cNvSpPr/>
      </dsp:nvSpPr>
      <dsp:spPr>
        <a:xfrm>
          <a:off x="2144363" y="2236875"/>
          <a:ext cx="757534" cy="262946"/>
        </a:xfrm>
        <a:custGeom>
          <a:avLst/>
          <a:gdLst/>
          <a:ahLst/>
          <a:cxnLst/>
          <a:rect l="0" t="0" r="0" b="0"/>
          <a:pathLst>
            <a:path>
              <a:moveTo>
                <a:pt x="757534" y="0"/>
              </a:moveTo>
              <a:lnTo>
                <a:pt x="757534" y="131473"/>
              </a:lnTo>
              <a:lnTo>
                <a:pt x="0" y="131473"/>
              </a:lnTo>
              <a:lnTo>
                <a:pt x="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ED0CBC-0798-DF48-BD6D-5676CBB669BE}">
      <dsp:nvSpPr>
        <dsp:cNvPr id="0" name=""/>
        <dsp:cNvSpPr/>
      </dsp:nvSpPr>
      <dsp:spPr>
        <a:xfrm>
          <a:off x="629293" y="4014891"/>
          <a:ext cx="575977" cy="375637"/>
        </a:xfrm>
        <a:custGeom>
          <a:avLst/>
          <a:gdLst/>
          <a:ahLst/>
          <a:cxnLst/>
          <a:rect l="0" t="0" r="0" b="0"/>
          <a:pathLst>
            <a:path>
              <a:moveTo>
                <a:pt x="0" y="0"/>
              </a:moveTo>
              <a:lnTo>
                <a:pt x="0" y="375637"/>
              </a:lnTo>
              <a:lnTo>
                <a:pt x="575977" y="3756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59593E-4356-3041-95CA-76111E1E35D7}">
      <dsp:nvSpPr>
        <dsp:cNvPr id="0" name=""/>
        <dsp:cNvSpPr/>
      </dsp:nvSpPr>
      <dsp:spPr>
        <a:xfrm>
          <a:off x="583573" y="3125883"/>
          <a:ext cx="91440" cy="262946"/>
        </a:xfrm>
        <a:custGeom>
          <a:avLst/>
          <a:gdLst/>
          <a:ahLst/>
          <a:cxnLst/>
          <a:rect l="0" t="0" r="0" b="0"/>
          <a:pathLst>
            <a:path>
              <a:moveTo>
                <a:pt x="45720" y="0"/>
              </a:moveTo>
              <a:lnTo>
                <a:pt x="4572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D4244-2A60-0244-B3A9-ECDB89AA0F02}">
      <dsp:nvSpPr>
        <dsp:cNvPr id="0" name=""/>
        <dsp:cNvSpPr/>
      </dsp:nvSpPr>
      <dsp:spPr>
        <a:xfrm>
          <a:off x="629293" y="2236875"/>
          <a:ext cx="2272604" cy="262946"/>
        </a:xfrm>
        <a:custGeom>
          <a:avLst/>
          <a:gdLst/>
          <a:ahLst/>
          <a:cxnLst/>
          <a:rect l="0" t="0" r="0" b="0"/>
          <a:pathLst>
            <a:path>
              <a:moveTo>
                <a:pt x="2272604" y="0"/>
              </a:moveTo>
              <a:lnTo>
                <a:pt x="2272604" y="131473"/>
              </a:lnTo>
              <a:lnTo>
                <a:pt x="0" y="131473"/>
              </a:lnTo>
              <a:lnTo>
                <a:pt x="0" y="2629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9F0CC5-5B55-0048-B2D6-936F641C646A}">
      <dsp:nvSpPr>
        <dsp:cNvPr id="0" name=""/>
        <dsp:cNvSpPr/>
      </dsp:nvSpPr>
      <dsp:spPr>
        <a:xfrm>
          <a:off x="2856178" y="1347867"/>
          <a:ext cx="91440" cy="262946"/>
        </a:xfrm>
        <a:custGeom>
          <a:avLst/>
          <a:gdLst/>
          <a:ahLst/>
          <a:cxnLst/>
          <a:rect l="0" t="0" r="0" b="0"/>
          <a:pathLst>
            <a:path>
              <a:moveTo>
                <a:pt x="45720" y="0"/>
              </a:moveTo>
              <a:lnTo>
                <a:pt x="45720" y="2629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7DA674-6B5E-2C44-B2D6-E056503F0A37}">
      <dsp:nvSpPr>
        <dsp:cNvPr id="0" name=""/>
        <dsp:cNvSpPr/>
      </dsp:nvSpPr>
      <dsp:spPr>
        <a:xfrm>
          <a:off x="2588867" y="721805"/>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D2EF8-E749-2C40-B294-D587B376624B}">
      <dsp:nvSpPr>
        <dsp:cNvPr id="0" name=""/>
        <dsp:cNvSpPr/>
      </dsp:nvSpPr>
      <dsp:spPr>
        <a:xfrm>
          <a:off x="2588867" y="721805"/>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9C8CE-476D-4045-A06B-78F4415DAB4D}">
      <dsp:nvSpPr>
        <dsp:cNvPr id="0" name=""/>
        <dsp:cNvSpPr/>
      </dsp:nvSpPr>
      <dsp:spPr>
        <a:xfrm>
          <a:off x="2275836" y="834496"/>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cluster</a:t>
          </a:r>
        </a:p>
      </dsp:txBody>
      <dsp:txXfrm>
        <a:off x="2275836" y="834496"/>
        <a:ext cx="1252123" cy="400679"/>
      </dsp:txXfrm>
    </dsp:sp>
    <dsp:sp modelId="{23452559-87FC-5B40-AB96-F2ADD6453C44}">
      <dsp:nvSpPr>
        <dsp:cNvPr id="0" name=""/>
        <dsp:cNvSpPr/>
      </dsp:nvSpPr>
      <dsp:spPr>
        <a:xfrm>
          <a:off x="2588867" y="1610813"/>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1C75C6-6C46-1F44-A7C2-ACD614E0C2AD}">
      <dsp:nvSpPr>
        <dsp:cNvPr id="0" name=""/>
        <dsp:cNvSpPr/>
      </dsp:nvSpPr>
      <dsp:spPr>
        <a:xfrm>
          <a:off x="2588867" y="1610813"/>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58CD84-952A-9B42-92F4-79F9805F7D1A}">
      <dsp:nvSpPr>
        <dsp:cNvPr id="0" name=""/>
        <dsp:cNvSpPr/>
      </dsp:nvSpPr>
      <dsp:spPr>
        <a:xfrm>
          <a:off x="2275836" y="1723504"/>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namespace</a:t>
          </a:r>
        </a:p>
      </dsp:txBody>
      <dsp:txXfrm>
        <a:off x="2275836" y="1723504"/>
        <a:ext cx="1252123" cy="400679"/>
      </dsp:txXfrm>
    </dsp:sp>
    <dsp:sp modelId="{D7F6FA67-7AC2-D64B-9B63-FDB4335EBE14}">
      <dsp:nvSpPr>
        <dsp:cNvPr id="0" name=""/>
        <dsp:cNvSpPr/>
      </dsp:nvSpPr>
      <dsp:spPr>
        <a:xfrm>
          <a:off x="31626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6831B1-4E22-A647-8D6C-EE9EA2C9020C}">
      <dsp:nvSpPr>
        <dsp:cNvPr id="0" name=""/>
        <dsp:cNvSpPr/>
      </dsp:nvSpPr>
      <dsp:spPr>
        <a:xfrm>
          <a:off x="31626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B54CB4-1CAF-5A43-8668-2DCD23E17132}">
      <dsp:nvSpPr>
        <dsp:cNvPr id="0" name=""/>
        <dsp:cNvSpPr/>
      </dsp:nvSpPr>
      <dsp:spPr>
        <a:xfrm>
          <a:off x="323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deployment</a:t>
          </a:r>
        </a:p>
      </dsp:txBody>
      <dsp:txXfrm>
        <a:off x="3231" y="2612512"/>
        <a:ext cx="1252123" cy="400679"/>
      </dsp:txXfrm>
    </dsp:sp>
    <dsp:sp modelId="{6F1BA878-40DC-014C-8A29-2011DF9D2DF7}">
      <dsp:nvSpPr>
        <dsp:cNvPr id="0" name=""/>
        <dsp:cNvSpPr/>
      </dsp:nvSpPr>
      <dsp:spPr>
        <a:xfrm>
          <a:off x="31626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FE0295-E6B9-3447-ADE7-C6762FB54EA2}">
      <dsp:nvSpPr>
        <dsp:cNvPr id="0" name=""/>
        <dsp:cNvSpPr/>
      </dsp:nvSpPr>
      <dsp:spPr>
        <a:xfrm>
          <a:off x="31626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7177D-6C36-6746-BD58-2320A175BD8A}">
      <dsp:nvSpPr>
        <dsp:cNvPr id="0" name=""/>
        <dsp:cNvSpPr/>
      </dsp:nvSpPr>
      <dsp:spPr>
        <a:xfrm>
          <a:off x="323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replica set</a:t>
          </a:r>
        </a:p>
      </dsp:txBody>
      <dsp:txXfrm>
        <a:off x="3231" y="3501520"/>
        <a:ext cx="1252123" cy="400679"/>
      </dsp:txXfrm>
    </dsp:sp>
    <dsp:sp modelId="{EE895B76-FDF3-CF48-8F85-1A7EB46AEE61}">
      <dsp:nvSpPr>
        <dsp:cNvPr id="0" name=""/>
        <dsp:cNvSpPr/>
      </dsp:nvSpPr>
      <dsp:spPr>
        <a:xfrm>
          <a:off x="1130142" y="4277837"/>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E96EA-CE9C-0243-802F-E7D7084C6B63}">
      <dsp:nvSpPr>
        <dsp:cNvPr id="0" name=""/>
        <dsp:cNvSpPr/>
      </dsp:nvSpPr>
      <dsp:spPr>
        <a:xfrm>
          <a:off x="1130142" y="4277837"/>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04BD0-76B7-1E41-BF8C-2AAB6B8EBE2E}">
      <dsp:nvSpPr>
        <dsp:cNvPr id="0" name=""/>
        <dsp:cNvSpPr/>
      </dsp:nvSpPr>
      <dsp:spPr>
        <a:xfrm>
          <a:off x="817111" y="4390528"/>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817111" y="4390528"/>
        <a:ext cx="1252123" cy="400679"/>
      </dsp:txXfrm>
    </dsp:sp>
    <dsp:sp modelId="{48057D3E-780C-A441-8FDB-F64C1A8B2A1E}">
      <dsp:nvSpPr>
        <dsp:cNvPr id="0" name=""/>
        <dsp:cNvSpPr/>
      </dsp:nvSpPr>
      <dsp:spPr>
        <a:xfrm>
          <a:off x="183133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92C338-D741-D543-B3C1-14FA2A6D9DF7}">
      <dsp:nvSpPr>
        <dsp:cNvPr id="0" name=""/>
        <dsp:cNvSpPr/>
      </dsp:nvSpPr>
      <dsp:spPr>
        <a:xfrm>
          <a:off x="183133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95AE3A-FB3E-0C48-A5AC-DB9137033549}">
      <dsp:nvSpPr>
        <dsp:cNvPr id="0" name=""/>
        <dsp:cNvSpPr/>
      </dsp:nvSpPr>
      <dsp:spPr>
        <a:xfrm>
          <a:off x="151830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service</a:t>
          </a:r>
        </a:p>
      </dsp:txBody>
      <dsp:txXfrm>
        <a:off x="1518301" y="2612512"/>
        <a:ext cx="1252123" cy="400679"/>
      </dsp:txXfrm>
    </dsp:sp>
    <dsp:sp modelId="{7156B94E-6FCA-824D-9AC7-85431AB6B54F}">
      <dsp:nvSpPr>
        <dsp:cNvPr id="0" name=""/>
        <dsp:cNvSpPr/>
      </dsp:nvSpPr>
      <dsp:spPr>
        <a:xfrm>
          <a:off x="264521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1E2B14-4FE4-1E4A-BA39-73EF4EDB37B3}">
      <dsp:nvSpPr>
        <dsp:cNvPr id="0" name=""/>
        <dsp:cNvSpPr/>
      </dsp:nvSpPr>
      <dsp:spPr>
        <a:xfrm>
          <a:off x="264521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7D8AF0-7034-0F42-BE17-B033B225DE8F}">
      <dsp:nvSpPr>
        <dsp:cNvPr id="0" name=""/>
        <dsp:cNvSpPr/>
      </dsp:nvSpPr>
      <dsp:spPr>
        <a:xfrm>
          <a:off x="233218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2332181" y="3501520"/>
        <a:ext cx="1252123" cy="400679"/>
      </dsp:txXfrm>
    </dsp:sp>
    <dsp:sp modelId="{C47926E5-2731-774D-B5EF-7A460A60C641}">
      <dsp:nvSpPr>
        <dsp:cNvPr id="0" name=""/>
        <dsp:cNvSpPr/>
      </dsp:nvSpPr>
      <dsp:spPr>
        <a:xfrm>
          <a:off x="334640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DC748-3200-A543-B295-3E8F77244FE5}">
      <dsp:nvSpPr>
        <dsp:cNvPr id="0" name=""/>
        <dsp:cNvSpPr/>
      </dsp:nvSpPr>
      <dsp:spPr>
        <a:xfrm>
          <a:off x="334640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FE9720-F990-EC48-99A8-6D945618FD06}">
      <dsp:nvSpPr>
        <dsp:cNvPr id="0" name=""/>
        <dsp:cNvSpPr/>
      </dsp:nvSpPr>
      <dsp:spPr>
        <a:xfrm>
          <a:off x="303337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daemon set</a:t>
          </a:r>
        </a:p>
      </dsp:txBody>
      <dsp:txXfrm>
        <a:off x="3033371" y="2612512"/>
        <a:ext cx="1252123" cy="400679"/>
      </dsp:txXfrm>
    </dsp:sp>
    <dsp:sp modelId="{2122A5DA-9099-C740-A5A3-44C055099AD5}">
      <dsp:nvSpPr>
        <dsp:cNvPr id="0" name=""/>
        <dsp:cNvSpPr/>
      </dsp:nvSpPr>
      <dsp:spPr>
        <a:xfrm>
          <a:off x="416028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32731F-4F61-4248-86F8-597DBA456384}">
      <dsp:nvSpPr>
        <dsp:cNvPr id="0" name=""/>
        <dsp:cNvSpPr/>
      </dsp:nvSpPr>
      <dsp:spPr>
        <a:xfrm>
          <a:off x="416028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CEC87-3B51-6B42-B0D6-8DA9B1E60F4F}">
      <dsp:nvSpPr>
        <dsp:cNvPr id="0" name=""/>
        <dsp:cNvSpPr/>
      </dsp:nvSpPr>
      <dsp:spPr>
        <a:xfrm>
          <a:off x="384725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3847251" y="3501520"/>
        <a:ext cx="1252123" cy="400679"/>
      </dsp:txXfrm>
    </dsp:sp>
    <dsp:sp modelId="{BF6B2CF7-A1BA-134C-87D1-AF4C6E61A495}">
      <dsp:nvSpPr>
        <dsp:cNvPr id="0" name=""/>
        <dsp:cNvSpPr/>
      </dsp:nvSpPr>
      <dsp:spPr>
        <a:xfrm>
          <a:off x="4861472" y="2499821"/>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F5D719-70F4-1E49-9A18-531C4BBD11F1}">
      <dsp:nvSpPr>
        <dsp:cNvPr id="0" name=""/>
        <dsp:cNvSpPr/>
      </dsp:nvSpPr>
      <dsp:spPr>
        <a:xfrm>
          <a:off x="4861472" y="2499821"/>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A56BC-3CC8-E942-B387-C0D4C28D4738}">
      <dsp:nvSpPr>
        <dsp:cNvPr id="0" name=""/>
        <dsp:cNvSpPr/>
      </dsp:nvSpPr>
      <dsp:spPr>
        <a:xfrm>
          <a:off x="4548441" y="2612512"/>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stateful set</a:t>
          </a:r>
        </a:p>
      </dsp:txBody>
      <dsp:txXfrm>
        <a:off x="4548441" y="2612512"/>
        <a:ext cx="1252123" cy="400679"/>
      </dsp:txXfrm>
    </dsp:sp>
    <dsp:sp modelId="{A71B809C-D8D3-7A4B-A9D5-45C6B8A52488}">
      <dsp:nvSpPr>
        <dsp:cNvPr id="0" name=""/>
        <dsp:cNvSpPr/>
      </dsp:nvSpPr>
      <dsp:spPr>
        <a:xfrm>
          <a:off x="5675352" y="3388829"/>
          <a:ext cx="626061" cy="62606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A1EE6C-39CB-8A46-ABF3-5C4DF0B9BB89}">
      <dsp:nvSpPr>
        <dsp:cNvPr id="0" name=""/>
        <dsp:cNvSpPr/>
      </dsp:nvSpPr>
      <dsp:spPr>
        <a:xfrm>
          <a:off x="5675352" y="3388829"/>
          <a:ext cx="626061" cy="62606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F5515-0BDE-F34A-B68E-A1B65F39BB08}">
      <dsp:nvSpPr>
        <dsp:cNvPr id="0" name=""/>
        <dsp:cNvSpPr/>
      </dsp:nvSpPr>
      <dsp:spPr>
        <a:xfrm>
          <a:off x="5362321" y="3501520"/>
          <a:ext cx="1252123" cy="40067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pod</a:t>
          </a:r>
        </a:p>
      </dsp:txBody>
      <dsp:txXfrm>
        <a:off x="5362321" y="3501520"/>
        <a:ext cx="1252123" cy="400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3CEDC-044E-DC41-B025-23A3B8F016EF}">
      <dsp:nvSpPr>
        <dsp:cNvPr id="0" name=""/>
        <dsp:cNvSpPr/>
      </dsp:nvSpPr>
      <dsp:spPr>
        <a:xfrm rot="10800000">
          <a:off x="2709676" y="2219"/>
          <a:ext cx="4543194" cy="708748"/>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538"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application name</a:t>
          </a:r>
        </a:p>
      </dsp:txBody>
      <dsp:txXfrm rot="10800000">
        <a:off x="2886863" y="2219"/>
        <a:ext cx="4366007" cy="708748"/>
      </dsp:txXfrm>
    </dsp:sp>
    <dsp:sp modelId="{72A9AE17-779D-E24C-93B1-DF76A55A67F4}">
      <dsp:nvSpPr>
        <dsp:cNvPr id="0" name=""/>
        <dsp:cNvSpPr/>
      </dsp:nvSpPr>
      <dsp:spPr>
        <a:xfrm>
          <a:off x="2415453" y="2219"/>
          <a:ext cx="708748" cy="708748"/>
        </a:xfrm>
        <a:prstGeom prst="ellipse">
          <a:avLst/>
        </a:prstGeom>
        <a:solidFill>
          <a:srgbClr val="1B5C83">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4A6DCE-8A48-1048-9EA5-99E3121EBA7A}">
      <dsp:nvSpPr>
        <dsp:cNvPr id="0" name=""/>
        <dsp:cNvSpPr/>
      </dsp:nvSpPr>
      <dsp:spPr>
        <a:xfrm rot="10800000">
          <a:off x="2709676" y="922534"/>
          <a:ext cx="4543194" cy="708748"/>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538"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context (cluster, namespace, </a:t>
          </a:r>
          <a:r>
            <a:rPr lang="en-US" sz="1800" b="0" i="0" kern="1200" dirty="0" err="1">
              <a:latin typeface="IBM Plex Sans Light" panose="020B0403050203000203" pitchFamily="34" charset="77"/>
            </a:rPr>
            <a:t>etc</a:t>
          </a:r>
          <a:r>
            <a:rPr lang="en-US" sz="1800" b="0" i="0" kern="1200" dirty="0">
              <a:latin typeface="IBM Plex Sans Light" panose="020B0403050203000203" pitchFamily="34" charset="77"/>
            </a:rPr>
            <a:t>)</a:t>
          </a:r>
        </a:p>
      </dsp:txBody>
      <dsp:txXfrm rot="10800000">
        <a:off x="2886863" y="922534"/>
        <a:ext cx="4366007" cy="708748"/>
      </dsp:txXfrm>
    </dsp:sp>
    <dsp:sp modelId="{57FF3EAF-E561-874F-B4CF-44D2EC9F12C5}">
      <dsp:nvSpPr>
        <dsp:cNvPr id="0" name=""/>
        <dsp:cNvSpPr/>
      </dsp:nvSpPr>
      <dsp:spPr>
        <a:xfrm>
          <a:off x="2415453" y="922534"/>
          <a:ext cx="708748" cy="708748"/>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305FD33-63BE-AB45-87D1-1F863456FF6D}">
      <dsp:nvSpPr>
        <dsp:cNvPr id="0" name=""/>
        <dsp:cNvSpPr/>
      </dsp:nvSpPr>
      <dsp:spPr>
        <a:xfrm rot="10800000">
          <a:off x="2709676" y="1842849"/>
          <a:ext cx="4543194" cy="708748"/>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538"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resource type (service, pod, </a:t>
          </a:r>
          <a:r>
            <a:rPr lang="en-US" sz="1800" b="0" i="0" kern="1200" dirty="0" err="1">
              <a:latin typeface="IBM Plex Sans Light" panose="020B0403050203000203" pitchFamily="34" charset="77"/>
            </a:rPr>
            <a:t>etc</a:t>
          </a:r>
          <a:r>
            <a:rPr lang="en-US" sz="1800" b="0" i="0" kern="1200" dirty="0">
              <a:latin typeface="IBM Plex Sans Light" panose="020B0403050203000203" pitchFamily="34" charset="77"/>
            </a:rPr>
            <a:t>)</a:t>
          </a:r>
        </a:p>
      </dsp:txBody>
      <dsp:txXfrm rot="10800000">
        <a:off x="2886863" y="1842849"/>
        <a:ext cx="4366007" cy="708748"/>
      </dsp:txXfrm>
    </dsp:sp>
    <dsp:sp modelId="{722E498F-AA33-2E4B-AB94-A8FF679537C1}">
      <dsp:nvSpPr>
        <dsp:cNvPr id="0" name=""/>
        <dsp:cNvSpPr/>
      </dsp:nvSpPr>
      <dsp:spPr>
        <a:xfrm>
          <a:off x="2415453" y="1842849"/>
          <a:ext cx="708748" cy="708748"/>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44D5991-F7F8-F148-87D6-6CCB2EB317E7}">
      <dsp:nvSpPr>
        <dsp:cNvPr id="0" name=""/>
        <dsp:cNvSpPr/>
      </dsp:nvSpPr>
      <dsp:spPr>
        <a:xfrm rot="10800000">
          <a:off x="2709676" y="2763164"/>
          <a:ext cx="4543194" cy="708748"/>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538"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current status (pending, failed, </a:t>
          </a:r>
          <a:r>
            <a:rPr lang="en-US" sz="1800" b="0" i="0" kern="1200" dirty="0" err="1">
              <a:latin typeface="IBM Plex Sans Light" panose="020B0403050203000203" pitchFamily="34" charset="77"/>
            </a:rPr>
            <a:t>CrashLoopBackof</a:t>
          </a:r>
          <a:r>
            <a:rPr lang="en-US" sz="1800" b="0" i="0" kern="1200" dirty="0">
              <a:latin typeface="IBM Plex Sans Light" panose="020B0403050203000203" pitchFamily="34" charset="77"/>
            </a:rPr>
            <a:t> </a:t>
          </a:r>
          <a:r>
            <a:rPr lang="en-US" sz="1800" b="0" i="0" kern="1200" dirty="0" err="1">
              <a:latin typeface="IBM Plex Sans Light" panose="020B0403050203000203" pitchFamily="34" charset="77"/>
            </a:rPr>
            <a:t>etc</a:t>
          </a:r>
          <a:r>
            <a:rPr lang="en-US" sz="1800" b="0" i="0" kern="1200" dirty="0">
              <a:latin typeface="IBM Plex Sans Light" panose="020B0403050203000203" pitchFamily="34" charset="77"/>
            </a:rPr>
            <a:t>)</a:t>
          </a:r>
        </a:p>
      </dsp:txBody>
      <dsp:txXfrm rot="10800000">
        <a:off x="2886863" y="2763164"/>
        <a:ext cx="4366007" cy="708748"/>
      </dsp:txXfrm>
    </dsp:sp>
    <dsp:sp modelId="{115B759D-8B2C-884B-8C4D-A2D31DCDBAF3}">
      <dsp:nvSpPr>
        <dsp:cNvPr id="0" name=""/>
        <dsp:cNvSpPr/>
      </dsp:nvSpPr>
      <dsp:spPr>
        <a:xfrm>
          <a:off x="2415453" y="2763164"/>
          <a:ext cx="708748" cy="708748"/>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0FA65FF-EC19-B84C-A248-53B8BDB3F5A7}">
      <dsp:nvSpPr>
        <dsp:cNvPr id="0" name=""/>
        <dsp:cNvSpPr/>
      </dsp:nvSpPr>
      <dsp:spPr>
        <a:xfrm rot="10800000">
          <a:off x="2709676" y="3683479"/>
          <a:ext cx="4543194" cy="708748"/>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538"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IBM Plex Sans Light" panose="020B0403050203000203" pitchFamily="34" charset="77"/>
            </a:rPr>
            <a:t>K8s event </a:t>
          </a:r>
        </a:p>
      </dsp:txBody>
      <dsp:txXfrm rot="10800000">
        <a:off x="2886863" y="3683479"/>
        <a:ext cx="4366007" cy="708748"/>
      </dsp:txXfrm>
    </dsp:sp>
    <dsp:sp modelId="{E3A9F1F2-47D9-CA49-BAFF-C66A9ED5F7EC}">
      <dsp:nvSpPr>
        <dsp:cNvPr id="0" name=""/>
        <dsp:cNvSpPr/>
      </dsp:nvSpPr>
      <dsp:spPr>
        <a:xfrm>
          <a:off x="2415453" y="3683479"/>
          <a:ext cx="708748" cy="708748"/>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3CEDC-044E-DC41-B025-23A3B8F016EF}">
      <dsp:nvSpPr>
        <dsp:cNvPr id="0" name=""/>
        <dsp:cNvSpPr/>
      </dsp:nvSpPr>
      <dsp:spPr>
        <a:xfrm rot="10800000">
          <a:off x="2756707" y="1893"/>
          <a:ext cx="4543194" cy="896872"/>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496"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IBM Plex Sans Light" panose="020B0403050203000203" pitchFamily="34" charset="77"/>
            </a:rPr>
            <a:t>statuses that indicate failure </a:t>
          </a:r>
        </a:p>
      </dsp:txBody>
      <dsp:txXfrm rot="10800000">
        <a:off x="2980925" y="1893"/>
        <a:ext cx="4318976" cy="896872"/>
      </dsp:txXfrm>
    </dsp:sp>
    <dsp:sp modelId="{72A9AE17-779D-E24C-93B1-DF76A55A67F4}">
      <dsp:nvSpPr>
        <dsp:cNvPr id="0" name=""/>
        <dsp:cNvSpPr/>
      </dsp:nvSpPr>
      <dsp:spPr>
        <a:xfrm>
          <a:off x="2568272" y="1893"/>
          <a:ext cx="896872" cy="896872"/>
        </a:xfrm>
        <a:prstGeom prst="ellipse">
          <a:avLst/>
        </a:prstGeom>
        <a:solidFill>
          <a:srgbClr val="1B5C83">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4A6DCE-8A48-1048-9EA5-99E3121EBA7A}">
      <dsp:nvSpPr>
        <dsp:cNvPr id="0" name=""/>
        <dsp:cNvSpPr/>
      </dsp:nvSpPr>
      <dsp:spPr>
        <a:xfrm rot="10800000">
          <a:off x="2756707" y="1166489"/>
          <a:ext cx="4543194" cy="896872"/>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496"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IBM Plex Sans Light" panose="020B0403050203000203" pitchFamily="34" charset="77"/>
            </a:rPr>
            <a:t>restarts over a certain threshold</a:t>
          </a:r>
        </a:p>
      </dsp:txBody>
      <dsp:txXfrm rot="10800000">
        <a:off x="2980925" y="1166489"/>
        <a:ext cx="4318976" cy="896872"/>
      </dsp:txXfrm>
    </dsp:sp>
    <dsp:sp modelId="{57FF3EAF-E561-874F-B4CF-44D2EC9F12C5}">
      <dsp:nvSpPr>
        <dsp:cNvPr id="0" name=""/>
        <dsp:cNvSpPr/>
      </dsp:nvSpPr>
      <dsp:spPr>
        <a:xfrm>
          <a:off x="2568272" y="1166489"/>
          <a:ext cx="896872" cy="896872"/>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305FD33-63BE-AB45-87D1-1F863456FF6D}">
      <dsp:nvSpPr>
        <dsp:cNvPr id="0" name=""/>
        <dsp:cNvSpPr/>
      </dsp:nvSpPr>
      <dsp:spPr>
        <a:xfrm rot="10800000">
          <a:off x="2756707" y="2331085"/>
          <a:ext cx="4543194" cy="896872"/>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496"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IBM Plex Sans Light" panose="020B0403050203000203" pitchFamily="34" charset="77"/>
            </a:rPr>
            <a:t>approaching resource limits (CPU, memory)</a:t>
          </a:r>
        </a:p>
      </dsp:txBody>
      <dsp:txXfrm rot="10800000">
        <a:off x="2980925" y="2331085"/>
        <a:ext cx="4318976" cy="896872"/>
      </dsp:txXfrm>
    </dsp:sp>
    <dsp:sp modelId="{722E498F-AA33-2E4B-AB94-A8FF679537C1}">
      <dsp:nvSpPr>
        <dsp:cNvPr id="0" name=""/>
        <dsp:cNvSpPr/>
      </dsp:nvSpPr>
      <dsp:spPr>
        <a:xfrm>
          <a:off x="2568272" y="2331085"/>
          <a:ext cx="896872" cy="896872"/>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0FA65FF-EC19-B84C-A248-53B8BDB3F5A7}">
      <dsp:nvSpPr>
        <dsp:cNvPr id="0" name=""/>
        <dsp:cNvSpPr/>
      </dsp:nvSpPr>
      <dsp:spPr>
        <a:xfrm rot="10800000">
          <a:off x="2756707" y="3495680"/>
          <a:ext cx="4543194" cy="896872"/>
        </a:xfrm>
        <a:prstGeom prst="homePlate">
          <a:avLst/>
        </a:prstGeom>
        <a:solidFill>
          <a:srgbClr val="009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496"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IBM Plex Sans Light" panose="020B0403050203000203" pitchFamily="34" charset="77"/>
            </a:rPr>
            <a:t>K8s events (</a:t>
          </a:r>
          <a:r>
            <a:rPr lang="en-US" sz="2100" b="0" i="0" kern="1200" dirty="0" err="1">
              <a:latin typeface="IBM Plex Sans Light" panose="020B0403050203000203" pitchFamily="34" charset="77"/>
            </a:rPr>
            <a:t>CrashLoopBackoff</a:t>
          </a:r>
          <a:r>
            <a:rPr lang="en-US" sz="2100" b="0" i="0" kern="1200" dirty="0">
              <a:latin typeface="IBM Plex Sans Light" panose="020B0403050203000203" pitchFamily="34" charset="77"/>
            </a:rPr>
            <a:t>, </a:t>
          </a:r>
          <a:r>
            <a:rPr lang="en-US" sz="2100" b="0" i="0" kern="1200" dirty="0" err="1">
              <a:latin typeface="IBM Plex Sans Light" panose="020B0403050203000203" pitchFamily="34" charset="77"/>
            </a:rPr>
            <a:t>ImagePullBackOff</a:t>
          </a:r>
          <a:r>
            <a:rPr lang="en-US" sz="2100" b="0" i="0" kern="1200" dirty="0">
              <a:latin typeface="IBM Plex Sans Light" panose="020B0403050203000203" pitchFamily="34" charset="77"/>
            </a:rPr>
            <a:t>)</a:t>
          </a:r>
        </a:p>
      </dsp:txBody>
      <dsp:txXfrm rot="10800000">
        <a:off x="2980925" y="3495680"/>
        <a:ext cx="4318976" cy="896872"/>
      </dsp:txXfrm>
    </dsp:sp>
    <dsp:sp modelId="{E3A9F1F2-47D9-CA49-BAFF-C66A9ED5F7EC}">
      <dsp:nvSpPr>
        <dsp:cNvPr id="0" name=""/>
        <dsp:cNvSpPr/>
      </dsp:nvSpPr>
      <dsp:spPr>
        <a:xfrm>
          <a:off x="2568272" y="3495680"/>
          <a:ext cx="896872" cy="896872"/>
        </a:xfrm>
        <a:prstGeom prst="ellipse">
          <a:avLst/>
        </a:prstGeom>
        <a:solidFill>
          <a:srgbClr val="0097FF">
            <a:alpha val="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hdr"/>
          </p:nvPr>
        </p:nvSpPr>
        <p:spPr bwMode="auto">
          <a:xfrm>
            <a:off x="720725" y="179388"/>
            <a:ext cx="24463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tabLst>
                <a:tab pos="723900" algn="l"/>
                <a:tab pos="1447800" algn="l"/>
                <a:tab pos="2171700" algn="l"/>
              </a:tabLst>
              <a:defRPr sz="1200">
                <a:solidFill>
                  <a:srgbClr val="000000"/>
                </a:solidFill>
                <a:cs typeface="Arial" panose="020B0604020202020204" pitchFamily="34" charset="0"/>
              </a:defRPr>
            </a:lvl1pPr>
          </a:lstStyle>
          <a:p>
            <a:r>
              <a:rPr lang="en-US" altLang="en-US"/>
              <a:t> </a:t>
            </a:r>
          </a:p>
        </p:txBody>
      </p:sp>
      <p:sp>
        <p:nvSpPr>
          <p:cNvPr id="3074" name="Rectangle 2"/>
          <p:cNvSpPr>
            <a:spLocks noGrp="1" noChangeArrowheads="1"/>
          </p:cNvSpPr>
          <p:nvPr>
            <p:ph type="dt"/>
          </p:nvPr>
        </p:nvSpPr>
        <p:spPr bwMode="auto">
          <a:xfrm>
            <a:off x="4392613" y="179388"/>
            <a:ext cx="24463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tabLst>
                <a:tab pos="723900" algn="l"/>
                <a:tab pos="1447800" algn="l"/>
                <a:tab pos="2171700" algn="l"/>
              </a:tabLst>
              <a:defRPr sz="1200">
                <a:solidFill>
                  <a:srgbClr val="000000"/>
                </a:solidFill>
                <a:cs typeface="Arial" panose="020B0604020202020204" pitchFamily="34" charset="0"/>
              </a:defRPr>
            </a:lvl1pPr>
          </a:lstStyle>
          <a:p>
            <a:r>
              <a:rPr lang="en-US" altLang="en-US"/>
              <a:t> </a:t>
            </a:r>
          </a:p>
        </p:txBody>
      </p:sp>
      <p:sp>
        <p:nvSpPr>
          <p:cNvPr id="3075" name="Rectangle 3"/>
          <p:cNvSpPr>
            <a:spLocks noGrp="1" noChangeArrowheads="1"/>
          </p:cNvSpPr>
          <p:nvPr>
            <p:ph type="ftr"/>
          </p:nvPr>
        </p:nvSpPr>
        <p:spPr bwMode="auto">
          <a:xfrm>
            <a:off x="720725" y="10152063"/>
            <a:ext cx="2446338"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tabLst>
                <a:tab pos="723900" algn="l"/>
                <a:tab pos="1447800" algn="l"/>
                <a:tab pos="2171700" algn="l"/>
              </a:tabLst>
              <a:defRPr sz="1200">
                <a:solidFill>
                  <a:srgbClr val="000000"/>
                </a:solidFill>
                <a:cs typeface="Arial" panose="020B0604020202020204" pitchFamily="34" charset="0"/>
              </a:defRPr>
            </a:lvl1pPr>
          </a:lstStyle>
          <a:p>
            <a:r>
              <a:rPr lang="en-US" altLang="en-US"/>
              <a:t> </a:t>
            </a:r>
          </a:p>
        </p:txBody>
      </p:sp>
      <p:sp>
        <p:nvSpPr>
          <p:cNvPr id="3076" name="Rectangle 4"/>
          <p:cNvSpPr>
            <a:spLocks noGrp="1" noChangeArrowheads="1"/>
          </p:cNvSpPr>
          <p:nvPr>
            <p:ph type="sldNum"/>
          </p:nvPr>
        </p:nvSpPr>
        <p:spPr bwMode="auto">
          <a:xfrm>
            <a:off x="4392613" y="10152063"/>
            <a:ext cx="24463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100000"/>
              </a:lnSpc>
              <a:tabLst>
                <a:tab pos="723900" algn="l"/>
                <a:tab pos="1447800" algn="l"/>
                <a:tab pos="2171700" algn="l"/>
              </a:tabLst>
              <a:defRPr sz="1200">
                <a:solidFill>
                  <a:srgbClr val="000000"/>
                </a:solidFill>
                <a:cs typeface="Arial" panose="020B0604020202020204" pitchFamily="34" charset="0"/>
              </a:defRPr>
            </a:lvl1pPr>
          </a:lstStyle>
          <a:p>
            <a:fld id="{1568C10D-F676-4822-96E1-5D68EDE52EA6}" type="slidenum">
              <a:rPr lang="en-US" altLang="en-US"/>
              <a:pPr/>
              <a:t>‹#›</a:t>
            </a:fld>
            <a:r>
              <a:rPr lang="en-US" altLang="en-US"/>
              <a:t> </a:t>
            </a:r>
          </a:p>
        </p:txBody>
      </p:sp>
      <p:sp>
        <p:nvSpPr>
          <p:cNvPr id="3077" name="Rectangle 5"/>
          <p:cNvSpPr>
            <a:spLocks noGrp="1" noRot="1" noChangeAspect="1" noChangeArrowheads="1"/>
          </p:cNvSpPr>
          <p:nvPr>
            <p:ph type="sldImg"/>
          </p:nvPr>
        </p:nvSpPr>
        <p:spPr bwMode="auto">
          <a:xfrm>
            <a:off x="1312863" y="1027113"/>
            <a:ext cx="4932362" cy="369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8" name="Rectangle 6"/>
          <p:cNvSpPr>
            <a:spLocks noGrp="1" noChangeArrowheads="1"/>
          </p:cNvSpPr>
          <p:nvPr>
            <p:ph type="body"/>
          </p:nvPr>
        </p:nvSpPr>
        <p:spPr bwMode="auto">
          <a:xfrm>
            <a:off x="1169988" y="5086350"/>
            <a:ext cx="5224462" cy="410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Tree>
  </p:cSld>
  <p:clrMap bg1="lt1" tx1="dk1" bg2="lt2" tx2="dk2" accent1="accent1" accent2="accent2" accent3="accent3" accent4="accent4" accent5="accent5" accent6="accent6" hlink="hlink" folHlink="folHlink"/>
  <p:hf/>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
          <p:cNvSpPr>
            <a:spLocks noGrp="1" noChangeArrowheads="1"/>
          </p:cNvSpPr>
          <p:nvPr>
            <p:ph type="hdr"/>
          </p:nvPr>
        </p:nvSpPr>
        <p:spPr>
          <a:ln/>
        </p:spPr>
        <p:txBody>
          <a:bodyPr/>
          <a:lstStyle/>
          <a:p>
            <a:r>
              <a:rPr lang="en-US" altLang="en-US"/>
              <a:t> </a:t>
            </a:r>
          </a:p>
        </p:txBody>
      </p:sp>
      <p:sp>
        <p:nvSpPr>
          <p:cNvPr id="5" name="Rectangle 2"/>
          <p:cNvSpPr>
            <a:spLocks noGrp="1" noChangeArrowheads="1"/>
          </p:cNvSpPr>
          <p:nvPr>
            <p:ph type="dt"/>
          </p:nvPr>
        </p:nvSpPr>
        <p:spPr>
          <a:ln/>
        </p:spPr>
        <p:txBody>
          <a:bodyPr/>
          <a:lstStyle/>
          <a:p>
            <a:r>
              <a:rPr lang="en-US" altLang="en-US"/>
              <a:t> </a:t>
            </a:r>
          </a:p>
        </p:txBody>
      </p:sp>
      <p:sp>
        <p:nvSpPr>
          <p:cNvPr id="6" name="Rectangle 3"/>
          <p:cNvSpPr>
            <a:spLocks noGrp="1" noChangeArrowheads="1"/>
          </p:cNvSpPr>
          <p:nvPr>
            <p:ph type="ftr"/>
          </p:nvPr>
        </p:nvSpPr>
        <p:spPr>
          <a:ln/>
        </p:spPr>
        <p:txBody>
          <a:bodyPr/>
          <a:lstStyle/>
          <a:p>
            <a:r>
              <a:rPr lang="en-US" altLang="en-US"/>
              <a:t> </a:t>
            </a:r>
          </a:p>
        </p:txBody>
      </p:sp>
      <p:sp>
        <p:nvSpPr>
          <p:cNvPr id="7" name="Rectangle 4"/>
          <p:cNvSpPr>
            <a:spLocks noGrp="1" noChangeArrowheads="1"/>
          </p:cNvSpPr>
          <p:nvPr>
            <p:ph type="sldNum"/>
          </p:nvPr>
        </p:nvSpPr>
        <p:spPr>
          <a:ln/>
        </p:spPr>
        <p:txBody>
          <a:bodyPr/>
          <a:lstStyle/>
          <a:p>
            <a:fld id="{F4BACE2E-C525-435E-8635-FC4863F672BD}" type="slidenum">
              <a:rPr lang="en-US" altLang="en-US"/>
              <a:pPr/>
              <a:t>1</a:t>
            </a:fld>
            <a:r>
              <a:rPr lang="en-US" altLang="en-US"/>
              <a:t> </a:t>
            </a:r>
          </a:p>
        </p:txBody>
      </p:sp>
      <p:sp>
        <p:nvSpPr>
          <p:cNvPr id="6145" name="Rectangle 1"/>
          <p:cNvSpPr txBox="1">
            <a:spLocks noGrp="1" noRot="1" noChangeAspect="1" noChangeArrowheads="1"/>
          </p:cNvSpPr>
          <p:nvPr>
            <p:ph type="sldImg"/>
          </p:nvPr>
        </p:nvSpPr>
        <p:spPr bwMode="auto">
          <a:xfrm>
            <a:off x="490538" y="1027113"/>
            <a:ext cx="657860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1169988" y="5086350"/>
            <a:ext cx="5226050"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15</a:t>
            </a:fld>
            <a:r>
              <a:rPr lang="en-US" altLang="en-US"/>
              <a:t> </a:t>
            </a:r>
          </a:p>
        </p:txBody>
      </p:sp>
    </p:spTree>
    <p:extLst>
      <p:ext uri="{BB962C8B-B14F-4D97-AF65-F5344CB8AC3E}">
        <p14:creationId xmlns:p14="http://schemas.microsoft.com/office/powerpoint/2010/main" val="4017076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16</a:t>
            </a:fld>
            <a:r>
              <a:rPr lang="en-US" altLang="en-US"/>
              <a:t> </a:t>
            </a:r>
          </a:p>
        </p:txBody>
      </p:sp>
    </p:spTree>
    <p:extLst>
      <p:ext uri="{BB962C8B-B14F-4D97-AF65-F5344CB8AC3E}">
        <p14:creationId xmlns:p14="http://schemas.microsoft.com/office/powerpoint/2010/main" val="2972277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17</a:t>
            </a:fld>
            <a:r>
              <a:rPr lang="en-US" altLang="en-US"/>
              <a:t> </a:t>
            </a:r>
          </a:p>
        </p:txBody>
      </p:sp>
    </p:spTree>
    <p:extLst>
      <p:ext uri="{BB962C8B-B14F-4D97-AF65-F5344CB8AC3E}">
        <p14:creationId xmlns:p14="http://schemas.microsoft.com/office/powerpoint/2010/main" val="1843035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18</a:t>
            </a:fld>
            <a:r>
              <a:rPr lang="en-US" altLang="en-US"/>
              <a:t> </a:t>
            </a:r>
          </a:p>
        </p:txBody>
      </p:sp>
    </p:spTree>
    <p:extLst>
      <p:ext uri="{BB962C8B-B14F-4D97-AF65-F5344CB8AC3E}">
        <p14:creationId xmlns:p14="http://schemas.microsoft.com/office/powerpoint/2010/main" val="3981144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19</a:t>
            </a:fld>
            <a:r>
              <a:rPr lang="en-US" altLang="en-US"/>
              <a:t> </a:t>
            </a:r>
          </a:p>
        </p:txBody>
      </p:sp>
    </p:spTree>
    <p:extLst>
      <p:ext uri="{BB962C8B-B14F-4D97-AF65-F5344CB8AC3E}">
        <p14:creationId xmlns:p14="http://schemas.microsoft.com/office/powerpoint/2010/main" val="798349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20</a:t>
            </a:fld>
            <a:r>
              <a:rPr lang="en-US" altLang="en-US"/>
              <a:t> </a:t>
            </a:r>
          </a:p>
        </p:txBody>
      </p:sp>
    </p:spTree>
    <p:extLst>
      <p:ext uri="{BB962C8B-B14F-4D97-AF65-F5344CB8AC3E}">
        <p14:creationId xmlns:p14="http://schemas.microsoft.com/office/powerpoint/2010/main" val="2313667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21</a:t>
            </a:fld>
            <a:r>
              <a:rPr lang="en-US" altLang="en-US"/>
              <a:t> </a:t>
            </a:r>
          </a:p>
        </p:txBody>
      </p:sp>
    </p:spTree>
    <p:extLst>
      <p:ext uri="{BB962C8B-B14F-4D97-AF65-F5344CB8AC3E}">
        <p14:creationId xmlns:p14="http://schemas.microsoft.com/office/powerpoint/2010/main" val="3024279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22</a:t>
            </a:fld>
            <a:r>
              <a:rPr lang="en-US" altLang="en-US"/>
              <a:t> </a:t>
            </a:r>
          </a:p>
        </p:txBody>
      </p:sp>
    </p:spTree>
    <p:extLst>
      <p:ext uri="{BB962C8B-B14F-4D97-AF65-F5344CB8AC3E}">
        <p14:creationId xmlns:p14="http://schemas.microsoft.com/office/powerpoint/2010/main" val="2132486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dirty="0"/>
              <a:t>CHECK CLOUD VIGILANTE</a:t>
            </a:r>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24</a:t>
            </a:fld>
            <a:r>
              <a:rPr lang="en-US" altLang="en-US"/>
              <a:t> </a:t>
            </a:r>
          </a:p>
        </p:txBody>
      </p:sp>
    </p:spTree>
    <p:extLst>
      <p:ext uri="{BB962C8B-B14F-4D97-AF65-F5344CB8AC3E}">
        <p14:creationId xmlns:p14="http://schemas.microsoft.com/office/powerpoint/2010/main" val="176560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25</a:t>
            </a:fld>
            <a:r>
              <a:rPr lang="en-US" altLang="en-US"/>
              <a:t> </a:t>
            </a:r>
          </a:p>
        </p:txBody>
      </p:sp>
    </p:spTree>
    <p:extLst>
      <p:ext uri="{BB962C8B-B14F-4D97-AF65-F5344CB8AC3E}">
        <p14:creationId xmlns:p14="http://schemas.microsoft.com/office/powerpoint/2010/main" val="215953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a:t>
            </a:fld>
            <a:r>
              <a:rPr lang="en-US" altLang="en-US"/>
              <a:t> </a:t>
            </a:r>
          </a:p>
        </p:txBody>
      </p:sp>
    </p:spTree>
    <p:extLst>
      <p:ext uri="{BB962C8B-B14F-4D97-AF65-F5344CB8AC3E}">
        <p14:creationId xmlns:p14="http://schemas.microsoft.com/office/powerpoint/2010/main" val="74124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26</a:t>
            </a:fld>
            <a:r>
              <a:rPr lang="en-US" altLang="en-US"/>
              <a:t> </a:t>
            </a:r>
          </a:p>
        </p:txBody>
      </p:sp>
    </p:spTree>
    <p:extLst>
      <p:ext uri="{BB962C8B-B14F-4D97-AF65-F5344CB8AC3E}">
        <p14:creationId xmlns:p14="http://schemas.microsoft.com/office/powerpoint/2010/main" val="4137571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27</a:t>
            </a:fld>
            <a:r>
              <a:rPr lang="en-US" altLang="en-US"/>
              <a:t> </a:t>
            </a:r>
          </a:p>
        </p:txBody>
      </p:sp>
    </p:spTree>
    <p:extLst>
      <p:ext uri="{BB962C8B-B14F-4D97-AF65-F5344CB8AC3E}">
        <p14:creationId xmlns:p14="http://schemas.microsoft.com/office/powerpoint/2010/main" val="895985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28</a:t>
            </a:fld>
            <a:r>
              <a:rPr lang="en-US" altLang="en-US"/>
              <a:t> </a:t>
            </a:r>
          </a:p>
        </p:txBody>
      </p:sp>
    </p:spTree>
    <p:extLst>
      <p:ext uri="{BB962C8B-B14F-4D97-AF65-F5344CB8AC3E}">
        <p14:creationId xmlns:p14="http://schemas.microsoft.com/office/powerpoint/2010/main" val="346523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30</a:t>
            </a:fld>
            <a:r>
              <a:rPr lang="en-US" altLang="en-US"/>
              <a:t> </a:t>
            </a:r>
          </a:p>
        </p:txBody>
      </p:sp>
    </p:spTree>
    <p:extLst>
      <p:ext uri="{BB962C8B-B14F-4D97-AF65-F5344CB8AC3E}">
        <p14:creationId xmlns:p14="http://schemas.microsoft.com/office/powerpoint/2010/main" val="2887337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31</a:t>
            </a:fld>
            <a:r>
              <a:rPr lang="en-US" altLang="en-US"/>
              <a:t> </a:t>
            </a:r>
          </a:p>
        </p:txBody>
      </p:sp>
    </p:spTree>
    <p:extLst>
      <p:ext uri="{BB962C8B-B14F-4D97-AF65-F5344CB8AC3E}">
        <p14:creationId xmlns:p14="http://schemas.microsoft.com/office/powerpoint/2010/main" val="267876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33</a:t>
            </a:fld>
            <a:r>
              <a:rPr lang="en-US" altLang="en-US"/>
              <a:t> </a:t>
            </a:r>
          </a:p>
        </p:txBody>
      </p:sp>
    </p:spTree>
    <p:extLst>
      <p:ext uri="{BB962C8B-B14F-4D97-AF65-F5344CB8AC3E}">
        <p14:creationId xmlns:p14="http://schemas.microsoft.com/office/powerpoint/2010/main" val="3097355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35</a:t>
            </a:fld>
            <a:r>
              <a:rPr lang="en-US" altLang="en-US"/>
              <a:t> </a:t>
            </a:r>
          </a:p>
        </p:txBody>
      </p:sp>
    </p:spTree>
    <p:extLst>
      <p:ext uri="{BB962C8B-B14F-4D97-AF65-F5344CB8AC3E}">
        <p14:creationId xmlns:p14="http://schemas.microsoft.com/office/powerpoint/2010/main" val="3446732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36</a:t>
            </a:fld>
            <a:r>
              <a:rPr lang="en-US" altLang="en-US"/>
              <a:t> </a:t>
            </a:r>
          </a:p>
        </p:txBody>
      </p:sp>
    </p:spTree>
    <p:extLst>
      <p:ext uri="{BB962C8B-B14F-4D97-AF65-F5344CB8AC3E}">
        <p14:creationId xmlns:p14="http://schemas.microsoft.com/office/powerpoint/2010/main" val="386511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37</a:t>
            </a:fld>
            <a:r>
              <a:rPr lang="en-US" altLang="en-US"/>
              <a:t> </a:t>
            </a:r>
          </a:p>
        </p:txBody>
      </p:sp>
    </p:spTree>
    <p:extLst>
      <p:ext uri="{BB962C8B-B14F-4D97-AF65-F5344CB8AC3E}">
        <p14:creationId xmlns:p14="http://schemas.microsoft.com/office/powerpoint/2010/main" val="2244547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38</a:t>
            </a:fld>
            <a:r>
              <a:rPr lang="en-US" altLang="en-US"/>
              <a:t> </a:t>
            </a:r>
          </a:p>
        </p:txBody>
      </p:sp>
    </p:spTree>
    <p:extLst>
      <p:ext uri="{BB962C8B-B14F-4D97-AF65-F5344CB8AC3E}">
        <p14:creationId xmlns:p14="http://schemas.microsoft.com/office/powerpoint/2010/main" val="106311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a:t>
            </a:fld>
            <a:r>
              <a:rPr lang="en-US" altLang="en-US"/>
              <a:t> </a:t>
            </a:r>
          </a:p>
        </p:txBody>
      </p:sp>
    </p:spTree>
    <p:extLst>
      <p:ext uri="{BB962C8B-B14F-4D97-AF65-F5344CB8AC3E}">
        <p14:creationId xmlns:p14="http://schemas.microsoft.com/office/powerpoint/2010/main" val="946807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40</a:t>
            </a:fld>
            <a:r>
              <a:rPr lang="en-US" altLang="en-US"/>
              <a:t> </a:t>
            </a:r>
          </a:p>
        </p:txBody>
      </p:sp>
    </p:spTree>
    <p:extLst>
      <p:ext uri="{BB962C8B-B14F-4D97-AF65-F5344CB8AC3E}">
        <p14:creationId xmlns:p14="http://schemas.microsoft.com/office/powerpoint/2010/main" val="428624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41</a:t>
            </a:fld>
            <a:r>
              <a:rPr lang="en-US" altLang="en-US"/>
              <a:t> </a:t>
            </a:r>
          </a:p>
        </p:txBody>
      </p:sp>
    </p:spTree>
    <p:extLst>
      <p:ext uri="{BB962C8B-B14F-4D97-AF65-F5344CB8AC3E}">
        <p14:creationId xmlns:p14="http://schemas.microsoft.com/office/powerpoint/2010/main" val="1083190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43</a:t>
            </a:fld>
            <a:r>
              <a:rPr lang="en-US" altLang="en-US"/>
              <a:t> </a:t>
            </a:r>
          </a:p>
        </p:txBody>
      </p:sp>
    </p:spTree>
    <p:extLst>
      <p:ext uri="{BB962C8B-B14F-4D97-AF65-F5344CB8AC3E}">
        <p14:creationId xmlns:p14="http://schemas.microsoft.com/office/powerpoint/2010/main" val="3151935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45</a:t>
            </a:fld>
            <a:r>
              <a:rPr lang="en-US" altLang="en-US"/>
              <a:t> </a:t>
            </a:r>
          </a:p>
        </p:txBody>
      </p:sp>
    </p:spTree>
    <p:extLst>
      <p:ext uri="{BB962C8B-B14F-4D97-AF65-F5344CB8AC3E}">
        <p14:creationId xmlns:p14="http://schemas.microsoft.com/office/powerpoint/2010/main" val="1865616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46</a:t>
            </a:fld>
            <a:r>
              <a:rPr lang="en-US" altLang="en-US"/>
              <a:t> </a:t>
            </a:r>
          </a:p>
        </p:txBody>
      </p:sp>
    </p:spTree>
    <p:extLst>
      <p:ext uri="{BB962C8B-B14F-4D97-AF65-F5344CB8AC3E}">
        <p14:creationId xmlns:p14="http://schemas.microsoft.com/office/powerpoint/2010/main" val="2035912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47</a:t>
            </a:fld>
            <a:r>
              <a:rPr lang="en-US" altLang="en-US"/>
              <a:t> </a:t>
            </a:r>
          </a:p>
        </p:txBody>
      </p:sp>
    </p:spTree>
    <p:extLst>
      <p:ext uri="{BB962C8B-B14F-4D97-AF65-F5344CB8AC3E}">
        <p14:creationId xmlns:p14="http://schemas.microsoft.com/office/powerpoint/2010/main" val="3105463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48</a:t>
            </a:fld>
            <a:r>
              <a:rPr lang="en-US" altLang="en-US"/>
              <a:t> </a:t>
            </a:r>
          </a:p>
        </p:txBody>
      </p:sp>
    </p:spTree>
    <p:extLst>
      <p:ext uri="{BB962C8B-B14F-4D97-AF65-F5344CB8AC3E}">
        <p14:creationId xmlns:p14="http://schemas.microsoft.com/office/powerpoint/2010/main" val="51204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49</a:t>
            </a:fld>
            <a:r>
              <a:rPr lang="en-US" altLang="en-US"/>
              <a:t> </a:t>
            </a:r>
          </a:p>
        </p:txBody>
      </p:sp>
    </p:spTree>
    <p:extLst>
      <p:ext uri="{BB962C8B-B14F-4D97-AF65-F5344CB8AC3E}">
        <p14:creationId xmlns:p14="http://schemas.microsoft.com/office/powerpoint/2010/main" val="2674680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50</a:t>
            </a:fld>
            <a:r>
              <a:rPr lang="en-US" altLang="en-US"/>
              <a:t> </a:t>
            </a:r>
          </a:p>
        </p:txBody>
      </p:sp>
    </p:spTree>
    <p:extLst>
      <p:ext uri="{BB962C8B-B14F-4D97-AF65-F5344CB8AC3E}">
        <p14:creationId xmlns:p14="http://schemas.microsoft.com/office/powerpoint/2010/main" val="400255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51</a:t>
            </a:fld>
            <a:r>
              <a:rPr lang="en-US" altLang="en-US"/>
              <a:t> </a:t>
            </a:r>
          </a:p>
        </p:txBody>
      </p:sp>
    </p:spTree>
    <p:extLst>
      <p:ext uri="{BB962C8B-B14F-4D97-AF65-F5344CB8AC3E}">
        <p14:creationId xmlns:p14="http://schemas.microsoft.com/office/powerpoint/2010/main" val="36107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7</a:t>
            </a:fld>
            <a:r>
              <a:rPr lang="en-US" altLang="en-US"/>
              <a:t> </a:t>
            </a:r>
          </a:p>
        </p:txBody>
      </p:sp>
    </p:spTree>
    <p:extLst>
      <p:ext uri="{BB962C8B-B14F-4D97-AF65-F5344CB8AC3E}">
        <p14:creationId xmlns:p14="http://schemas.microsoft.com/office/powerpoint/2010/main" val="3145589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52</a:t>
            </a:fld>
            <a:r>
              <a:rPr lang="en-US" altLang="en-US"/>
              <a:t> </a:t>
            </a:r>
          </a:p>
        </p:txBody>
      </p:sp>
    </p:spTree>
    <p:extLst>
      <p:ext uri="{BB962C8B-B14F-4D97-AF65-F5344CB8AC3E}">
        <p14:creationId xmlns:p14="http://schemas.microsoft.com/office/powerpoint/2010/main" val="3797466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54</a:t>
            </a:fld>
            <a:r>
              <a:rPr lang="en-US" altLang="en-US"/>
              <a:t> </a:t>
            </a:r>
          </a:p>
        </p:txBody>
      </p:sp>
    </p:spTree>
    <p:extLst>
      <p:ext uri="{BB962C8B-B14F-4D97-AF65-F5344CB8AC3E}">
        <p14:creationId xmlns:p14="http://schemas.microsoft.com/office/powerpoint/2010/main" val="1157303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55</a:t>
            </a:fld>
            <a:r>
              <a:rPr lang="en-US" altLang="en-US"/>
              <a:t> </a:t>
            </a:r>
          </a:p>
        </p:txBody>
      </p:sp>
    </p:spTree>
    <p:extLst>
      <p:ext uri="{BB962C8B-B14F-4D97-AF65-F5344CB8AC3E}">
        <p14:creationId xmlns:p14="http://schemas.microsoft.com/office/powerpoint/2010/main" val="3320484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56</a:t>
            </a:fld>
            <a:r>
              <a:rPr lang="en-US" altLang="en-US"/>
              <a:t> </a:t>
            </a:r>
          </a:p>
        </p:txBody>
      </p:sp>
    </p:spTree>
    <p:extLst>
      <p:ext uri="{BB962C8B-B14F-4D97-AF65-F5344CB8AC3E}">
        <p14:creationId xmlns:p14="http://schemas.microsoft.com/office/powerpoint/2010/main" val="1345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57</a:t>
            </a:fld>
            <a:r>
              <a:rPr lang="en-US" altLang="en-US"/>
              <a:t> </a:t>
            </a:r>
          </a:p>
        </p:txBody>
      </p:sp>
    </p:spTree>
    <p:extLst>
      <p:ext uri="{BB962C8B-B14F-4D97-AF65-F5344CB8AC3E}">
        <p14:creationId xmlns:p14="http://schemas.microsoft.com/office/powerpoint/2010/main" val="4251725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59</a:t>
            </a:fld>
            <a:r>
              <a:rPr lang="en-US" altLang="en-US"/>
              <a:t> </a:t>
            </a:r>
          </a:p>
        </p:txBody>
      </p:sp>
    </p:spTree>
    <p:extLst>
      <p:ext uri="{BB962C8B-B14F-4D97-AF65-F5344CB8AC3E}">
        <p14:creationId xmlns:p14="http://schemas.microsoft.com/office/powerpoint/2010/main" val="1294993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60</a:t>
            </a:fld>
            <a:r>
              <a:rPr lang="en-US" altLang="en-US"/>
              <a:t> </a:t>
            </a:r>
          </a:p>
        </p:txBody>
      </p:sp>
    </p:spTree>
    <p:extLst>
      <p:ext uri="{BB962C8B-B14F-4D97-AF65-F5344CB8AC3E}">
        <p14:creationId xmlns:p14="http://schemas.microsoft.com/office/powerpoint/2010/main" val="1446868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61</a:t>
            </a:fld>
            <a:r>
              <a:rPr lang="en-US" altLang="en-US"/>
              <a:t> </a:t>
            </a:r>
          </a:p>
        </p:txBody>
      </p:sp>
    </p:spTree>
    <p:extLst>
      <p:ext uri="{BB962C8B-B14F-4D97-AF65-F5344CB8AC3E}">
        <p14:creationId xmlns:p14="http://schemas.microsoft.com/office/powerpoint/2010/main" val="4282077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63</a:t>
            </a:fld>
            <a:r>
              <a:rPr lang="en-US" altLang="en-US"/>
              <a:t> </a:t>
            </a:r>
          </a:p>
        </p:txBody>
      </p:sp>
    </p:spTree>
    <p:extLst>
      <p:ext uri="{BB962C8B-B14F-4D97-AF65-F5344CB8AC3E}">
        <p14:creationId xmlns:p14="http://schemas.microsoft.com/office/powerpoint/2010/main" val="2546070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64</a:t>
            </a:fld>
            <a:r>
              <a:rPr lang="en-US" altLang="en-US"/>
              <a:t> </a:t>
            </a:r>
          </a:p>
        </p:txBody>
      </p:sp>
    </p:spTree>
    <p:extLst>
      <p:ext uri="{BB962C8B-B14F-4D97-AF65-F5344CB8AC3E}">
        <p14:creationId xmlns:p14="http://schemas.microsoft.com/office/powerpoint/2010/main" val="322154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8</a:t>
            </a:fld>
            <a:r>
              <a:rPr lang="en-US" altLang="en-US"/>
              <a:t> </a:t>
            </a:r>
          </a:p>
        </p:txBody>
      </p:sp>
    </p:spTree>
    <p:extLst>
      <p:ext uri="{BB962C8B-B14F-4D97-AF65-F5344CB8AC3E}">
        <p14:creationId xmlns:p14="http://schemas.microsoft.com/office/powerpoint/2010/main" val="3670808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65</a:t>
            </a:fld>
            <a:r>
              <a:rPr lang="en-US" altLang="en-US"/>
              <a:t> </a:t>
            </a:r>
          </a:p>
        </p:txBody>
      </p:sp>
    </p:spTree>
    <p:extLst>
      <p:ext uri="{BB962C8B-B14F-4D97-AF65-F5344CB8AC3E}">
        <p14:creationId xmlns:p14="http://schemas.microsoft.com/office/powerpoint/2010/main" val="293002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dirty="0"/>
              <a:t>This leaves skipper in an extremely narrow class of robust tools that provide full visibility into an operators application. With Skipper, John can spend less time finding the problem and more time solving it. </a:t>
            </a:r>
          </a:p>
          <a:p>
            <a:pPr rtl="0" fontAlgn="base"/>
            <a:endParaRPr lang="en-US" sz="1200" b="0" i="0" kern="1200" dirty="0">
              <a:solidFill>
                <a:srgbClr val="000000"/>
              </a:solidFill>
              <a:effectLst/>
              <a:latin typeface="Times New Roman" panose="02020603050405020304" pitchFamily="18" charset="0"/>
              <a:ea typeface="+mn-ea"/>
              <a:cs typeface="+mn-cs"/>
            </a:endParaRPr>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68</a:t>
            </a:fld>
            <a:r>
              <a:rPr lang="en-US" altLang="en-US"/>
              <a:t> </a:t>
            </a:r>
          </a:p>
        </p:txBody>
      </p:sp>
    </p:spTree>
    <p:extLst>
      <p:ext uri="{BB962C8B-B14F-4D97-AF65-F5344CB8AC3E}">
        <p14:creationId xmlns:p14="http://schemas.microsoft.com/office/powerpoint/2010/main" val="2670828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69</a:t>
            </a:fld>
            <a:r>
              <a:rPr lang="en-US" altLang="en-US"/>
              <a:t> </a:t>
            </a:r>
          </a:p>
        </p:txBody>
      </p:sp>
    </p:spTree>
    <p:extLst>
      <p:ext uri="{BB962C8B-B14F-4D97-AF65-F5344CB8AC3E}">
        <p14:creationId xmlns:p14="http://schemas.microsoft.com/office/powerpoint/2010/main" val="1474111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70</a:t>
            </a:fld>
            <a:r>
              <a:rPr lang="en-US" altLang="en-US"/>
              <a:t> </a:t>
            </a:r>
          </a:p>
        </p:txBody>
      </p:sp>
    </p:spTree>
    <p:extLst>
      <p:ext uri="{BB962C8B-B14F-4D97-AF65-F5344CB8AC3E}">
        <p14:creationId xmlns:p14="http://schemas.microsoft.com/office/powerpoint/2010/main" val="784987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71</a:t>
            </a:fld>
            <a:r>
              <a:rPr lang="en-US" altLang="en-US"/>
              <a:t> </a:t>
            </a:r>
          </a:p>
        </p:txBody>
      </p:sp>
    </p:spTree>
    <p:extLst>
      <p:ext uri="{BB962C8B-B14F-4D97-AF65-F5344CB8AC3E}">
        <p14:creationId xmlns:p14="http://schemas.microsoft.com/office/powerpoint/2010/main" val="312603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9</a:t>
            </a:fld>
            <a:r>
              <a:rPr lang="en-US" altLang="en-US"/>
              <a:t> </a:t>
            </a:r>
          </a:p>
        </p:txBody>
      </p:sp>
    </p:spTree>
    <p:extLst>
      <p:ext uri="{BB962C8B-B14F-4D97-AF65-F5344CB8AC3E}">
        <p14:creationId xmlns:p14="http://schemas.microsoft.com/office/powerpoint/2010/main" val="1080850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10</a:t>
            </a:fld>
            <a:r>
              <a:rPr lang="en-US" altLang="en-US"/>
              <a:t> </a:t>
            </a:r>
          </a:p>
        </p:txBody>
      </p:sp>
    </p:spTree>
    <p:extLst>
      <p:ext uri="{BB962C8B-B14F-4D97-AF65-F5344CB8AC3E}">
        <p14:creationId xmlns:p14="http://schemas.microsoft.com/office/powerpoint/2010/main" val="407535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11</a:t>
            </a:fld>
            <a:r>
              <a:rPr lang="en-US" altLang="en-US"/>
              <a:t> </a:t>
            </a:r>
          </a:p>
        </p:txBody>
      </p:sp>
    </p:spTree>
    <p:extLst>
      <p:ext uri="{BB962C8B-B14F-4D97-AF65-F5344CB8AC3E}">
        <p14:creationId xmlns:p14="http://schemas.microsoft.com/office/powerpoint/2010/main" val="1405992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027113"/>
            <a:ext cx="6573838" cy="36988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p:nvPr>
        </p:nvSpPr>
        <p:spPr/>
        <p:txBody>
          <a:bodyPr/>
          <a:lstStyle/>
          <a:p>
            <a:r>
              <a:rPr lang="en-US" altLang="en-US"/>
              <a:t> </a:t>
            </a:r>
          </a:p>
        </p:txBody>
      </p:sp>
      <p:sp>
        <p:nvSpPr>
          <p:cNvPr id="5" name="Date Placeholder 4"/>
          <p:cNvSpPr>
            <a:spLocks noGrp="1"/>
          </p:cNvSpPr>
          <p:nvPr>
            <p:ph type="dt"/>
          </p:nvPr>
        </p:nvSpPr>
        <p:spPr/>
        <p:txBody>
          <a:bodyPr/>
          <a:lstStyle/>
          <a:p>
            <a:r>
              <a:rPr lang="en-US" altLang="en-US"/>
              <a:t> </a:t>
            </a:r>
          </a:p>
        </p:txBody>
      </p:sp>
      <p:sp>
        <p:nvSpPr>
          <p:cNvPr id="6" name="Footer Placeholder 5"/>
          <p:cNvSpPr>
            <a:spLocks noGrp="1"/>
          </p:cNvSpPr>
          <p:nvPr>
            <p:ph type="ftr"/>
          </p:nvPr>
        </p:nvSpPr>
        <p:spPr/>
        <p:txBody>
          <a:bodyPr/>
          <a:lstStyle/>
          <a:p>
            <a:r>
              <a:rPr lang="en-US" altLang="en-US"/>
              <a:t> </a:t>
            </a:r>
          </a:p>
        </p:txBody>
      </p:sp>
      <p:sp>
        <p:nvSpPr>
          <p:cNvPr id="7" name="Slide Number Placeholder 6"/>
          <p:cNvSpPr>
            <a:spLocks noGrp="1"/>
          </p:cNvSpPr>
          <p:nvPr>
            <p:ph type="sldNum"/>
          </p:nvPr>
        </p:nvSpPr>
        <p:spPr/>
        <p:txBody>
          <a:bodyPr/>
          <a:lstStyle/>
          <a:p>
            <a:fld id="{1568C10D-F676-4822-96E1-5D68EDE52EA6}" type="slidenum">
              <a:rPr lang="en-US" altLang="en-US" smtClean="0"/>
              <a:pPr/>
              <a:t>14</a:t>
            </a:fld>
            <a:r>
              <a:rPr lang="en-US" altLang="en-US"/>
              <a:t> </a:t>
            </a:r>
          </a:p>
        </p:txBody>
      </p:sp>
    </p:spTree>
    <p:extLst>
      <p:ext uri="{BB962C8B-B14F-4D97-AF65-F5344CB8AC3E}">
        <p14:creationId xmlns:p14="http://schemas.microsoft.com/office/powerpoint/2010/main" val="159867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4322763"/>
            <a:ext cx="10972800" cy="19859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4478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31838" y="1925638"/>
            <a:ext cx="13165137" cy="54292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13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98163" y="1700213"/>
            <a:ext cx="34925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075" y="1700213"/>
            <a:ext cx="10326688" cy="56546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17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397691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858897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538" y="2051050"/>
            <a:ext cx="12619037" cy="342423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998538" y="5507038"/>
            <a:ext cx="12619037" cy="18002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894840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100" y="2249488"/>
            <a:ext cx="6872288" cy="5375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6788" y="2249488"/>
            <a:ext cx="6873875" cy="5375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3520464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063" y="438150"/>
            <a:ext cx="12619037" cy="1590675"/>
          </a:xfrm>
        </p:spPr>
        <p:txBody>
          <a:bodyPr/>
          <a:lstStyle/>
          <a:p>
            <a:r>
              <a:rPr lang="en-US"/>
              <a:t>Click to edit Master title style</a:t>
            </a:r>
          </a:p>
        </p:txBody>
      </p:sp>
      <p:sp>
        <p:nvSpPr>
          <p:cNvPr id="3" name="Text Placeholder 2"/>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8063" y="3006725"/>
            <a:ext cx="6189662"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407275" y="3006725"/>
            <a:ext cx="6219825"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236184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493634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4207126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296245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31838" y="1925638"/>
            <a:ext cx="13165137" cy="5429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011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4091293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3606001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7213" y="712788"/>
            <a:ext cx="3473450" cy="691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2100" y="712788"/>
            <a:ext cx="10272713" cy="69119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589230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p>
            <a:r>
              <a:rPr lang="en-US" dirty="0"/>
              <a:t>Click to edit Master title style</a:t>
            </a:r>
          </a:p>
        </p:txBody>
      </p:sp>
      <p:sp>
        <p:nvSpPr>
          <p:cNvPr id="8" name="Text Placeholder"/>
          <p:cNvSpPr>
            <a:spLocks noGrp="1"/>
          </p:cNvSpPr>
          <p:nvPr>
            <p:ph type="body" sz="quarter" idx="13"/>
          </p:nvPr>
        </p:nvSpPr>
        <p:spPr>
          <a:xfrm>
            <a:off x="351130" y="1989734"/>
            <a:ext cx="65983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7315200" y="0"/>
            <a:ext cx="3657600" cy="41148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3030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828800" y="4322763"/>
            <a:ext cx="10972800" cy="19859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207287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2957208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538" y="2051050"/>
            <a:ext cx="12619037" cy="342423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998538" y="5507038"/>
            <a:ext cx="12619037" cy="18002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050271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100" y="2249488"/>
            <a:ext cx="6872288" cy="5375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6788" y="2249488"/>
            <a:ext cx="6873875" cy="5375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698946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063" y="438150"/>
            <a:ext cx="12619037" cy="1590675"/>
          </a:xfrm>
        </p:spPr>
        <p:txBody>
          <a:bodyPr/>
          <a:lstStyle/>
          <a:p>
            <a:r>
              <a:rPr lang="en-US"/>
              <a:t>Click to edit Master title style</a:t>
            </a:r>
          </a:p>
        </p:txBody>
      </p:sp>
      <p:sp>
        <p:nvSpPr>
          <p:cNvPr id="3" name="Text Placeholder 2"/>
          <p:cNvSpPr>
            <a:spLocks noGrp="1"/>
          </p:cNvSpPr>
          <p:nvPr>
            <p:ph type="body" idx="1"/>
          </p:nvPr>
        </p:nvSpPr>
        <p:spPr>
          <a:xfrm>
            <a:off x="1008063" y="2017713"/>
            <a:ext cx="6189662"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8063" y="3006725"/>
            <a:ext cx="6189662"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7275" y="2017713"/>
            <a:ext cx="6219825" cy="989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407275" y="3006725"/>
            <a:ext cx="6219825" cy="4421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700216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873711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538" y="2051050"/>
            <a:ext cx="12619037" cy="3424238"/>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998538" y="5507038"/>
            <a:ext cx="12619037" cy="1800225"/>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460849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3029013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279263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219825" y="1184275"/>
            <a:ext cx="7407275" cy="5848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08063" y="2468563"/>
            <a:ext cx="4718050" cy="4573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3702471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58359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7213" y="712788"/>
            <a:ext cx="3473450" cy="691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2100" y="712788"/>
            <a:ext cx="10272713" cy="69119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a:xfrm>
            <a:off x="877888" y="7845425"/>
            <a:ext cx="1608137" cy="27463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idx="11"/>
          </p:nvPr>
        </p:nvSpPr>
        <p:spPr>
          <a:xfrm>
            <a:off x="2487613" y="7845425"/>
            <a:ext cx="9509125" cy="268288"/>
          </a:xfrm>
          <a:prstGeom prst="rect">
            <a:avLst/>
          </a:prstGeom>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Tree>
    <p:extLst>
      <p:ext uri="{BB962C8B-B14F-4D97-AF65-F5344CB8AC3E}">
        <p14:creationId xmlns:p14="http://schemas.microsoft.com/office/powerpoint/2010/main" val="159698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838" y="1925638"/>
            <a:ext cx="6505575" cy="5429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89813" y="1925638"/>
            <a:ext cx="6507162" cy="5429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378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063" y="438150"/>
            <a:ext cx="12619037" cy="1590675"/>
          </a:xfrm>
        </p:spPr>
        <p:txBody>
          <a:bodyPr/>
          <a:lstStyle/>
          <a:p>
            <a:r>
              <a:rPr lang="en-US"/>
              <a:t>Click to edit Master title style</a:t>
            </a:r>
          </a:p>
        </p:txBody>
      </p:sp>
      <p:sp>
        <p:nvSpPr>
          <p:cNvPr id="3" name="Text Placeholder 2"/>
          <p:cNvSpPr>
            <a:spLocks noGrp="1"/>
          </p:cNvSpPr>
          <p:nvPr>
            <p:ph type="body" idx="1"/>
          </p:nvPr>
        </p:nvSpPr>
        <p:spPr>
          <a:xfrm>
            <a:off x="1008063" y="2017713"/>
            <a:ext cx="6189662" cy="989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8063" y="3006725"/>
            <a:ext cx="6189662" cy="4421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7275" y="2017713"/>
            <a:ext cx="6219825" cy="989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07275" y="3006725"/>
            <a:ext cx="6219825" cy="44211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445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6126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37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219825" y="1184275"/>
            <a:ext cx="7407275" cy="58483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063" y="2468563"/>
            <a:ext cx="4718050" cy="457358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51367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063" y="549275"/>
            <a:ext cx="4718050" cy="1919288"/>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219825" y="1184275"/>
            <a:ext cx="7407275" cy="58483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08063" y="2468563"/>
            <a:ext cx="4718050" cy="4573587"/>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1380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23" Type="http://schemas.openxmlformats.org/officeDocument/2006/relationships/image" Target="../media/image11.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3259390" y="7557556"/>
            <a:ext cx="1206908" cy="4815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8" name="Rectangle 4"/>
          <p:cNvSpPr>
            <a:spLocks noGrp="1" noChangeArrowheads="1"/>
          </p:cNvSpPr>
          <p:nvPr>
            <p:ph type="title"/>
          </p:nvPr>
        </p:nvSpPr>
        <p:spPr bwMode="auto">
          <a:xfrm>
            <a:off x="219075" y="1700213"/>
            <a:ext cx="13971588" cy="241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1029" name="Text Box 5"/>
          <p:cNvSpPr txBox="1">
            <a:spLocks noChangeArrowheads="1"/>
          </p:cNvSpPr>
          <p:nvPr/>
        </p:nvSpPr>
        <p:spPr bwMode="auto">
          <a:xfrm>
            <a:off x="11863388" y="7734300"/>
            <a:ext cx="1738312"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0" name="Text Box 6"/>
          <p:cNvSpPr txBox="1">
            <a:spLocks noChangeArrowheads="1"/>
          </p:cNvSpPr>
          <p:nvPr/>
        </p:nvSpPr>
        <p:spPr bwMode="auto">
          <a:xfrm>
            <a:off x="12142788" y="7878763"/>
            <a:ext cx="219551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1pPr>
            <a:lvl2pP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2pPr>
            <a:lvl3pP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3pPr>
            <a:lvl4pP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4pPr>
            <a:lvl5pPr>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2400">
                <a:solidFill>
                  <a:srgbClr val="000000"/>
                </a:solidFill>
                <a:latin typeface="Arial" panose="020B0604020202020204" pitchFamily="34" charset="0"/>
                <a:ea typeface="SimSun" panose="02010600030101010101" pitchFamily="2" charset="-122"/>
              </a:defRPr>
            </a:lvl9pPr>
          </a:lstStyle>
          <a:p>
            <a:pPr marL="92075" algn="r">
              <a:lnSpc>
                <a:spcPct val="100000"/>
              </a:lnSpc>
            </a:pPr>
            <a:r>
              <a:rPr lang="en-US" altLang="en-US" sz="800">
                <a:solidFill>
                  <a:srgbClr val="FFFFFF"/>
                </a:solidFill>
              </a:rPr>
              <a:t>© 2009 IBM Corporation</a:t>
            </a:r>
          </a:p>
        </p:txBody>
      </p:sp>
      <p:grpSp>
        <p:nvGrpSpPr>
          <p:cNvPr id="1032" name="Group 8"/>
          <p:cNvGrpSpPr>
            <a:grpSpLocks/>
          </p:cNvGrpSpPr>
          <p:nvPr/>
        </p:nvGrpSpPr>
        <p:grpSpPr bwMode="auto">
          <a:xfrm>
            <a:off x="431800" y="4398963"/>
            <a:ext cx="13776325" cy="2698750"/>
            <a:chOff x="272" y="2771"/>
            <a:chExt cx="8678" cy="1700"/>
          </a:xfrm>
        </p:grpSpPr>
        <p:pic>
          <p:nvPicPr>
            <p:cNvPr id="1033"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 y="2771"/>
              <a:ext cx="1363" cy="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4"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 y="3442"/>
              <a:ext cx="1363" cy="3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5" name="Picture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 y="4113"/>
              <a:ext cx="441" cy="3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6"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1" y="2771"/>
              <a:ext cx="4561" cy="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7"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01" y="3442"/>
              <a:ext cx="5067" cy="3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8" name="Picture 1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14" y="4113"/>
              <a:ext cx="1363" cy="3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9" name="Picture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51" y="4113"/>
              <a:ext cx="1465" cy="3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0" name="Picture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76" y="2771"/>
              <a:ext cx="1373" cy="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1" name="Picture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76" y="3442"/>
              <a:ext cx="1375" cy="3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2" name="Picture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6" y="4113"/>
              <a:ext cx="433" cy="35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 name="Picture 2">
            <a:extLst>
              <a:ext uri="{FF2B5EF4-FFF2-40B4-BE49-F238E27FC236}">
                <a16:creationId xmlns:a16="http://schemas.microsoft.com/office/drawing/2014/main" id="{D48566E9-4F63-C844-AE7E-4E825F897D4D}"/>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19075" y="6000990"/>
            <a:ext cx="1947672" cy="1372949"/>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kern="1200">
          <a:solidFill>
            <a:srgbClr val="000000"/>
          </a:solidFill>
          <a:latin typeface="+mj-lt"/>
          <a:ea typeface="+mj-ea"/>
          <a:cs typeface="+mj-cs"/>
        </a:defRPr>
      </a:lvl1pPr>
      <a:lvl2pPr marL="742950" indent="-28575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2pPr>
      <a:lvl3pPr marL="11430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3pPr>
      <a:lvl4pPr marL="16002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4pPr>
      <a:lvl5pPr marL="20574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5pPr>
      <a:lvl6pPr marL="25146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6pPr>
      <a:lvl7pPr marL="29718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7pPr>
      <a:lvl8pPr marL="34290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8pPr>
      <a:lvl9pPr marL="3886200" indent="-228600" algn="l" defTabSz="457200" rtl="0" eaLnBrk="1" fontAlgn="base" hangingPunct="1">
        <a:lnSpc>
          <a:spcPct val="93000"/>
        </a:lnSpc>
        <a:spcBef>
          <a:spcPct val="0"/>
        </a:spcBef>
        <a:spcAft>
          <a:spcPct val="0"/>
        </a:spcAft>
        <a:buClr>
          <a:srgbClr val="000000"/>
        </a:buClr>
        <a:buSzPct val="100000"/>
        <a:buFont typeface="Times New Roman" panose="02020603050405020304" pitchFamily="18" charset="0"/>
        <a:defRPr sz="4200">
          <a:solidFill>
            <a:srgbClr val="000000"/>
          </a:solidFill>
          <a:latin typeface="Arial" panose="020B0604020202020204" pitchFamily="34" charset="0"/>
          <a:ea typeface="SimSun" panose="02010600030101010101" pitchFamily="2" charset="-122"/>
        </a:defRPr>
      </a:lvl9pPr>
    </p:titleStyle>
    <p:bodyStyle>
      <a:lvl1pPr marL="342900" indent="-342900" algn="l" defTabSz="457200" rtl="0" eaLnBrk="1" fontAlgn="base" hangingPunct="1">
        <a:lnSpc>
          <a:spcPct val="93000"/>
        </a:lnSpc>
        <a:spcBef>
          <a:spcPct val="0"/>
        </a:spcBef>
        <a:spcAft>
          <a:spcPts val="1700"/>
        </a:spcAft>
        <a:buClr>
          <a:srgbClr val="000000"/>
        </a:buClr>
        <a:buSzPct val="100000"/>
        <a:buFont typeface="Times New Roman" panose="02020603050405020304" pitchFamily="18" charset="0"/>
        <a:defRPr sz="3800" kern="1200">
          <a:solidFill>
            <a:srgbClr val="000000"/>
          </a:solidFill>
          <a:latin typeface="+mn-lt"/>
          <a:ea typeface="+mn-ea"/>
          <a:cs typeface="+mn-cs"/>
        </a:defRPr>
      </a:lvl1pPr>
      <a:lvl2pPr marL="742950" indent="-285750" algn="l" defTabSz="457200" rtl="0" eaLnBrk="1" fontAlgn="base" hangingPunct="1">
        <a:lnSpc>
          <a:spcPct val="93000"/>
        </a:lnSpc>
        <a:spcBef>
          <a:spcPct val="0"/>
        </a:spcBef>
        <a:spcAft>
          <a:spcPts val="1363"/>
        </a:spcAft>
        <a:buClr>
          <a:srgbClr val="000000"/>
        </a:buClr>
        <a:buSzPct val="100000"/>
        <a:buFont typeface="Times New Roman" panose="02020603050405020304" pitchFamily="18" charset="0"/>
        <a:defRPr sz="3400" kern="1200">
          <a:solidFill>
            <a:srgbClr val="000000"/>
          </a:solidFill>
          <a:latin typeface="+mn-lt"/>
          <a:ea typeface="+mn-ea"/>
          <a:cs typeface="+mn-cs"/>
        </a:defRPr>
      </a:lvl2pPr>
      <a:lvl3pPr marL="1143000" indent="-228600" algn="l" defTabSz="457200" rtl="0" eaLnBrk="1" fontAlgn="base" hangingPunct="1">
        <a:lnSpc>
          <a:spcPct val="93000"/>
        </a:lnSpc>
        <a:spcBef>
          <a:spcPct val="0"/>
        </a:spcBef>
        <a:spcAft>
          <a:spcPts val="1025"/>
        </a:spcAft>
        <a:buClr>
          <a:srgbClr val="000000"/>
        </a:buClr>
        <a:buSzPct val="100000"/>
        <a:buFont typeface="Times New Roman" panose="02020603050405020304" pitchFamily="18" charset="0"/>
        <a:defRPr sz="2900" kern="1200">
          <a:solidFill>
            <a:srgbClr val="000000"/>
          </a:solidFill>
          <a:latin typeface="+mn-lt"/>
          <a:ea typeface="+mn-ea"/>
          <a:cs typeface="+mn-cs"/>
        </a:defRPr>
      </a:lvl3pPr>
      <a:lvl4pPr marL="1600200" indent="-228600" algn="l" defTabSz="457200" rtl="0" eaLnBrk="1" fontAlgn="base" hangingPunct="1">
        <a:lnSpc>
          <a:spcPct val="93000"/>
        </a:lnSpc>
        <a:spcBef>
          <a:spcPct val="0"/>
        </a:spcBef>
        <a:spcAft>
          <a:spcPts val="675"/>
        </a:spcAft>
        <a:buClr>
          <a:srgbClr val="000000"/>
        </a:buClr>
        <a:buSzPct val="100000"/>
        <a:buFont typeface="Times New Roman" panose="02020603050405020304" pitchFamily="18" charset="0"/>
        <a:defRPr sz="2400" kern="1200">
          <a:solidFill>
            <a:srgbClr val="000000"/>
          </a:solidFill>
          <a:latin typeface="+mn-lt"/>
          <a:ea typeface="+mn-ea"/>
          <a:cs typeface="+mn-cs"/>
        </a:defRPr>
      </a:lvl4pPr>
      <a:lvl5pPr marL="2057400" indent="-228600" algn="l" defTabSz="457200" rtl="0" eaLnBrk="1" fontAlgn="base" hangingPunct="1">
        <a:lnSpc>
          <a:spcPct val="93000"/>
        </a:lnSpc>
        <a:spcBef>
          <a:spcPct val="0"/>
        </a:spcBef>
        <a:spcAft>
          <a:spcPts val="338"/>
        </a:spcAft>
        <a:buClr>
          <a:srgbClr val="000000"/>
        </a:buClr>
        <a:buSzPct val="100000"/>
        <a:buFont typeface="Times New Roman" panose="02020603050405020304" pitchFamily="18" charset="0"/>
        <a:defRPr sz="2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dt"/>
          </p:nvPr>
        </p:nvSpPr>
        <p:spPr bwMode="auto">
          <a:xfrm>
            <a:off x="877888" y="7845425"/>
            <a:ext cx="1608137"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723900" algn="l"/>
                <a:tab pos="1447800" algn="l"/>
              </a:tabLst>
              <a:defRPr sz="800">
                <a:solidFill>
                  <a:srgbClr val="000000"/>
                </a:solidFill>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tab pos="723900" algn="l"/>
                <a:tab pos="1447800" algn="l"/>
              </a:tabLst>
              <a:defRPr/>
            </a:pPr>
            <a:endParaRPr kumimoji="0" lang="en-US" altLang="en-US" sz="8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2050" name="Rectangle 2"/>
          <p:cNvSpPr>
            <a:spLocks noGrp="1" noChangeArrowheads="1"/>
          </p:cNvSpPr>
          <p:nvPr>
            <p:ph type="ftr"/>
          </p:nvPr>
        </p:nvSpPr>
        <p:spPr bwMode="auto">
          <a:xfrm>
            <a:off x="2487613" y="7845425"/>
            <a:ext cx="9509125"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800">
                <a:solidFill>
                  <a:srgbClr val="000000"/>
                </a:solidFill>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pPr>
            <a:r>
              <a:rPr kumimoji="0" lang="en-US" altLang="en-US" sz="800" b="0" i="0" u="none" strike="noStrike" kern="0" cap="none" spc="0" normalizeH="0" baseline="0" noProof="0">
                <a:ln>
                  <a:noFill/>
                </a:ln>
                <a:solidFill>
                  <a:srgbClr val="000000"/>
                </a:solidFill>
                <a:effectLst/>
                <a:uLnTx/>
                <a:uFillTx/>
                <a:cs typeface="Arial" panose="020B0604020202020204" pitchFamily="34" charset="0"/>
              </a:rPr>
              <a:t> </a:t>
            </a:r>
          </a:p>
        </p:txBody>
      </p:sp>
      <p:sp>
        <p:nvSpPr>
          <p:cNvPr id="2051" name="Rectangle 3"/>
          <p:cNvSpPr>
            <a:spLocks noGrp="1" noChangeArrowheads="1"/>
          </p:cNvSpPr>
          <p:nvPr>
            <p:ph type="title"/>
          </p:nvPr>
        </p:nvSpPr>
        <p:spPr bwMode="auto">
          <a:xfrm>
            <a:off x="292100" y="712788"/>
            <a:ext cx="13898563"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2052" name="Rectangle 4"/>
          <p:cNvSpPr>
            <a:spLocks noGrp="1" noChangeArrowheads="1"/>
          </p:cNvSpPr>
          <p:nvPr>
            <p:ph type="body" idx="1"/>
          </p:nvPr>
        </p:nvSpPr>
        <p:spPr bwMode="auto">
          <a:xfrm>
            <a:off x="292100" y="2249488"/>
            <a:ext cx="13898563" cy="537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p:txBody>
      </p:sp>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13652956" y="152400"/>
            <a:ext cx="825044" cy="3291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8302C9A2-D81C-C24B-BF0A-E63AE5A77BD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8872" y="128016"/>
            <a:ext cx="2560320" cy="430564"/>
          </a:xfrm>
          <a:prstGeom prst="rect">
            <a:avLst/>
          </a:prstGeom>
        </p:spPr>
      </p:pic>
    </p:spTree>
    <p:extLst>
      <p:ext uri="{BB962C8B-B14F-4D97-AF65-F5344CB8AC3E}">
        <p14:creationId xmlns:p14="http://schemas.microsoft.com/office/powerpoint/2010/main" val="37301738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6" r:id="rId12"/>
  </p:sldLayoutIdLst>
  <p:hf sldNum="0" hdr="0" dt="0"/>
  <p:txStyles>
    <p:title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p:titleStyle>
    <p:body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52400" y="119865"/>
            <a:ext cx="2581400" cy="438912"/>
          </a:xfrm>
          <a:prstGeom prst="rect">
            <a:avLst/>
          </a:prstGeom>
        </p:spPr>
      </p:pic>
      <p:sp>
        <p:nvSpPr>
          <p:cNvPr id="2051" name="Rectangle 3"/>
          <p:cNvSpPr>
            <a:spLocks noGrp="1" noChangeArrowheads="1"/>
          </p:cNvSpPr>
          <p:nvPr>
            <p:ph type="title"/>
          </p:nvPr>
        </p:nvSpPr>
        <p:spPr bwMode="auto">
          <a:xfrm>
            <a:off x="292100" y="712788"/>
            <a:ext cx="13898563"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2052" name="Rectangle 4"/>
          <p:cNvSpPr>
            <a:spLocks noGrp="1" noChangeArrowheads="1"/>
          </p:cNvSpPr>
          <p:nvPr>
            <p:ph type="body" idx="1"/>
          </p:nvPr>
        </p:nvSpPr>
        <p:spPr bwMode="auto">
          <a:xfrm>
            <a:off x="292100" y="2249488"/>
            <a:ext cx="13898563" cy="537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p:txBody>
      </p:sp>
      <p:pic>
        <p:nvPicPr>
          <p:cNvPr id="5" name="Picture 4">
            <a:extLst>
              <a:ext uri="{FF2B5EF4-FFF2-40B4-BE49-F238E27FC236}">
                <a16:creationId xmlns:a16="http://schemas.microsoft.com/office/drawing/2014/main" id="{F73BCB6F-1F7B-D14B-96E9-F4513BB00C5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679424" y="155448"/>
            <a:ext cx="886968" cy="341964"/>
          </a:xfrm>
          <a:prstGeom prst="rect">
            <a:avLst/>
          </a:prstGeom>
        </p:spPr>
      </p:pic>
    </p:spTree>
    <p:extLst>
      <p:ext uri="{BB962C8B-B14F-4D97-AF65-F5344CB8AC3E}">
        <p14:creationId xmlns:p14="http://schemas.microsoft.com/office/powerpoint/2010/main" val="3980076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p:titleStyle>
    <p:body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3.png"/><Relationship Id="rId7" Type="http://schemas.openxmlformats.org/officeDocument/2006/relationships/image" Target="../media/image56.sv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36.png"/><Relationship Id="rId10" Type="http://schemas.openxmlformats.org/officeDocument/2006/relationships/image" Target="../media/image58.png"/><Relationship Id="rId4" Type="http://schemas.openxmlformats.org/officeDocument/2006/relationships/image" Target="../media/image54.sv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7.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18.png"/><Relationship Id="rId4" Type="http://schemas.openxmlformats.org/officeDocument/2006/relationships/image" Target="../media/image52.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hyperlink" Target="https://monzo.com/blog/2019/06/20/why-bank-transfers-failed-on-30th-may-2019"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hyperlink" Target="https://www.nirmata.com/2019/01/24/new-survey-yields-kubernetes-as-mainstream/"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jpg"/><Relationship Id="rId4" Type="http://schemas.openxmlformats.org/officeDocument/2006/relationships/image" Target="../media/image83.png"/><Relationship Id="rId9"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s://aws.amazon.com/cloudwatch/features/"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hyperlink" Target="https://aws.amazon.com/cloudwatch/features/"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hyperlink" Target="https://cloud.google.com/kubernetes-engine-monitoring/"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ws.amazon.com/cloudwatch/features/"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hyperlink" Target="https://docs.microsoft.com/en-us/azure/azure-monitor/insights/container-insights-overview"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36.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miguelgrinberg/Flask-Migrate/blob/master/LICENSE" TargetMode="External"/><Relationship Id="rId3" Type="http://schemas.openxmlformats.org/officeDocument/2006/relationships/hyperlink" Target="https://github.com/kubernetes-client/python/blob/master/LICENSE" TargetMode="External"/><Relationship Id="rId7" Type="http://schemas.openxmlformats.org/officeDocument/2006/relationships/hyperlink" Target="https://flask.palletsprojects.com/en/1.0.x/license/" TargetMode="External"/><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hyperlink" Target="https://wiki.python.org/moin/PythonSoftwareFoundationLicenseFaq" TargetMode="External"/><Relationship Id="rId11" Type="http://schemas.openxmlformats.org/officeDocument/2006/relationships/image" Target="../media/image99.png"/><Relationship Id="rId5" Type="http://schemas.openxmlformats.org/officeDocument/2006/relationships/hyperlink" Target="https://github.com/uqfoundation/pathos/blob/master/LICENSE" TargetMode="External"/><Relationship Id="rId10" Type="http://schemas.openxmlformats.org/officeDocument/2006/relationships/hyperlink" Target="https://github.com/pwaller/pyfiglet/blob/master/LICENSE" TargetMode="External"/><Relationship Id="rId4" Type="http://schemas.openxmlformats.org/officeDocument/2006/relationships/hyperlink" Target="https://github.com/kennethreitz/requests/blob/master/LICENSE" TargetMode="External"/><Relationship Id="rId9" Type="http://schemas.openxmlformats.org/officeDocument/2006/relationships/hyperlink" Target="https://pypi.org/project/SQLAlchemy/"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6.png"/><Relationship Id="rId7"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5.png"/><Relationship Id="rId7"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114.png"/><Relationship Id="rId11" Type="http://schemas.openxmlformats.org/officeDocument/2006/relationships/image" Target="../media/image116.png"/><Relationship Id="rId5" Type="http://schemas.openxmlformats.org/officeDocument/2006/relationships/image" Target="../media/image109.png"/><Relationship Id="rId10" Type="http://schemas.openxmlformats.org/officeDocument/2006/relationships/image" Target="../media/image16.png"/><Relationship Id="rId4" Type="http://schemas.openxmlformats.org/officeDocument/2006/relationships/image" Target="../media/image106.png"/><Relationship Id="rId9"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04800" y="6934200"/>
            <a:ext cx="144780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1pPr>
            <a:lvl2pP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2pPr>
            <a:lvl3pP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3pPr>
            <a:lvl4pP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4pPr>
            <a:lvl5pPr>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Lst>
              <a:defRPr sz="2400">
                <a:solidFill>
                  <a:srgbClr val="000000"/>
                </a:solidFill>
                <a:latin typeface="Arial" panose="020B0604020202020204" pitchFamily="34" charset="0"/>
                <a:ea typeface="SimSun" panose="02010600030101010101" pitchFamily="2" charset="-122"/>
              </a:defRPr>
            </a:lvl9pPr>
          </a:lstStyle>
          <a:p>
            <a:pPr>
              <a:lnSpc>
                <a:spcPct val="100000"/>
              </a:lnSpc>
            </a:pPr>
            <a:r>
              <a:rPr lang="en-US" altLang="en-US" sz="1100" dirty="0"/>
              <a:t>Extreme Blue 2019</a:t>
            </a:r>
          </a:p>
        </p:txBody>
      </p:sp>
      <p:pic>
        <p:nvPicPr>
          <p:cNvPr id="6" name="Picture 5">
            <a:extLst>
              <a:ext uri="{FF2B5EF4-FFF2-40B4-BE49-F238E27FC236}">
                <a16:creationId xmlns:a16="http://schemas.microsoft.com/office/drawing/2014/main" id="{F006177F-79A5-CF43-BF47-B7C1F4646994}"/>
              </a:ext>
            </a:extLst>
          </p:cNvPr>
          <p:cNvPicPr>
            <a:picLocks noChangeAspect="1"/>
          </p:cNvPicPr>
          <p:nvPr/>
        </p:nvPicPr>
        <p:blipFill rotWithShape="1">
          <a:blip r:embed="rId3">
            <a:extLst>
              <a:ext uri="{28A0092B-C50C-407E-A947-70E740481C1C}">
                <a14:useLocalDpi xmlns:a14="http://schemas.microsoft.com/office/drawing/2010/main" val="0"/>
              </a:ext>
            </a:extLst>
          </a:blip>
          <a:srcRect t="16869" b="22927"/>
          <a:stretch/>
        </p:blipFill>
        <p:spPr>
          <a:xfrm>
            <a:off x="-228601" y="-304800"/>
            <a:ext cx="14998793" cy="6019800"/>
          </a:xfrm>
          <a:prstGeom prst="rect">
            <a:avLst/>
          </a:prstGeom>
        </p:spPr>
      </p:pic>
      <p:sp>
        <p:nvSpPr>
          <p:cNvPr id="7" name="TextBox 6">
            <a:extLst>
              <a:ext uri="{FF2B5EF4-FFF2-40B4-BE49-F238E27FC236}">
                <a16:creationId xmlns:a16="http://schemas.microsoft.com/office/drawing/2014/main" id="{ECAFD70D-ED63-6E4C-8B63-732722FEBC65}"/>
              </a:ext>
            </a:extLst>
          </p:cNvPr>
          <p:cNvSpPr txBox="1"/>
          <p:nvPr/>
        </p:nvSpPr>
        <p:spPr>
          <a:xfrm>
            <a:off x="6324600" y="6071049"/>
            <a:ext cx="4806905" cy="1036887"/>
          </a:xfrm>
          <a:prstGeom prst="rect">
            <a:avLst/>
          </a:prstGeom>
          <a:noFill/>
        </p:spPr>
        <p:txBody>
          <a:bodyPr wrap="square" rtlCol="0">
            <a:spAutoFit/>
          </a:bodyPr>
          <a:lstStyle/>
          <a:p>
            <a:r>
              <a:rPr lang="en-US" sz="6600" b="1" dirty="0">
                <a:solidFill>
                  <a:srgbClr val="1B5C83"/>
                </a:solidFill>
                <a:latin typeface="IBM Plex Serif SemiBold" panose="02060503050406000203" pitchFamily="18" charset="77"/>
              </a:rPr>
              <a:t>Skipper</a:t>
            </a:r>
          </a:p>
        </p:txBody>
      </p:sp>
      <p:sp>
        <p:nvSpPr>
          <p:cNvPr id="8" name="TextBox 7">
            <a:extLst>
              <a:ext uri="{FF2B5EF4-FFF2-40B4-BE49-F238E27FC236}">
                <a16:creationId xmlns:a16="http://schemas.microsoft.com/office/drawing/2014/main" id="{3371C3C5-1BE7-8C40-8AC0-A7CA1717DD69}"/>
              </a:ext>
            </a:extLst>
          </p:cNvPr>
          <p:cNvSpPr txBox="1"/>
          <p:nvPr/>
        </p:nvSpPr>
        <p:spPr>
          <a:xfrm>
            <a:off x="4191000" y="7391400"/>
            <a:ext cx="7162800" cy="435825"/>
          </a:xfrm>
          <a:prstGeom prst="rect">
            <a:avLst/>
          </a:prstGeom>
          <a:noFill/>
        </p:spPr>
        <p:txBody>
          <a:bodyPr wrap="square" rtlCol="0">
            <a:spAutoFit/>
          </a:bodyPr>
          <a:lstStyle/>
          <a:p>
            <a:r>
              <a:rPr lang="en-US" dirty="0">
                <a:solidFill>
                  <a:schemeClr val="accent4">
                    <a:lumMod val="75000"/>
                    <a:lumOff val="25000"/>
                  </a:schemeClr>
                </a:solidFill>
                <a:latin typeface="IBM Plex Sans" panose="020B0503050203000203" pitchFamily="34" charset="77"/>
              </a:rPr>
              <a:t>Incident Response for Multicloud Applications</a:t>
            </a:r>
          </a:p>
        </p:txBody>
      </p:sp>
      <p:pic>
        <p:nvPicPr>
          <p:cNvPr id="12" name="Picture 11">
            <a:extLst>
              <a:ext uri="{FF2B5EF4-FFF2-40B4-BE49-F238E27FC236}">
                <a16:creationId xmlns:a16="http://schemas.microsoft.com/office/drawing/2014/main" id="{275B722D-C705-A543-97FF-36FBC75EE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5902325"/>
            <a:ext cx="1301750" cy="130175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EEB9D3-E5BB-1041-85D0-03EC905F7AD4}"/>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7" name="Subtitle 2">
            <a:extLst>
              <a:ext uri="{FF2B5EF4-FFF2-40B4-BE49-F238E27FC236}">
                <a16:creationId xmlns:a16="http://schemas.microsoft.com/office/drawing/2014/main" id="{19A5780D-2F48-BA40-ABDB-B173F275B319}"/>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Current tool user journey</a:t>
            </a:r>
          </a:p>
        </p:txBody>
      </p:sp>
      <p:sp>
        <p:nvSpPr>
          <p:cNvPr id="5" name="TextBox 4">
            <a:extLst>
              <a:ext uri="{FF2B5EF4-FFF2-40B4-BE49-F238E27FC236}">
                <a16:creationId xmlns:a16="http://schemas.microsoft.com/office/drawing/2014/main" id="{40177F18-9D04-0B49-A8B3-30DA9553050B}"/>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Nikita </a:t>
            </a:r>
            <a:r>
              <a:rPr lang="en-US" sz="1400" dirty="0" err="1">
                <a:solidFill>
                  <a:schemeClr val="bg2">
                    <a:lumMod val="75000"/>
                  </a:schemeClr>
                </a:solidFill>
                <a:latin typeface="IBM Plex Sans Condensed ExtraLi" panose="020B0306050203000203" pitchFamily="34" charset="77"/>
              </a:rPr>
              <a:t>Golubev</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Dinosoft</a:t>
            </a:r>
            <a:r>
              <a:rPr lang="en-US" sz="1400" dirty="0">
                <a:solidFill>
                  <a:schemeClr val="bg2">
                    <a:lumMod val="75000"/>
                  </a:schemeClr>
                </a:solidFill>
                <a:latin typeface="IBM Plex Sans Condensed ExtraLi" panose="020B0306050203000203" pitchFamily="34" charset="77"/>
              </a:rPr>
              <a:t> labs, </a:t>
            </a:r>
            <a:r>
              <a:rPr lang="en-US" sz="1400" dirty="0" err="1">
                <a:solidFill>
                  <a:schemeClr val="bg2">
                    <a:lumMod val="75000"/>
                  </a:schemeClr>
                </a:solidFill>
                <a:latin typeface="IBM Plex Sans Condensed ExtraLi" panose="020B0306050203000203" pitchFamily="34" charset="77"/>
              </a:rPr>
              <a:t>prettycons</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pic>
        <p:nvPicPr>
          <p:cNvPr id="11" name="Picture 10">
            <a:extLst>
              <a:ext uri="{FF2B5EF4-FFF2-40B4-BE49-F238E27FC236}">
                <a16:creationId xmlns:a16="http://schemas.microsoft.com/office/drawing/2014/main" id="{7CF60103-78A9-A34C-98F5-1A9A973B9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2" y="4296773"/>
            <a:ext cx="1054931" cy="1054931"/>
          </a:xfrm>
          <a:prstGeom prst="rect">
            <a:avLst/>
          </a:prstGeom>
        </p:spPr>
      </p:pic>
      <p:pic>
        <p:nvPicPr>
          <p:cNvPr id="15" name="Picture 14">
            <a:extLst>
              <a:ext uri="{FF2B5EF4-FFF2-40B4-BE49-F238E27FC236}">
                <a16:creationId xmlns:a16="http://schemas.microsoft.com/office/drawing/2014/main" id="{BBEB610F-53CF-3046-B565-157CC51AC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58" y="5646995"/>
            <a:ext cx="1051635" cy="1051635"/>
          </a:xfrm>
          <a:prstGeom prst="rect">
            <a:avLst/>
          </a:prstGeom>
        </p:spPr>
      </p:pic>
      <p:pic>
        <p:nvPicPr>
          <p:cNvPr id="17" name="Picture 16">
            <a:extLst>
              <a:ext uri="{FF2B5EF4-FFF2-40B4-BE49-F238E27FC236}">
                <a16:creationId xmlns:a16="http://schemas.microsoft.com/office/drawing/2014/main" id="{48745E19-22AE-E442-95E3-422ADA63E0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18" y="2987754"/>
            <a:ext cx="1054931" cy="1054931"/>
          </a:xfrm>
          <a:prstGeom prst="rect">
            <a:avLst/>
          </a:prstGeom>
        </p:spPr>
      </p:pic>
      <p:pic>
        <p:nvPicPr>
          <p:cNvPr id="19" name="Picture 18">
            <a:extLst>
              <a:ext uri="{FF2B5EF4-FFF2-40B4-BE49-F238E27FC236}">
                <a16:creationId xmlns:a16="http://schemas.microsoft.com/office/drawing/2014/main" id="{5ABBECEC-826A-EB45-91AE-CCE4691DD7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81" y="1802268"/>
            <a:ext cx="766190" cy="766190"/>
          </a:xfrm>
          <a:prstGeom prst="rect">
            <a:avLst/>
          </a:prstGeom>
        </p:spPr>
      </p:pic>
      <p:pic>
        <p:nvPicPr>
          <p:cNvPr id="24" name="Picture 23">
            <a:extLst>
              <a:ext uri="{FF2B5EF4-FFF2-40B4-BE49-F238E27FC236}">
                <a16:creationId xmlns:a16="http://schemas.microsoft.com/office/drawing/2014/main" id="{D1351517-9B6E-B049-BA60-983DD0B473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0203" y="2806362"/>
            <a:ext cx="859908" cy="859908"/>
          </a:xfrm>
          <a:prstGeom prst="roundRect">
            <a:avLst/>
          </a:prstGeom>
        </p:spPr>
      </p:pic>
      <p:pic>
        <p:nvPicPr>
          <p:cNvPr id="28" name="Picture 27">
            <a:extLst>
              <a:ext uri="{FF2B5EF4-FFF2-40B4-BE49-F238E27FC236}">
                <a16:creationId xmlns:a16="http://schemas.microsoft.com/office/drawing/2014/main" id="{AE452F06-0A23-A74C-837E-5007FF17D3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8669" y="1104466"/>
            <a:ext cx="1045594" cy="1045594"/>
          </a:xfrm>
          <a:prstGeom prst="rect">
            <a:avLst/>
          </a:prstGeom>
        </p:spPr>
      </p:pic>
      <p:pic>
        <p:nvPicPr>
          <p:cNvPr id="30" name="Picture 29">
            <a:extLst>
              <a:ext uri="{FF2B5EF4-FFF2-40B4-BE49-F238E27FC236}">
                <a16:creationId xmlns:a16="http://schemas.microsoft.com/office/drawing/2014/main" id="{A4EF767C-FDF9-5E41-8210-4C80D55F0D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050" y="7037359"/>
            <a:ext cx="968213" cy="968213"/>
          </a:xfrm>
          <a:prstGeom prst="rect">
            <a:avLst/>
          </a:prstGeom>
        </p:spPr>
      </p:pic>
      <p:pic>
        <p:nvPicPr>
          <p:cNvPr id="32" name="Picture 31">
            <a:extLst>
              <a:ext uri="{FF2B5EF4-FFF2-40B4-BE49-F238E27FC236}">
                <a16:creationId xmlns:a16="http://schemas.microsoft.com/office/drawing/2014/main" id="{AABB013F-A2F1-714E-8DFA-15DF75CB02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6543" y="4322572"/>
            <a:ext cx="866490" cy="866490"/>
          </a:xfrm>
          <a:prstGeom prst="roundRect">
            <a:avLst/>
          </a:prstGeom>
        </p:spPr>
      </p:pic>
      <p:pic>
        <p:nvPicPr>
          <p:cNvPr id="34" name="Picture 33">
            <a:extLst>
              <a:ext uri="{FF2B5EF4-FFF2-40B4-BE49-F238E27FC236}">
                <a16:creationId xmlns:a16="http://schemas.microsoft.com/office/drawing/2014/main" id="{36688853-ED79-DB4B-8887-CCE781D128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6542" y="5739566"/>
            <a:ext cx="866491" cy="866491"/>
          </a:xfrm>
          <a:prstGeom prst="roundRect">
            <a:avLst/>
          </a:prstGeom>
        </p:spPr>
      </p:pic>
      <p:sp>
        <p:nvSpPr>
          <p:cNvPr id="35" name="TextBox 34">
            <a:extLst>
              <a:ext uri="{FF2B5EF4-FFF2-40B4-BE49-F238E27FC236}">
                <a16:creationId xmlns:a16="http://schemas.microsoft.com/office/drawing/2014/main" id="{B24CC1F8-2CC9-6E4C-8031-631F2D118663}"/>
              </a:ext>
            </a:extLst>
          </p:cNvPr>
          <p:cNvSpPr txBox="1"/>
          <p:nvPr/>
        </p:nvSpPr>
        <p:spPr>
          <a:xfrm>
            <a:off x="1874939" y="1864437"/>
            <a:ext cx="4400983" cy="865237"/>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Paging System</a:t>
            </a:r>
          </a:p>
          <a:p>
            <a:r>
              <a:rPr lang="en-US" sz="1800" dirty="0">
                <a:solidFill>
                  <a:schemeClr val="bg2">
                    <a:lumMod val="50000"/>
                  </a:schemeClr>
                </a:solidFill>
                <a:latin typeface="IBM Plex Sans Light" panose="020B0403050203000203" pitchFamily="34" charset="77"/>
              </a:rPr>
              <a:t>Receives page from established policy to alert of issue</a:t>
            </a:r>
          </a:p>
        </p:txBody>
      </p:sp>
      <p:sp>
        <p:nvSpPr>
          <p:cNvPr id="36" name="TextBox 35">
            <a:extLst>
              <a:ext uri="{FF2B5EF4-FFF2-40B4-BE49-F238E27FC236}">
                <a16:creationId xmlns:a16="http://schemas.microsoft.com/office/drawing/2014/main" id="{8E6E4F70-D493-2446-8295-175B2F0B6C1E}"/>
              </a:ext>
            </a:extLst>
          </p:cNvPr>
          <p:cNvSpPr txBox="1"/>
          <p:nvPr/>
        </p:nvSpPr>
        <p:spPr>
          <a:xfrm>
            <a:off x="1873100" y="2952230"/>
            <a:ext cx="4400983" cy="112287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Incident Manager</a:t>
            </a:r>
          </a:p>
          <a:p>
            <a:r>
              <a:rPr lang="en-US" sz="1800" dirty="0">
                <a:solidFill>
                  <a:schemeClr val="bg2">
                    <a:lumMod val="50000"/>
                  </a:schemeClr>
                </a:solidFill>
                <a:latin typeface="IBM Plex Sans Light" panose="020B0403050203000203" pitchFamily="34" charset="77"/>
              </a:rPr>
              <a:t>Dashboard (sometimes linked from paging system) to provide more info about what triggered the alert</a:t>
            </a:r>
          </a:p>
        </p:txBody>
      </p:sp>
      <p:sp>
        <p:nvSpPr>
          <p:cNvPr id="37" name="TextBox 36">
            <a:extLst>
              <a:ext uri="{FF2B5EF4-FFF2-40B4-BE49-F238E27FC236}">
                <a16:creationId xmlns:a16="http://schemas.microsoft.com/office/drawing/2014/main" id="{5FAAEAA0-6092-9940-AE84-CE344FF50C47}"/>
              </a:ext>
            </a:extLst>
          </p:cNvPr>
          <p:cNvSpPr txBox="1"/>
          <p:nvPr/>
        </p:nvSpPr>
        <p:spPr>
          <a:xfrm>
            <a:off x="9410735" y="2791096"/>
            <a:ext cx="4400983" cy="112287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Logs (in terminal OR dashboard)</a:t>
            </a:r>
          </a:p>
          <a:p>
            <a:r>
              <a:rPr lang="en-US" sz="1800" dirty="0">
                <a:solidFill>
                  <a:schemeClr val="bg2">
                    <a:lumMod val="50000"/>
                  </a:schemeClr>
                </a:solidFill>
                <a:latin typeface="IBM Plex Sans Light" panose="020B0403050203000203" pitchFamily="34" charset="77"/>
              </a:rPr>
              <a:t>Finds a pod that is unhealthy. Pulls up logs in terminal or log dashboard to see if it gives relevant info</a:t>
            </a:r>
          </a:p>
        </p:txBody>
      </p:sp>
      <p:sp>
        <p:nvSpPr>
          <p:cNvPr id="38" name="TextBox 37">
            <a:extLst>
              <a:ext uri="{FF2B5EF4-FFF2-40B4-BE49-F238E27FC236}">
                <a16:creationId xmlns:a16="http://schemas.microsoft.com/office/drawing/2014/main" id="{D4F64EB8-DFD4-C04D-84F0-45867A0D2540}"/>
              </a:ext>
            </a:extLst>
          </p:cNvPr>
          <p:cNvSpPr txBox="1"/>
          <p:nvPr/>
        </p:nvSpPr>
        <p:spPr>
          <a:xfrm>
            <a:off x="1864632" y="5646798"/>
            <a:ext cx="4400983" cy="1380506"/>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Metrics Dashboard</a:t>
            </a:r>
          </a:p>
          <a:p>
            <a:r>
              <a:rPr lang="en-US" sz="1800" dirty="0">
                <a:solidFill>
                  <a:schemeClr val="bg2">
                    <a:lumMod val="50000"/>
                  </a:schemeClr>
                </a:solidFill>
                <a:latin typeface="IBM Plex Sans Light" panose="020B0403050203000203" pitchFamily="34" charset="77"/>
              </a:rPr>
              <a:t>Views application-level metrics to scan for spikes in activity or anomalous behavior to begin building hypothesis of what is going wrong</a:t>
            </a:r>
          </a:p>
        </p:txBody>
      </p:sp>
      <p:sp>
        <p:nvSpPr>
          <p:cNvPr id="39" name="TextBox 38">
            <a:extLst>
              <a:ext uri="{FF2B5EF4-FFF2-40B4-BE49-F238E27FC236}">
                <a16:creationId xmlns:a16="http://schemas.microsoft.com/office/drawing/2014/main" id="{FF4F7BD0-68A4-DB40-BFAC-88E9E7CD8155}"/>
              </a:ext>
            </a:extLst>
          </p:cNvPr>
          <p:cNvSpPr txBox="1"/>
          <p:nvPr/>
        </p:nvSpPr>
        <p:spPr>
          <a:xfrm>
            <a:off x="9410736" y="865000"/>
            <a:ext cx="4400983" cy="163814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Cluster View (in terminal OR dashboard)</a:t>
            </a:r>
          </a:p>
          <a:p>
            <a:r>
              <a:rPr lang="en-US" sz="1800" dirty="0">
                <a:solidFill>
                  <a:schemeClr val="bg2">
                    <a:lumMod val="50000"/>
                  </a:schemeClr>
                </a:solidFill>
                <a:latin typeface="IBM Plex Sans Light" panose="020B0403050203000203" pitchFamily="34" charset="77"/>
              </a:rPr>
              <a:t>Begins to investigate individual clusters. Looking for pods/services that aren’t running. Uses a series of K8 commands to pull up info, repeats commands for each cluster </a:t>
            </a:r>
          </a:p>
        </p:txBody>
      </p:sp>
      <p:sp>
        <p:nvSpPr>
          <p:cNvPr id="40" name="TextBox 39">
            <a:extLst>
              <a:ext uri="{FF2B5EF4-FFF2-40B4-BE49-F238E27FC236}">
                <a16:creationId xmlns:a16="http://schemas.microsoft.com/office/drawing/2014/main" id="{523268CB-34FE-D845-AC21-AA7010C3039E}"/>
              </a:ext>
            </a:extLst>
          </p:cNvPr>
          <p:cNvSpPr txBox="1"/>
          <p:nvPr/>
        </p:nvSpPr>
        <p:spPr>
          <a:xfrm>
            <a:off x="1864633" y="4301371"/>
            <a:ext cx="4400983" cy="112287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Runbooks (if exist)</a:t>
            </a:r>
          </a:p>
          <a:p>
            <a:r>
              <a:rPr lang="en-US" sz="1800" dirty="0">
                <a:solidFill>
                  <a:schemeClr val="bg2">
                    <a:lumMod val="50000"/>
                  </a:schemeClr>
                </a:solidFill>
                <a:latin typeface="IBM Plex Sans Light" panose="020B0403050203000203" pitchFamily="34" charset="77"/>
              </a:rPr>
              <a:t>Check to see if there is a Runbook to handle similar problem. Follows steps to attempt a fix. </a:t>
            </a:r>
          </a:p>
        </p:txBody>
      </p:sp>
      <p:sp>
        <p:nvSpPr>
          <p:cNvPr id="41" name="TextBox 40">
            <a:extLst>
              <a:ext uri="{FF2B5EF4-FFF2-40B4-BE49-F238E27FC236}">
                <a16:creationId xmlns:a16="http://schemas.microsoft.com/office/drawing/2014/main" id="{DA8BF561-BC06-A94A-9480-555CF1E819DD}"/>
              </a:ext>
            </a:extLst>
          </p:cNvPr>
          <p:cNvSpPr txBox="1"/>
          <p:nvPr/>
        </p:nvSpPr>
        <p:spPr>
          <a:xfrm>
            <a:off x="9426874" y="4201922"/>
            <a:ext cx="4400983" cy="112287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YAML (in terminal)</a:t>
            </a:r>
          </a:p>
          <a:p>
            <a:r>
              <a:rPr lang="en-US" sz="1800" dirty="0">
                <a:solidFill>
                  <a:schemeClr val="bg2">
                    <a:lumMod val="50000"/>
                  </a:schemeClr>
                </a:solidFill>
                <a:latin typeface="IBM Plex Sans Light" panose="020B0403050203000203" pitchFamily="34" charset="77"/>
              </a:rPr>
              <a:t>Depending on log info, checks the YAML file to see what an individual resource is communicating with </a:t>
            </a:r>
          </a:p>
        </p:txBody>
      </p:sp>
      <p:sp>
        <p:nvSpPr>
          <p:cNvPr id="42" name="TextBox 41">
            <a:extLst>
              <a:ext uri="{FF2B5EF4-FFF2-40B4-BE49-F238E27FC236}">
                <a16:creationId xmlns:a16="http://schemas.microsoft.com/office/drawing/2014/main" id="{302CC80F-9CAB-AD4C-95D1-E1DBEF9D9F1B}"/>
              </a:ext>
            </a:extLst>
          </p:cNvPr>
          <p:cNvSpPr txBox="1"/>
          <p:nvPr/>
        </p:nvSpPr>
        <p:spPr>
          <a:xfrm>
            <a:off x="9426874" y="5612748"/>
            <a:ext cx="4400983" cy="1122871"/>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Terminal to fix</a:t>
            </a:r>
          </a:p>
          <a:p>
            <a:r>
              <a:rPr lang="en-US" sz="1800" dirty="0">
                <a:solidFill>
                  <a:schemeClr val="bg2">
                    <a:lumMod val="50000"/>
                  </a:schemeClr>
                </a:solidFill>
                <a:latin typeface="IBM Plex Sans Light" panose="020B0403050203000203" pitchFamily="34" charset="77"/>
              </a:rPr>
              <a:t>If has enough info, uses terminal (or opens editor) to edit YAML or issue other exec command to fix </a:t>
            </a:r>
          </a:p>
        </p:txBody>
      </p:sp>
      <p:sp>
        <p:nvSpPr>
          <p:cNvPr id="43" name="TextBox 42">
            <a:extLst>
              <a:ext uri="{FF2B5EF4-FFF2-40B4-BE49-F238E27FC236}">
                <a16:creationId xmlns:a16="http://schemas.microsoft.com/office/drawing/2014/main" id="{9F8B05E6-A26D-304A-ACB8-3E54E09F4F81}"/>
              </a:ext>
            </a:extLst>
          </p:cNvPr>
          <p:cNvSpPr txBox="1"/>
          <p:nvPr/>
        </p:nvSpPr>
        <p:spPr>
          <a:xfrm>
            <a:off x="9426874" y="7023574"/>
            <a:ext cx="4400983" cy="607602"/>
          </a:xfrm>
          <a:prstGeom prst="rect">
            <a:avLst/>
          </a:prstGeom>
          <a:noFill/>
        </p:spPr>
        <p:txBody>
          <a:bodyPr wrap="square" rtlCol="0">
            <a:spAutoFit/>
          </a:bodyPr>
          <a:lstStyle/>
          <a:p>
            <a:r>
              <a:rPr lang="en-US" sz="1800" dirty="0">
                <a:solidFill>
                  <a:schemeClr val="bg2">
                    <a:lumMod val="50000"/>
                  </a:schemeClr>
                </a:solidFill>
                <a:latin typeface="IBM Plex Sans Medium" panose="020B0503050203000203" pitchFamily="34" charset="77"/>
              </a:rPr>
              <a:t>Messaging Tool</a:t>
            </a:r>
          </a:p>
          <a:p>
            <a:r>
              <a:rPr lang="en-US" sz="1800" dirty="0">
                <a:solidFill>
                  <a:schemeClr val="bg2">
                    <a:lumMod val="50000"/>
                  </a:schemeClr>
                </a:solidFill>
                <a:latin typeface="IBM Plex Sans Light" panose="020B0403050203000203" pitchFamily="34" charset="77"/>
              </a:rPr>
              <a:t>Communicate with team throughout </a:t>
            </a:r>
          </a:p>
        </p:txBody>
      </p:sp>
    </p:spTree>
    <p:extLst>
      <p:ext uri="{BB962C8B-B14F-4D97-AF65-F5344CB8AC3E}">
        <p14:creationId xmlns:p14="http://schemas.microsoft.com/office/powerpoint/2010/main" val="380472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C436704-A622-5F4A-B821-8CDCE3AE4BE8}"/>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What Operator KPIs are we targeting?</a:t>
            </a:r>
          </a:p>
        </p:txBody>
      </p:sp>
      <p:sp>
        <p:nvSpPr>
          <p:cNvPr id="3" name="TextBox 2">
            <a:extLst>
              <a:ext uri="{FF2B5EF4-FFF2-40B4-BE49-F238E27FC236}">
                <a16:creationId xmlns:a16="http://schemas.microsoft.com/office/drawing/2014/main" id="{CE54D504-1DD3-E942-B684-314CB53926B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Nikita </a:t>
            </a:r>
            <a:r>
              <a:rPr lang="en-US" sz="1400" dirty="0" err="1">
                <a:solidFill>
                  <a:schemeClr val="bg2">
                    <a:lumMod val="75000"/>
                  </a:schemeClr>
                </a:solidFill>
                <a:latin typeface="IBM Plex Sans Condensed ExtraLi" panose="020B0306050203000203" pitchFamily="34" charset="77"/>
              </a:rPr>
              <a:t>Golubev,via</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pic>
        <p:nvPicPr>
          <p:cNvPr id="5" name="Picture 4">
            <a:extLst>
              <a:ext uri="{FF2B5EF4-FFF2-40B4-BE49-F238E27FC236}">
                <a16:creationId xmlns:a16="http://schemas.microsoft.com/office/drawing/2014/main" id="{00EB3BA7-4317-9347-B1E3-C90A83D02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93353"/>
            <a:ext cx="1330708" cy="1330708"/>
          </a:xfrm>
          <a:prstGeom prst="rect">
            <a:avLst/>
          </a:prstGeom>
        </p:spPr>
      </p:pic>
      <p:pic>
        <p:nvPicPr>
          <p:cNvPr id="7" name="Picture 6">
            <a:extLst>
              <a:ext uri="{FF2B5EF4-FFF2-40B4-BE49-F238E27FC236}">
                <a16:creationId xmlns:a16="http://schemas.microsoft.com/office/drawing/2014/main" id="{1F6BABE1-F4CF-4F45-8DD1-6530A72F3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057400" y="3803073"/>
            <a:ext cx="1828800" cy="1911927"/>
          </a:xfrm>
          <a:prstGeom prst="rect">
            <a:avLst/>
          </a:prstGeom>
        </p:spPr>
      </p:pic>
      <p:pic>
        <p:nvPicPr>
          <p:cNvPr id="11" name="Picture 10">
            <a:extLst>
              <a:ext uri="{FF2B5EF4-FFF2-40B4-BE49-F238E27FC236}">
                <a16:creationId xmlns:a16="http://schemas.microsoft.com/office/drawing/2014/main" id="{2F7860B1-8E4C-4F4C-B910-A858CBAAB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8077" y="6344909"/>
            <a:ext cx="1468246" cy="1468246"/>
          </a:xfrm>
          <a:prstGeom prst="rect">
            <a:avLst/>
          </a:prstGeom>
        </p:spPr>
      </p:pic>
      <p:sp>
        <p:nvSpPr>
          <p:cNvPr id="12" name="TextBox 11">
            <a:extLst>
              <a:ext uri="{FF2B5EF4-FFF2-40B4-BE49-F238E27FC236}">
                <a16:creationId xmlns:a16="http://schemas.microsoft.com/office/drawing/2014/main" id="{100EFADD-1FEE-394C-9D84-914B4BC881F6}"/>
              </a:ext>
            </a:extLst>
          </p:cNvPr>
          <p:cNvSpPr txBox="1"/>
          <p:nvPr/>
        </p:nvSpPr>
        <p:spPr>
          <a:xfrm>
            <a:off x="1351154" y="2857898"/>
            <a:ext cx="6553200" cy="664797"/>
          </a:xfrm>
          <a:prstGeom prst="rect">
            <a:avLst/>
          </a:prstGeom>
          <a:noFill/>
        </p:spPr>
        <p:txBody>
          <a:bodyPr wrap="square" rtlCol="0">
            <a:spAutoFit/>
          </a:bodyPr>
          <a:lstStyle/>
          <a:p>
            <a:r>
              <a:rPr lang="en-US" sz="4000" dirty="0">
                <a:solidFill>
                  <a:schemeClr val="bg1"/>
                </a:solidFill>
                <a:highlight>
                  <a:srgbClr val="00BBFF"/>
                </a:highlight>
                <a:latin typeface="IBM Plex Sans Light" panose="020B0403050203000203" pitchFamily="34" charset="77"/>
              </a:rPr>
              <a:t>Mean Time to </a:t>
            </a:r>
            <a:r>
              <a:rPr lang="en-US" sz="4000" b="1" i="1" dirty="0">
                <a:solidFill>
                  <a:schemeClr val="bg1"/>
                </a:solidFill>
                <a:highlight>
                  <a:srgbClr val="00BBFF"/>
                </a:highlight>
                <a:latin typeface="IBM Plex Sans" panose="020B0503050203000203" pitchFamily="34" charset="77"/>
              </a:rPr>
              <a:t>Response</a:t>
            </a:r>
            <a:r>
              <a:rPr lang="en-US" sz="4000" dirty="0">
                <a:solidFill>
                  <a:schemeClr val="bg1"/>
                </a:solidFill>
                <a:highlight>
                  <a:srgbClr val="00BBFF"/>
                </a:highlight>
                <a:latin typeface="IBM Plex Sans Light" panose="020B0403050203000203" pitchFamily="34" charset="77"/>
              </a:rPr>
              <a:t> </a:t>
            </a:r>
          </a:p>
        </p:txBody>
      </p:sp>
      <p:sp>
        <p:nvSpPr>
          <p:cNvPr id="13" name="TextBox 12">
            <a:extLst>
              <a:ext uri="{FF2B5EF4-FFF2-40B4-BE49-F238E27FC236}">
                <a16:creationId xmlns:a16="http://schemas.microsoft.com/office/drawing/2014/main" id="{E929A58C-133F-E545-9FD5-AB6E5219BD00}"/>
              </a:ext>
            </a:extLst>
          </p:cNvPr>
          <p:cNvSpPr txBox="1"/>
          <p:nvPr/>
        </p:nvSpPr>
        <p:spPr>
          <a:xfrm>
            <a:off x="3276600" y="5105400"/>
            <a:ext cx="8610600" cy="664797"/>
          </a:xfrm>
          <a:prstGeom prst="rect">
            <a:avLst/>
          </a:prstGeom>
          <a:noFill/>
        </p:spPr>
        <p:txBody>
          <a:bodyPr wrap="square" rtlCol="0">
            <a:spAutoFit/>
          </a:bodyPr>
          <a:lstStyle/>
          <a:p>
            <a:r>
              <a:rPr lang="en-US" sz="4000" dirty="0">
                <a:solidFill>
                  <a:schemeClr val="bg1"/>
                </a:solidFill>
                <a:highlight>
                  <a:srgbClr val="00BBFF"/>
                </a:highlight>
                <a:latin typeface="IBM Plex Sans Light" panose="020B0403050203000203" pitchFamily="34" charset="77"/>
              </a:rPr>
              <a:t>Mean Time to </a:t>
            </a:r>
            <a:r>
              <a:rPr lang="en-US" sz="4000" b="1" i="1" dirty="0">
                <a:solidFill>
                  <a:schemeClr val="bg1"/>
                </a:solidFill>
                <a:highlight>
                  <a:srgbClr val="00BBFF"/>
                </a:highlight>
                <a:latin typeface="IBM Plex Sans" panose="020B0503050203000203" pitchFamily="34" charset="77"/>
              </a:rPr>
              <a:t>Identification</a:t>
            </a:r>
            <a:r>
              <a:rPr lang="en-US" sz="4000" dirty="0">
                <a:solidFill>
                  <a:schemeClr val="bg1"/>
                </a:solidFill>
                <a:highlight>
                  <a:srgbClr val="00BBFF"/>
                </a:highlight>
                <a:latin typeface="IBM Plex Sans Light" panose="020B0403050203000203" pitchFamily="34" charset="77"/>
              </a:rPr>
              <a:t> </a:t>
            </a:r>
          </a:p>
        </p:txBody>
      </p:sp>
      <p:sp>
        <p:nvSpPr>
          <p:cNvPr id="14" name="TextBox 13">
            <a:extLst>
              <a:ext uri="{FF2B5EF4-FFF2-40B4-BE49-F238E27FC236}">
                <a16:creationId xmlns:a16="http://schemas.microsoft.com/office/drawing/2014/main" id="{DBB59E27-9FCB-7A47-8521-D40805121BA6}"/>
              </a:ext>
            </a:extLst>
          </p:cNvPr>
          <p:cNvSpPr txBox="1"/>
          <p:nvPr/>
        </p:nvSpPr>
        <p:spPr>
          <a:xfrm>
            <a:off x="6477000" y="7395896"/>
            <a:ext cx="8610600" cy="664797"/>
          </a:xfrm>
          <a:prstGeom prst="rect">
            <a:avLst/>
          </a:prstGeom>
          <a:noFill/>
        </p:spPr>
        <p:txBody>
          <a:bodyPr wrap="square" rtlCol="0">
            <a:spAutoFit/>
          </a:bodyPr>
          <a:lstStyle/>
          <a:p>
            <a:r>
              <a:rPr lang="en-US" sz="4000" dirty="0">
                <a:solidFill>
                  <a:schemeClr val="bg1"/>
                </a:solidFill>
                <a:highlight>
                  <a:srgbClr val="00BBFF"/>
                </a:highlight>
                <a:latin typeface="IBM Plex Sans Light" panose="020B0403050203000203" pitchFamily="34" charset="77"/>
              </a:rPr>
              <a:t>Mean Time to </a:t>
            </a:r>
            <a:r>
              <a:rPr lang="en-US" sz="4000" b="1" i="1" dirty="0">
                <a:solidFill>
                  <a:schemeClr val="bg1"/>
                </a:solidFill>
                <a:highlight>
                  <a:srgbClr val="00BBFF"/>
                </a:highlight>
                <a:latin typeface="IBM Plex Sans" panose="020B0503050203000203" pitchFamily="34" charset="77"/>
              </a:rPr>
              <a:t>Resolution</a:t>
            </a:r>
            <a:r>
              <a:rPr lang="en-US" sz="4000" dirty="0">
                <a:solidFill>
                  <a:schemeClr val="bg1"/>
                </a:solidFill>
                <a:highlight>
                  <a:srgbClr val="00BBFF"/>
                </a:highlight>
                <a:latin typeface="IBM Plex Sans Light" panose="020B0403050203000203" pitchFamily="34" charset="77"/>
              </a:rPr>
              <a:t> </a:t>
            </a:r>
          </a:p>
        </p:txBody>
      </p:sp>
      <p:sp>
        <p:nvSpPr>
          <p:cNvPr id="15" name="Rounded Rectangle 14">
            <a:extLst>
              <a:ext uri="{FF2B5EF4-FFF2-40B4-BE49-F238E27FC236}">
                <a16:creationId xmlns:a16="http://schemas.microsoft.com/office/drawing/2014/main" id="{661807D0-ED8C-CB4D-B57A-5CE5482E43BB}"/>
              </a:ext>
            </a:extLst>
          </p:cNvPr>
          <p:cNvSpPr/>
          <p:nvPr/>
        </p:nvSpPr>
        <p:spPr bwMode="auto">
          <a:xfrm>
            <a:off x="2016508" y="3918249"/>
            <a:ext cx="8765792" cy="2142304"/>
          </a:xfrm>
          <a:prstGeom prst="roundRect">
            <a:avLst/>
          </a:prstGeom>
          <a:noFill/>
          <a:ln w="28575"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cxnSp>
        <p:nvCxnSpPr>
          <p:cNvPr id="17" name="Straight Arrow Connector 16">
            <a:extLst>
              <a:ext uri="{FF2B5EF4-FFF2-40B4-BE49-F238E27FC236}">
                <a16:creationId xmlns:a16="http://schemas.microsoft.com/office/drawing/2014/main" id="{A8BFD777-EE0A-3548-94CC-F0A6C4972268}"/>
              </a:ext>
            </a:extLst>
          </p:cNvPr>
          <p:cNvCxnSpPr>
            <a:stCxn id="15" idx="3"/>
          </p:cNvCxnSpPr>
          <p:nvPr/>
        </p:nvCxnSpPr>
        <p:spPr bwMode="auto">
          <a:xfrm>
            <a:off x="10782300" y="4989401"/>
            <a:ext cx="876300" cy="0"/>
          </a:xfrm>
          <a:prstGeom prst="straightConnector1">
            <a:avLst/>
          </a:prstGeom>
          <a:solidFill>
            <a:srgbClr val="00B8FF"/>
          </a:solidFill>
          <a:ln w="28575" cap="flat" cmpd="sng" algn="ctr">
            <a:solidFill>
              <a:srgbClr val="7030A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17">
            <a:extLst>
              <a:ext uri="{FF2B5EF4-FFF2-40B4-BE49-F238E27FC236}">
                <a16:creationId xmlns:a16="http://schemas.microsoft.com/office/drawing/2014/main" id="{228FC558-D6C0-4D4D-96B8-BFCDE74582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0307" y="3842083"/>
            <a:ext cx="2174985" cy="2174985"/>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02D36B94-AAA2-B740-A6B3-9407118681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07714" y="3842083"/>
            <a:ext cx="2174985" cy="2208446"/>
          </a:xfrm>
          <a:prstGeom prst="rect">
            <a:avLst/>
          </a:prstGeom>
        </p:spPr>
      </p:pic>
    </p:spTree>
    <p:extLst>
      <p:ext uri="{BB962C8B-B14F-4D97-AF65-F5344CB8AC3E}">
        <p14:creationId xmlns:p14="http://schemas.microsoft.com/office/powerpoint/2010/main" val="12497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779316"/>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The Solution</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3886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2440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B5A538-9C86-B44C-9918-2F51BF020CFB}"/>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3" name="Picture 2">
            <a:extLst>
              <a:ext uri="{FF2B5EF4-FFF2-40B4-BE49-F238E27FC236}">
                <a16:creationId xmlns:a16="http://schemas.microsoft.com/office/drawing/2014/main" id="{55E205AA-5912-D744-A18B-197B80EF0F18}"/>
              </a:ext>
            </a:extLst>
          </p:cNvPr>
          <p:cNvPicPr>
            <a:picLocks noChangeAspect="1"/>
          </p:cNvPicPr>
          <p:nvPr/>
        </p:nvPicPr>
        <p:blipFill rotWithShape="1">
          <a:blip r:embed="rId2">
            <a:extLst>
              <a:ext uri="{28A0092B-C50C-407E-A947-70E740481C1C}">
                <a14:useLocalDpi xmlns:a14="http://schemas.microsoft.com/office/drawing/2010/main" val="0"/>
              </a:ext>
            </a:extLst>
          </a:blip>
          <a:srcRect t="5554" b="6482"/>
          <a:stretch/>
        </p:blipFill>
        <p:spPr>
          <a:xfrm>
            <a:off x="379527" y="743955"/>
            <a:ext cx="13565073" cy="7457650"/>
          </a:xfrm>
          <a:prstGeom prst="rect">
            <a:avLst/>
          </a:prstGeom>
        </p:spPr>
      </p:pic>
    </p:spTree>
    <p:extLst>
      <p:ext uri="{BB962C8B-B14F-4D97-AF65-F5344CB8AC3E}">
        <p14:creationId xmlns:p14="http://schemas.microsoft.com/office/powerpoint/2010/main" val="316972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5F7530-CADB-1646-951E-5B481145EC65}"/>
              </a:ext>
            </a:extLst>
          </p:cNvPr>
          <p:cNvSpPr>
            <a:spLocks noGrp="1"/>
          </p:cNvSpPr>
          <p:nvPr>
            <p:ph type="ftr" idx="11"/>
          </p:nvPr>
        </p:nvSpPr>
        <p:spPr>
          <a:xfrm>
            <a:off x="2487613" y="7845425"/>
            <a:ext cx="9509125" cy="26828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3" name="Picture 2">
            <a:extLst>
              <a:ext uri="{FF2B5EF4-FFF2-40B4-BE49-F238E27FC236}">
                <a16:creationId xmlns:a16="http://schemas.microsoft.com/office/drawing/2014/main" id="{A9009F4B-3EB2-0A4D-921B-60E51C879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09015"/>
            <a:ext cx="4267200" cy="4267200"/>
          </a:xfrm>
          <a:prstGeom prst="rect">
            <a:avLst/>
          </a:prstGeom>
        </p:spPr>
      </p:pic>
      <p:sp>
        <p:nvSpPr>
          <p:cNvPr id="4" name="TextBox 3">
            <a:extLst>
              <a:ext uri="{FF2B5EF4-FFF2-40B4-BE49-F238E27FC236}">
                <a16:creationId xmlns:a16="http://schemas.microsoft.com/office/drawing/2014/main" id="{F7765A01-67A8-0845-86FB-3308051003BF}"/>
              </a:ext>
            </a:extLst>
          </p:cNvPr>
          <p:cNvSpPr txBox="1"/>
          <p:nvPr/>
        </p:nvSpPr>
        <p:spPr>
          <a:xfrm>
            <a:off x="5334002" y="2033738"/>
            <a:ext cx="9144000" cy="5302092"/>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Skipper is an interactive terminal tool that helps operators navigate the complex relationships between Kubernetes elements in multi-cluster and multi-cloud applications. </a:t>
            </a:r>
          </a:p>
          <a:p>
            <a:endParaRPr lang="en-US" sz="2800" dirty="0">
              <a:solidFill>
                <a:schemeClr val="bg2">
                  <a:lumMod val="50000"/>
                </a:schemeClr>
              </a:solidFill>
              <a:latin typeface="IBM Plex Sans Light" panose="020B0403050203000203" pitchFamily="34" charset="77"/>
            </a:endParaRPr>
          </a:p>
          <a:p>
            <a:r>
              <a:rPr lang="en-US" sz="2800" dirty="0">
                <a:solidFill>
                  <a:schemeClr val="bg2">
                    <a:lumMod val="50000"/>
                  </a:schemeClr>
                </a:solidFill>
                <a:latin typeface="IBM Plex Sans Light" panose="020B0403050203000203" pitchFamily="34" charset="77"/>
              </a:rPr>
              <a:t>Skipper aims to </a:t>
            </a:r>
            <a:r>
              <a:rPr lang="en-US" sz="2800" dirty="0">
                <a:solidFill>
                  <a:schemeClr val="bg2">
                    <a:lumMod val="50000"/>
                  </a:schemeClr>
                </a:solidFill>
                <a:latin typeface="IBM Plex Sans Text" panose="020B0503050203000203" pitchFamily="34" charset="77"/>
              </a:rPr>
              <a:t>decrease the time spent triaging application incidents</a:t>
            </a:r>
            <a:r>
              <a:rPr lang="en-US" sz="2800" dirty="0">
                <a:solidFill>
                  <a:schemeClr val="bg2">
                    <a:lumMod val="50000"/>
                  </a:schemeClr>
                </a:solidFill>
                <a:latin typeface="IBM Plex Sans Light" panose="020B0403050203000203" pitchFamily="34" charset="77"/>
              </a:rPr>
              <a:t>, allowing operators to quickly scan application infrastructures and pinpoint exactly where an issue is originating. By reducing time to incident identification, we </a:t>
            </a:r>
            <a:r>
              <a:rPr lang="en-US" sz="2800" dirty="0">
                <a:solidFill>
                  <a:schemeClr val="bg2">
                    <a:lumMod val="50000"/>
                  </a:schemeClr>
                </a:solidFill>
                <a:latin typeface="IBM Plex Sans Text" panose="020B0503050203000203" pitchFamily="34" charset="77"/>
              </a:rPr>
              <a:t>expedite issue resolution</a:t>
            </a:r>
            <a:r>
              <a:rPr lang="en-US" sz="2800" dirty="0">
                <a:solidFill>
                  <a:schemeClr val="bg2">
                    <a:lumMod val="50000"/>
                  </a:schemeClr>
                </a:solidFill>
                <a:latin typeface="IBM Plex Sans Light" panose="020B0403050203000203" pitchFamily="34" charset="77"/>
              </a:rPr>
              <a:t> - </a:t>
            </a:r>
            <a:r>
              <a:rPr lang="en-US" sz="2800" dirty="0">
                <a:solidFill>
                  <a:schemeClr val="bg2">
                    <a:lumMod val="50000"/>
                  </a:schemeClr>
                </a:solidFill>
                <a:latin typeface="IBM Plex Sans Text" panose="020B0503050203000203" pitchFamily="34" charset="77"/>
              </a:rPr>
              <a:t>minimizing application downtime</a:t>
            </a:r>
            <a:r>
              <a:rPr lang="en-US" sz="2800" dirty="0">
                <a:solidFill>
                  <a:schemeClr val="bg2">
                    <a:lumMod val="50000"/>
                  </a:schemeClr>
                </a:solidFill>
                <a:latin typeface="IBM Plex Sans Light" panose="020B0403050203000203" pitchFamily="34" charset="77"/>
              </a:rPr>
              <a:t> and avoiding costly revenue and productivity losses. </a:t>
            </a:r>
          </a:p>
          <a:p>
            <a:endParaRPr lang="en-US" sz="2800" dirty="0">
              <a:solidFill>
                <a:schemeClr val="bg2">
                  <a:lumMod val="50000"/>
                </a:schemeClr>
              </a:solidFill>
              <a:latin typeface="IBM Plex Sans Light" panose="020B0403050203000203" pitchFamily="34" charset="77"/>
            </a:endParaRPr>
          </a:p>
        </p:txBody>
      </p:sp>
      <p:sp>
        <p:nvSpPr>
          <p:cNvPr id="7" name="Subtitle 2">
            <a:extLst>
              <a:ext uri="{FF2B5EF4-FFF2-40B4-BE49-F238E27FC236}">
                <a16:creationId xmlns:a16="http://schemas.microsoft.com/office/drawing/2014/main" id="{8B60B8F5-1E5F-FF4E-9492-4A2A2C6EEA5D}"/>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Mission Statement</a:t>
            </a:r>
          </a:p>
        </p:txBody>
      </p:sp>
      <p:pic>
        <p:nvPicPr>
          <p:cNvPr id="8" name="Picture 7" descr="A picture containing vector graphics&#10;&#10;Description automatically generated">
            <a:extLst>
              <a:ext uri="{FF2B5EF4-FFF2-40B4-BE49-F238E27FC236}">
                <a16:creationId xmlns:a16="http://schemas.microsoft.com/office/drawing/2014/main" id="{B01CB348-C5AF-CB47-BCC8-21609F92B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55" y="2378920"/>
            <a:ext cx="4202545" cy="4267199"/>
          </a:xfrm>
          <a:prstGeom prst="rect">
            <a:avLst/>
          </a:prstGeom>
        </p:spPr>
      </p:pic>
    </p:spTree>
    <p:extLst>
      <p:ext uri="{BB962C8B-B14F-4D97-AF65-F5344CB8AC3E}">
        <p14:creationId xmlns:p14="http://schemas.microsoft.com/office/powerpoint/2010/main" val="233153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6C2D90-200A-2D49-9A70-8F7025E8EADD}"/>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0C30C5D4-53FC-B644-847D-E32C3D78923D}"/>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User Value of Skipper</a:t>
            </a:r>
          </a:p>
        </p:txBody>
      </p:sp>
      <p:pic>
        <p:nvPicPr>
          <p:cNvPr id="6" name="Graphic 5">
            <a:extLst>
              <a:ext uri="{FF2B5EF4-FFF2-40B4-BE49-F238E27FC236}">
                <a16:creationId xmlns:a16="http://schemas.microsoft.com/office/drawing/2014/main" id="{669B97B1-4521-7A4A-92C2-771A72A904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626" y="1892985"/>
            <a:ext cx="1036405" cy="1036405"/>
          </a:xfrm>
          <a:prstGeom prst="rect">
            <a:avLst/>
          </a:prstGeom>
        </p:spPr>
      </p:pic>
      <p:sp>
        <p:nvSpPr>
          <p:cNvPr id="7" name="TextBox 6">
            <a:extLst>
              <a:ext uri="{FF2B5EF4-FFF2-40B4-BE49-F238E27FC236}">
                <a16:creationId xmlns:a16="http://schemas.microsoft.com/office/drawing/2014/main" id="{39E8A935-146E-D048-BDCE-993344D7354A}"/>
              </a:ext>
            </a:extLst>
          </p:cNvPr>
          <p:cNvSpPr txBox="1"/>
          <p:nvPr/>
        </p:nvSpPr>
        <p:spPr>
          <a:xfrm>
            <a:off x="1981200" y="1892985"/>
            <a:ext cx="5029200" cy="1466299"/>
          </a:xfrm>
          <a:prstGeom prst="rect">
            <a:avLst/>
          </a:prstGeom>
          <a:noFill/>
        </p:spPr>
        <p:txBody>
          <a:bodyPr wrap="square" rtlCol="0">
            <a:spAutoFit/>
          </a:bodyPr>
          <a:lstStyle/>
          <a:p>
            <a:r>
              <a:rPr lang="en-US" dirty="0">
                <a:solidFill>
                  <a:srgbClr val="0097FF"/>
                </a:solidFill>
                <a:latin typeface="IBM Plex Sans Medium" panose="020B0503050203000203" pitchFamily="34" charset="77"/>
              </a:rPr>
              <a:t>ONE TOOL TO RULE THEM ALL</a:t>
            </a:r>
          </a:p>
          <a:p>
            <a:r>
              <a:rPr lang="en-US" dirty="0">
                <a:solidFill>
                  <a:schemeClr val="tx1">
                    <a:lumMod val="85000"/>
                    <a:lumOff val="15000"/>
                  </a:schemeClr>
                </a:solidFill>
                <a:latin typeface="IBM Plex Sans Light" panose="020B0403050203000203" pitchFamily="34" charset="77"/>
              </a:rPr>
              <a:t>Gives operators one, centralized program to view relevant details for all of their Kubernetes resources</a:t>
            </a:r>
          </a:p>
        </p:txBody>
      </p:sp>
      <p:grpSp>
        <p:nvGrpSpPr>
          <p:cNvPr id="8" name="Group 7">
            <a:extLst>
              <a:ext uri="{FF2B5EF4-FFF2-40B4-BE49-F238E27FC236}">
                <a16:creationId xmlns:a16="http://schemas.microsoft.com/office/drawing/2014/main" id="{26057546-489C-FA46-8EB2-8EDDE2DBBB0F}"/>
              </a:ext>
            </a:extLst>
          </p:cNvPr>
          <p:cNvGrpSpPr/>
          <p:nvPr/>
        </p:nvGrpSpPr>
        <p:grpSpPr>
          <a:xfrm>
            <a:off x="414547" y="6248400"/>
            <a:ext cx="1306561" cy="1173598"/>
            <a:chOff x="10017130" y="2207979"/>
            <a:chExt cx="3734684" cy="3354621"/>
          </a:xfrm>
        </p:grpSpPr>
        <p:grpSp>
          <p:nvGrpSpPr>
            <p:cNvPr id="9" name="Group 8">
              <a:extLst>
                <a:ext uri="{FF2B5EF4-FFF2-40B4-BE49-F238E27FC236}">
                  <a16:creationId xmlns:a16="http://schemas.microsoft.com/office/drawing/2014/main" id="{05188159-8427-FA44-BC1D-81B5772C149F}"/>
                </a:ext>
              </a:extLst>
            </p:cNvPr>
            <p:cNvGrpSpPr/>
            <p:nvPr/>
          </p:nvGrpSpPr>
          <p:grpSpPr>
            <a:xfrm>
              <a:off x="10139172" y="2234153"/>
              <a:ext cx="3612642" cy="3328447"/>
              <a:chOff x="9832372" y="2544671"/>
              <a:chExt cx="3612642" cy="3328447"/>
            </a:xfrm>
          </p:grpSpPr>
          <p:grpSp>
            <p:nvGrpSpPr>
              <p:cNvPr id="13" name="Group 12">
                <a:extLst>
                  <a:ext uri="{FF2B5EF4-FFF2-40B4-BE49-F238E27FC236}">
                    <a16:creationId xmlns:a16="http://schemas.microsoft.com/office/drawing/2014/main" id="{43330197-7BBF-254D-9F49-A430784F8FAB}"/>
                  </a:ext>
                </a:extLst>
              </p:cNvPr>
              <p:cNvGrpSpPr/>
              <p:nvPr/>
            </p:nvGrpSpPr>
            <p:grpSpPr>
              <a:xfrm>
                <a:off x="9832372" y="2544671"/>
                <a:ext cx="1757172" cy="1757172"/>
                <a:chOff x="8991600" y="1676400"/>
                <a:chExt cx="4876800" cy="4876800"/>
              </a:xfrm>
            </p:grpSpPr>
            <p:pic>
              <p:nvPicPr>
                <p:cNvPr id="20" name="Picture 19">
                  <a:extLst>
                    <a:ext uri="{FF2B5EF4-FFF2-40B4-BE49-F238E27FC236}">
                      <a16:creationId xmlns:a16="http://schemas.microsoft.com/office/drawing/2014/main" id="{DB0A8811-66BA-A448-A324-7937B6EBE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21" name="Oval 20">
                  <a:extLst>
                    <a:ext uri="{FF2B5EF4-FFF2-40B4-BE49-F238E27FC236}">
                      <a16:creationId xmlns:a16="http://schemas.microsoft.com/office/drawing/2014/main" id="{FF09163C-69E4-9049-853F-1E49B4058D11}"/>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nvGrpSpPr>
              <p:cNvPr id="14" name="Group 13">
                <a:extLst>
                  <a:ext uri="{FF2B5EF4-FFF2-40B4-BE49-F238E27FC236}">
                    <a16:creationId xmlns:a16="http://schemas.microsoft.com/office/drawing/2014/main" id="{02E49518-3BDF-D449-8347-6BE7C17BD6FA}"/>
                  </a:ext>
                </a:extLst>
              </p:cNvPr>
              <p:cNvGrpSpPr/>
              <p:nvPr/>
            </p:nvGrpSpPr>
            <p:grpSpPr>
              <a:xfrm>
                <a:off x="11687842" y="3009730"/>
                <a:ext cx="1757172" cy="1757172"/>
                <a:chOff x="8991600" y="1676400"/>
                <a:chExt cx="4876800" cy="4876800"/>
              </a:xfrm>
            </p:grpSpPr>
            <p:pic>
              <p:nvPicPr>
                <p:cNvPr id="18" name="Picture 17">
                  <a:extLst>
                    <a:ext uri="{FF2B5EF4-FFF2-40B4-BE49-F238E27FC236}">
                      <a16:creationId xmlns:a16="http://schemas.microsoft.com/office/drawing/2014/main" id="{188C18B7-09EB-7B4A-9056-27C485580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19" name="Oval 18">
                  <a:extLst>
                    <a:ext uri="{FF2B5EF4-FFF2-40B4-BE49-F238E27FC236}">
                      <a16:creationId xmlns:a16="http://schemas.microsoft.com/office/drawing/2014/main" id="{C3515294-4C32-4F4B-92D0-AC80BCA465E5}"/>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nvGrpSpPr>
              <p:cNvPr id="15" name="Group 14">
                <a:extLst>
                  <a:ext uri="{FF2B5EF4-FFF2-40B4-BE49-F238E27FC236}">
                    <a16:creationId xmlns:a16="http://schemas.microsoft.com/office/drawing/2014/main" id="{5F991BDE-A600-ED45-83F7-7820D2C6D87A}"/>
                  </a:ext>
                </a:extLst>
              </p:cNvPr>
              <p:cNvGrpSpPr/>
              <p:nvPr/>
            </p:nvGrpSpPr>
            <p:grpSpPr>
              <a:xfrm>
                <a:off x="10479786" y="4115946"/>
                <a:ext cx="1757172" cy="1757172"/>
                <a:chOff x="8991600" y="1676400"/>
                <a:chExt cx="4876800" cy="4876800"/>
              </a:xfrm>
            </p:grpSpPr>
            <p:pic>
              <p:nvPicPr>
                <p:cNvPr id="16" name="Picture 15">
                  <a:extLst>
                    <a:ext uri="{FF2B5EF4-FFF2-40B4-BE49-F238E27FC236}">
                      <a16:creationId xmlns:a16="http://schemas.microsoft.com/office/drawing/2014/main" id="{F9F98FEC-D52B-FE4D-AD59-1EF3B78A5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17" name="Oval 16">
                  <a:extLst>
                    <a:ext uri="{FF2B5EF4-FFF2-40B4-BE49-F238E27FC236}">
                      <a16:creationId xmlns:a16="http://schemas.microsoft.com/office/drawing/2014/main" id="{55FA57C3-0A9A-934D-B6F2-868A15A73860}"/>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sp>
          <p:nvSpPr>
            <p:cNvPr id="10" name="Arc 9">
              <a:extLst>
                <a:ext uri="{FF2B5EF4-FFF2-40B4-BE49-F238E27FC236}">
                  <a16:creationId xmlns:a16="http://schemas.microsoft.com/office/drawing/2014/main" id="{0C3267C1-90A9-DA42-82CB-8486EB06217B}"/>
                </a:ext>
              </a:extLst>
            </p:cNvPr>
            <p:cNvSpPr/>
            <p:nvPr/>
          </p:nvSpPr>
          <p:spPr bwMode="auto">
            <a:xfrm rot="19466918">
              <a:off x="11289103" y="2207979"/>
              <a:ext cx="1317699" cy="1260198"/>
            </a:xfrm>
            <a:prstGeom prst="arc">
              <a:avLst>
                <a:gd name="adj1" fmla="val 15632989"/>
                <a:gd name="adj2" fmla="val 1760983"/>
              </a:avLst>
            </a:prstGeom>
            <a:noFill/>
            <a:ln w="28575"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1" name="Arc 10">
              <a:extLst>
                <a:ext uri="{FF2B5EF4-FFF2-40B4-BE49-F238E27FC236}">
                  <a16:creationId xmlns:a16="http://schemas.microsoft.com/office/drawing/2014/main" id="{D7C39733-841E-1249-AB65-DFD2A90064B1}"/>
                </a:ext>
              </a:extLst>
            </p:cNvPr>
            <p:cNvSpPr/>
            <p:nvPr/>
          </p:nvSpPr>
          <p:spPr bwMode="auto">
            <a:xfrm rot="5400000">
              <a:off x="12159466" y="3874718"/>
              <a:ext cx="1317699" cy="1260198"/>
            </a:xfrm>
            <a:prstGeom prst="arc">
              <a:avLst>
                <a:gd name="adj1" fmla="val 15632989"/>
                <a:gd name="adj2" fmla="val 1760983"/>
              </a:avLst>
            </a:prstGeom>
            <a:noFill/>
            <a:ln w="28575"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2" name="Arc 11">
              <a:extLst>
                <a:ext uri="{FF2B5EF4-FFF2-40B4-BE49-F238E27FC236}">
                  <a16:creationId xmlns:a16="http://schemas.microsoft.com/office/drawing/2014/main" id="{E1CAC578-7115-6B45-8F6F-1513DC93F0E8}"/>
                </a:ext>
              </a:extLst>
            </p:cNvPr>
            <p:cNvSpPr/>
            <p:nvPr/>
          </p:nvSpPr>
          <p:spPr bwMode="auto">
            <a:xfrm rot="11169529">
              <a:off x="10017130" y="3256100"/>
              <a:ext cx="1317699" cy="1260198"/>
            </a:xfrm>
            <a:prstGeom prst="arc">
              <a:avLst>
                <a:gd name="adj1" fmla="val 15632989"/>
                <a:gd name="adj2" fmla="val 1760983"/>
              </a:avLst>
            </a:prstGeom>
            <a:noFill/>
            <a:ln w="28575"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sp>
        <p:nvSpPr>
          <p:cNvPr id="22" name="TextBox 21">
            <a:extLst>
              <a:ext uri="{FF2B5EF4-FFF2-40B4-BE49-F238E27FC236}">
                <a16:creationId xmlns:a16="http://schemas.microsoft.com/office/drawing/2014/main" id="{2A60A46C-A854-554C-8657-F56EDE557185}"/>
              </a:ext>
            </a:extLst>
          </p:cNvPr>
          <p:cNvSpPr txBox="1"/>
          <p:nvPr/>
        </p:nvSpPr>
        <p:spPr>
          <a:xfrm>
            <a:off x="1981200" y="6186287"/>
            <a:ext cx="5273560" cy="1466299"/>
          </a:xfrm>
          <a:prstGeom prst="rect">
            <a:avLst/>
          </a:prstGeom>
          <a:noFill/>
        </p:spPr>
        <p:txBody>
          <a:bodyPr wrap="square" rtlCol="0">
            <a:spAutoFit/>
          </a:bodyPr>
          <a:lstStyle/>
          <a:p>
            <a:pPr>
              <a:spcAft>
                <a:spcPts val="0"/>
              </a:spcAft>
              <a:buClr>
                <a:srgbClr val="0097FF"/>
              </a:buClr>
              <a:buSzPct val="150000"/>
            </a:pPr>
            <a:r>
              <a:rPr lang="en-US" dirty="0">
                <a:solidFill>
                  <a:srgbClr val="0097FF"/>
                </a:solidFill>
                <a:latin typeface="IBM Plex Sans Medium" panose="020B0503050203000203" pitchFamily="34" charset="77"/>
              </a:rPr>
              <a:t>SEAMLESS NAVIGATION</a:t>
            </a:r>
          </a:p>
          <a:p>
            <a:pPr>
              <a:spcAft>
                <a:spcPts val="2400"/>
              </a:spcAft>
              <a:buClr>
                <a:srgbClr val="0097FF"/>
              </a:buClr>
              <a:buSzPct val="150000"/>
            </a:pPr>
            <a:r>
              <a:rPr lang="en-US" dirty="0">
                <a:solidFill>
                  <a:schemeClr val="tx1">
                    <a:lumMod val="85000"/>
                    <a:lumOff val="15000"/>
                  </a:schemeClr>
                </a:solidFill>
                <a:latin typeface="IBM Plex Sans Light" panose="020B0403050203000203" pitchFamily="34" charset="77"/>
              </a:rPr>
              <a:t>Eliminates time spent issuing complicated commands to switch contexts between clusters/clouds</a:t>
            </a:r>
          </a:p>
        </p:txBody>
      </p:sp>
      <p:pic>
        <p:nvPicPr>
          <p:cNvPr id="24" name="Graphic 23">
            <a:extLst>
              <a:ext uri="{FF2B5EF4-FFF2-40B4-BE49-F238E27FC236}">
                <a16:creationId xmlns:a16="http://schemas.microsoft.com/office/drawing/2014/main" id="{A5DABB00-793E-DE41-B857-62568EB4D7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63470" y="1892985"/>
            <a:ext cx="1066801" cy="1066801"/>
          </a:xfrm>
          <a:prstGeom prst="rect">
            <a:avLst/>
          </a:prstGeom>
        </p:spPr>
      </p:pic>
      <p:sp>
        <p:nvSpPr>
          <p:cNvPr id="25" name="TextBox 24">
            <a:extLst>
              <a:ext uri="{FF2B5EF4-FFF2-40B4-BE49-F238E27FC236}">
                <a16:creationId xmlns:a16="http://schemas.microsoft.com/office/drawing/2014/main" id="{DC80A8C3-84D4-7841-8471-F43DE5061202}"/>
              </a:ext>
            </a:extLst>
          </p:cNvPr>
          <p:cNvSpPr txBox="1"/>
          <p:nvPr/>
        </p:nvSpPr>
        <p:spPr>
          <a:xfrm>
            <a:off x="9228363" y="1892985"/>
            <a:ext cx="5273560" cy="1809791"/>
          </a:xfrm>
          <a:prstGeom prst="rect">
            <a:avLst/>
          </a:prstGeom>
          <a:noFill/>
        </p:spPr>
        <p:txBody>
          <a:bodyPr wrap="square" rtlCol="0">
            <a:spAutoFit/>
          </a:bodyPr>
          <a:lstStyle/>
          <a:p>
            <a:pPr>
              <a:spcAft>
                <a:spcPts val="0"/>
              </a:spcAft>
              <a:buClr>
                <a:srgbClr val="0097FF"/>
              </a:buClr>
              <a:buSzPct val="150000"/>
            </a:pPr>
            <a:r>
              <a:rPr lang="en-US" dirty="0">
                <a:solidFill>
                  <a:srgbClr val="0097FF"/>
                </a:solidFill>
                <a:latin typeface="IBM Plex Sans Medium" panose="020B0503050203000203" pitchFamily="34" charset="77"/>
              </a:rPr>
              <a:t>CLEAR RESOURCE HIERARCHIES</a:t>
            </a:r>
          </a:p>
          <a:p>
            <a:pPr>
              <a:spcAft>
                <a:spcPts val="2400"/>
              </a:spcAft>
              <a:buClr>
                <a:srgbClr val="0097FF"/>
              </a:buClr>
              <a:buSzPct val="150000"/>
            </a:pPr>
            <a:r>
              <a:rPr lang="en-US" dirty="0">
                <a:solidFill>
                  <a:schemeClr val="tx1">
                    <a:lumMod val="85000"/>
                    <a:lumOff val="15000"/>
                  </a:schemeClr>
                </a:solidFill>
                <a:latin typeface="IBM Plex Sans Light" panose="020B0403050203000203" pitchFamily="34" charset="77"/>
              </a:rPr>
              <a:t>Organizes resources into intuitive hierarchies to give operators a more structured way to browse through elements and information </a:t>
            </a:r>
          </a:p>
        </p:txBody>
      </p:sp>
      <p:pic>
        <p:nvPicPr>
          <p:cNvPr id="26" name="Picture 25">
            <a:extLst>
              <a:ext uri="{FF2B5EF4-FFF2-40B4-BE49-F238E27FC236}">
                <a16:creationId xmlns:a16="http://schemas.microsoft.com/office/drawing/2014/main" id="{2ADE9A09-3E19-124F-A08C-DB26DF0BF5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3470" y="4051792"/>
            <a:ext cx="1066800" cy="1066800"/>
          </a:xfrm>
          <a:prstGeom prst="roundRect">
            <a:avLst/>
          </a:prstGeom>
        </p:spPr>
      </p:pic>
      <p:sp>
        <p:nvSpPr>
          <p:cNvPr id="27" name="TextBox 26">
            <a:extLst>
              <a:ext uri="{FF2B5EF4-FFF2-40B4-BE49-F238E27FC236}">
                <a16:creationId xmlns:a16="http://schemas.microsoft.com/office/drawing/2014/main" id="{0B70B3CE-3801-BC4C-B969-8E141F8B57C3}"/>
              </a:ext>
            </a:extLst>
          </p:cNvPr>
          <p:cNvSpPr txBox="1"/>
          <p:nvPr/>
        </p:nvSpPr>
        <p:spPr>
          <a:xfrm>
            <a:off x="9247413" y="4051792"/>
            <a:ext cx="5453062" cy="1809791"/>
          </a:xfrm>
          <a:prstGeom prst="rect">
            <a:avLst/>
          </a:prstGeom>
          <a:noFill/>
        </p:spPr>
        <p:txBody>
          <a:bodyPr wrap="square" rtlCol="0">
            <a:spAutoFit/>
          </a:bodyPr>
          <a:lstStyle/>
          <a:p>
            <a:pPr>
              <a:spcAft>
                <a:spcPts val="0"/>
              </a:spcAft>
              <a:buClr>
                <a:srgbClr val="0097FF"/>
              </a:buClr>
              <a:buSzPct val="150000"/>
            </a:pPr>
            <a:r>
              <a:rPr lang="en-US" dirty="0">
                <a:solidFill>
                  <a:srgbClr val="0097FF"/>
                </a:solidFill>
                <a:latin typeface="IBM Plex Sans Medium" panose="020B0503050203000203" pitchFamily="34" charset="77"/>
              </a:rPr>
              <a:t>GRANULAR INFO IN ONE CLICK</a:t>
            </a:r>
          </a:p>
          <a:p>
            <a:pPr>
              <a:spcAft>
                <a:spcPts val="2400"/>
              </a:spcAft>
              <a:buClr>
                <a:srgbClr val="0097FF"/>
              </a:buClr>
              <a:buSzPct val="150000"/>
            </a:pPr>
            <a:r>
              <a:rPr lang="en-US" dirty="0">
                <a:solidFill>
                  <a:schemeClr val="tx1">
                    <a:lumMod val="85000"/>
                    <a:lumOff val="15000"/>
                  </a:schemeClr>
                </a:solidFill>
                <a:latin typeface="IBM Plex Sans Light" panose="020B0403050203000203" pitchFamily="34" charset="77"/>
              </a:rPr>
              <a:t>Expedites the triage process by surfacing logs, YAML files, metric data, and detailed resource descriptions all within the same application  </a:t>
            </a:r>
          </a:p>
        </p:txBody>
      </p:sp>
      <p:sp>
        <p:nvSpPr>
          <p:cNvPr id="28" name="TextBox 27">
            <a:extLst>
              <a:ext uri="{FF2B5EF4-FFF2-40B4-BE49-F238E27FC236}">
                <a16:creationId xmlns:a16="http://schemas.microsoft.com/office/drawing/2014/main" id="{5CCBE808-C9A6-644C-A07E-E98C9BF62B65}"/>
              </a:ext>
            </a:extLst>
          </p:cNvPr>
          <p:cNvSpPr txBox="1"/>
          <p:nvPr/>
        </p:nvSpPr>
        <p:spPr>
          <a:xfrm>
            <a:off x="1981200" y="4051792"/>
            <a:ext cx="5453062" cy="1835631"/>
          </a:xfrm>
          <a:prstGeom prst="rect">
            <a:avLst/>
          </a:prstGeom>
          <a:noFill/>
        </p:spPr>
        <p:txBody>
          <a:bodyPr wrap="square" rtlCol="0">
            <a:spAutoFit/>
          </a:bodyPr>
          <a:lstStyle/>
          <a:p>
            <a:pPr>
              <a:lnSpc>
                <a:spcPct val="100000"/>
              </a:lnSpc>
              <a:spcAft>
                <a:spcPts val="0"/>
              </a:spcAft>
              <a:buClr>
                <a:srgbClr val="0097FF"/>
              </a:buClr>
              <a:buSzPct val="150000"/>
            </a:pPr>
            <a:r>
              <a:rPr lang="en-US" dirty="0">
                <a:solidFill>
                  <a:srgbClr val="0097FF"/>
                </a:solidFill>
                <a:latin typeface="IBM Plex Sans Medium" panose="020B0503050203000203" pitchFamily="34" charset="77"/>
              </a:rPr>
              <a:t>INTUITIVE TERMINAL UI</a:t>
            </a:r>
          </a:p>
          <a:p>
            <a:pPr>
              <a:spcAft>
                <a:spcPts val="2400"/>
              </a:spcAft>
              <a:buClr>
                <a:srgbClr val="0097FF"/>
              </a:buClr>
              <a:buSzPct val="150000"/>
            </a:pPr>
            <a:r>
              <a:rPr lang="en-US" dirty="0">
                <a:solidFill>
                  <a:schemeClr val="tx1">
                    <a:lumMod val="85000"/>
                    <a:lumOff val="15000"/>
                  </a:schemeClr>
                </a:solidFill>
                <a:latin typeface="IBM Plex Sans Light" panose="020B0403050203000203" pitchFamily="34" charset="77"/>
              </a:rPr>
              <a:t>Presents everything within a text-based terminal interface, eliminates the time spent switching between GUI dashboards and CLI tools</a:t>
            </a:r>
          </a:p>
        </p:txBody>
      </p:sp>
      <p:pic>
        <p:nvPicPr>
          <p:cNvPr id="29" name="Picture 28">
            <a:extLst>
              <a:ext uri="{FF2B5EF4-FFF2-40B4-BE49-F238E27FC236}">
                <a16:creationId xmlns:a16="http://schemas.microsoft.com/office/drawing/2014/main" id="{15EB147C-6CA5-5C4D-A336-903ACCC1A8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403" y="4051792"/>
            <a:ext cx="1170705" cy="1170705"/>
          </a:xfrm>
          <a:prstGeom prst="rect">
            <a:avLst/>
          </a:prstGeom>
        </p:spPr>
      </p:pic>
      <p:pic>
        <p:nvPicPr>
          <p:cNvPr id="31" name="Picture 30">
            <a:extLst>
              <a:ext uri="{FF2B5EF4-FFF2-40B4-BE49-F238E27FC236}">
                <a16:creationId xmlns:a16="http://schemas.microsoft.com/office/drawing/2014/main" id="{A82EC7DC-4463-0D49-B438-252B353D8D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470" y="6257557"/>
            <a:ext cx="1066800" cy="1066800"/>
          </a:xfrm>
          <a:prstGeom prst="rect">
            <a:avLst/>
          </a:prstGeom>
        </p:spPr>
      </p:pic>
      <p:sp>
        <p:nvSpPr>
          <p:cNvPr id="32" name="TextBox 31">
            <a:extLst>
              <a:ext uri="{FF2B5EF4-FFF2-40B4-BE49-F238E27FC236}">
                <a16:creationId xmlns:a16="http://schemas.microsoft.com/office/drawing/2014/main" id="{33B9D485-B315-4240-AFF2-2C6AC3FB2448}"/>
              </a:ext>
            </a:extLst>
          </p:cNvPr>
          <p:cNvSpPr txBox="1"/>
          <p:nvPr/>
        </p:nvSpPr>
        <p:spPr>
          <a:xfrm>
            <a:off x="9247413" y="6186287"/>
            <a:ext cx="5453062" cy="1809791"/>
          </a:xfrm>
          <a:prstGeom prst="rect">
            <a:avLst/>
          </a:prstGeom>
          <a:noFill/>
        </p:spPr>
        <p:txBody>
          <a:bodyPr wrap="square" rtlCol="0">
            <a:spAutoFit/>
          </a:bodyPr>
          <a:lstStyle/>
          <a:p>
            <a:pPr>
              <a:spcAft>
                <a:spcPts val="0"/>
              </a:spcAft>
              <a:buClr>
                <a:srgbClr val="0097FF"/>
              </a:buClr>
              <a:buSzPct val="150000"/>
            </a:pPr>
            <a:r>
              <a:rPr lang="en-US" dirty="0">
                <a:solidFill>
                  <a:srgbClr val="0097FF"/>
                </a:solidFill>
                <a:latin typeface="IBM Plex Sans Medium" panose="020B0503050203000203" pitchFamily="34" charset="77"/>
              </a:rPr>
              <a:t>ILLUSTRATES RELATIONSHIPS</a:t>
            </a:r>
          </a:p>
          <a:p>
            <a:pPr>
              <a:spcAft>
                <a:spcPts val="2400"/>
              </a:spcAft>
              <a:buClr>
                <a:srgbClr val="0097FF"/>
              </a:buClr>
              <a:buSzPct val="150000"/>
            </a:pPr>
            <a:r>
              <a:rPr lang="en-US" dirty="0">
                <a:solidFill>
                  <a:schemeClr val="tx1">
                    <a:lumMod val="85000"/>
                    <a:lumOff val="15000"/>
                  </a:schemeClr>
                </a:solidFill>
                <a:latin typeface="IBM Plex Sans Light" panose="020B0403050203000203" pitchFamily="34" charset="77"/>
              </a:rPr>
              <a:t>Shows related resources to illustrate dependencies – eliminating reliance on “tribal knowledge” to know what elements rely on each other</a:t>
            </a:r>
          </a:p>
        </p:txBody>
      </p:sp>
    </p:spTree>
    <p:extLst>
      <p:ext uri="{BB962C8B-B14F-4D97-AF65-F5344CB8AC3E}">
        <p14:creationId xmlns:p14="http://schemas.microsoft.com/office/powerpoint/2010/main" val="393439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C436704-A622-5F4A-B821-8CDCE3AE4BE8}"/>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Why a terminal program?</a:t>
            </a:r>
          </a:p>
        </p:txBody>
      </p:sp>
      <p:grpSp>
        <p:nvGrpSpPr>
          <p:cNvPr id="15" name="Group 14">
            <a:extLst>
              <a:ext uri="{FF2B5EF4-FFF2-40B4-BE49-F238E27FC236}">
                <a16:creationId xmlns:a16="http://schemas.microsoft.com/office/drawing/2014/main" id="{9D10F324-855F-224F-8BD8-7C12DDD8B951}"/>
              </a:ext>
            </a:extLst>
          </p:cNvPr>
          <p:cNvGrpSpPr/>
          <p:nvPr/>
        </p:nvGrpSpPr>
        <p:grpSpPr>
          <a:xfrm>
            <a:off x="544996" y="2075063"/>
            <a:ext cx="1900428" cy="1662875"/>
            <a:chOff x="685800" y="2895600"/>
            <a:chExt cx="3657600" cy="3200400"/>
          </a:xfrm>
        </p:grpSpPr>
        <p:pic>
          <p:nvPicPr>
            <p:cNvPr id="14" name="Picture 13">
              <a:extLst>
                <a:ext uri="{FF2B5EF4-FFF2-40B4-BE49-F238E27FC236}">
                  <a16:creationId xmlns:a16="http://schemas.microsoft.com/office/drawing/2014/main" id="{4AEA8993-1FD1-5E45-824D-F95BE180E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6576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790A5154-0532-C443-A3DD-0CA95EB76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8956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C21DE172-1C0B-5F40-8F83-6FC042034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32004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6" name="TextBox 15">
            <a:extLst>
              <a:ext uri="{FF2B5EF4-FFF2-40B4-BE49-F238E27FC236}">
                <a16:creationId xmlns:a16="http://schemas.microsoft.com/office/drawing/2014/main" id="{BCE8A52B-4476-4648-A892-42A87A2B5C8D}"/>
              </a:ext>
            </a:extLst>
          </p:cNvPr>
          <p:cNvSpPr txBox="1"/>
          <p:nvPr/>
        </p:nvSpPr>
        <p:spPr>
          <a:xfrm>
            <a:off x="378714" y="5839212"/>
            <a:ext cx="4567428" cy="1723998"/>
          </a:xfrm>
          <a:prstGeom prst="rect">
            <a:avLst/>
          </a:prstGeom>
          <a:noFill/>
        </p:spPr>
        <p:txBody>
          <a:bodyPr wrap="square" rtlCol="0">
            <a:spAutoFit/>
          </a:bodyPr>
          <a:lstStyle/>
          <a:p>
            <a:pPr algn="ctr"/>
            <a:r>
              <a:rPr lang="en-US" b="1" dirty="0">
                <a:solidFill>
                  <a:srgbClr val="0096FF"/>
                </a:solidFill>
                <a:latin typeface="IBM Plex Sans SemiBold" panose="020B0503050203000203" pitchFamily="34" charset="77"/>
              </a:rPr>
              <a:t>Eliminates dashboard overload</a:t>
            </a:r>
          </a:p>
          <a:p>
            <a:pPr algn="ctr"/>
            <a:r>
              <a:rPr lang="en-US" sz="1800" dirty="0">
                <a:solidFill>
                  <a:schemeClr val="bg2">
                    <a:lumMod val="50000"/>
                  </a:schemeClr>
                </a:solidFill>
                <a:latin typeface="IBM Plex Sans Light" panose="020B0403050203000203" pitchFamily="34" charset="77"/>
              </a:rPr>
              <a:t>Skipper puts all relevant information AND commands into one, centralized location. Removes the need to flip between metrics, K8 dashboards, log data, and CLI to diagnose and begin to fix</a:t>
            </a:r>
          </a:p>
        </p:txBody>
      </p:sp>
      <p:sp>
        <p:nvSpPr>
          <p:cNvPr id="17" name="TextBox 16">
            <a:extLst>
              <a:ext uri="{FF2B5EF4-FFF2-40B4-BE49-F238E27FC236}">
                <a16:creationId xmlns:a16="http://schemas.microsoft.com/office/drawing/2014/main" id="{B97D5D3C-2A8A-7843-B228-EAA67086CF23}"/>
              </a:ext>
            </a:extLst>
          </p:cNvPr>
          <p:cNvSpPr txBox="1"/>
          <p:nvPr/>
        </p:nvSpPr>
        <p:spPr>
          <a:xfrm>
            <a:off x="304800" y="7924800"/>
            <a:ext cx="7543800" cy="264047"/>
          </a:xfrm>
          <a:prstGeom prst="rect">
            <a:avLst/>
          </a:prstGeom>
          <a:noFill/>
        </p:spPr>
        <p:txBody>
          <a:bodyPr wrap="square" rtlCol="0">
            <a:spAutoFit/>
          </a:bodyPr>
          <a:lstStyle/>
          <a:p>
            <a:r>
              <a:rPr lang="en-US" sz="1200" dirty="0">
                <a:solidFill>
                  <a:schemeClr val="bg2">
                    <a:lumMod val="75000"/>
                  </a:schemeClr>
                </a:solidFill>
                <a:latin typeface="IBM Plex Sans Condensed ExtraLi" panose="020B0306050203000203" pitchFamily="34" charset="77"/>
              </a:rPr>
              <a:t>Image </a:t>
            </a:r>
            <a:r>
              <a:rPr lang="en-US" sz="1200" dirty="0" err="1">
                <a:solidFill>
                  <a:schemeClr val="bg2">
                    <a:lumMod val="75000"/>
                  </a:schemeClr>
                </a:solidFill>
                <a:latin typeface="IBM Plex Sans Condensed ExtraLi" panose="020B0306050203000203" pitchFamily="34" charset="77"/>
              </a:rPr>
              <a:t>src</a:t>
            </a:r>
            <a:r>
              <a:rPr lang="en-US" sz="1200" dirty="0">
                <a:solidFill>
                  <a:schemeClr val="bg2">
                    <a:lumMod val="75000"/>
                  </a:schemeClr>
                </a:solidFill>
                <a:latin typeface="IBM Plex Sans Condensed ExtraLi" panose="020B0306050203000203" pitchFamily="34" charset="77"/>
              </a:rPr>
              <a:t>: </a:t>
            </a:r>
            <a:r>
              <a:rPr lang="en-US" sz="1200" dirty="0" err="1">
                <a:solidFill>
                  <a:schemeClr val="bg2">
                    <a:lumMod val="75000"/>
                  </a:schemeClr>
                </a:solidFill>
                <a:latin typeface="IBM Plex Sans Condensed ExtraLi" panose="020B0306050203000203" pitchFamily="34" charset="77"/>
              </a:rPr>
              <a:t>Smashicon</a:t>
            </a:r>
            <a:r>
              <a:rPr lang="en-US" sz="1200" dirty="0">
                <a:solidFill>
                  <a:schemeClr val="bg2">
                    <a:lumMod val="75000"/>
                  </a:schemeClr>
                </a:solidFill>
                <a:latin typeface="IBM Plex Sans Condensed ExtraLi" panose="020B0306050203000203" pitchFamily="34" charset="77"/>
              </a:rPr>
              <a:t>, via </a:t>
            </a:r>
            <a:r>
              <a:rPr lang="en-US" sz="1200" dirty="0" err="1">
                <a:solidFill>
                  <a:schemeClr val="bg2">
                    <a:lumMod val="75000"/>
                  </a:schemeClr>
                </a:solidFill>
                <a:latin typeface="IBM Plex Sans Condensed ExtraLi" panose="020B0306050203000203" pitchFamily="34" charset="77"/>
              </a:rPr>
              <a:t>flaticon.com</a:t>
            </a:r>
            <a:endParaRPr lang="en-US" sz="1200" dirty="0">
              <a:solidFill>
                <a:schemeClr val="bg2">
                  <a:lumMod val="75000"/>
                </a:schemeClr>
              </a:solidFill>
              <a:latin typeface="IBM Plex Sans Condensed ExtraLi" panose="020B0306050203000203" pitchFamily="34" charset="77"/>
            </a:endParaRPr>
          </a:p>
        </p:txBody>
      </p:sp>
      <p:sp>
        <p:nvSpPr>
          <p:cNvPr id="21" name="TextBox 20">
            <a:extLst>
              <a:ext uri="{FF2B5EF4-FFF2-40B4-BE49-F238E27FC236}">
                <a16:creationId xmlns:a16="http://schemas.microsoft.com/office/drawing/2014/main" id="{1C662624-354E-8047-8F92-99D87F4A4AB4}"/>
              </a:ext>
            </a:extLst>
          </p:cNvPr>
          <p:cNvSpPr txBox="1"/>
          <p:nvPr/>
        </p:nvSpPr>
        <p:spPr>
          <a:xfrm>
            <a:off x="5173406" y="5839212"/>
            <a:ext cx="4283586" cy="1723998"/>
          </a:xfrm>
          <a:prstGeom prst="rect">
            <a:avLst/>
          </a:prstGeom>
          <a:noFill/>
        </p:spPr>
        <p:txBody>
          <a:bodyPr wrap="square" rtlCol="0">
            <a:spAutoFit/>
          </a:bodyPr>
          <a:lstStyle/>
          <a:p>
            <a:pPr algn="ctr"/>
            <a:r>
              <a:rPr lang="en-US" b="1" dirty="0">
                <a:solidFill>
                  <a:srgbClr val="0096FF"/>
                </a:solidFill>
                <a:latin typeface="IBM Plex Sans SemiBold" panose="020B0503050203000203" pitchFamily="34" charset="77"/>
              </a:rPr>
              <a:t>Lightweight = Speed</a:t>
            </a:r>
          </a:p>
          <a:p>
            <a:pPr algn="ctr"/>
            <a:r>
              <a:rPr lang="en-US" sz="1800" dirty="0">
                <a:solidFill>
                  <a:schemeClr val="bg2">
                    <a:lumMod val="50000"/>
                  </a:schemeClr>
                </a:solidFill>
                <a:latin typeface="IBM Plex Sans Light" panose="020B0403050203000203" pitchFamily="34" charset="77"/>
              </a:rPr>
              <a:t>Over and over, we witnessed operators spend valuable time waiting for their complicated GUI dashboards to load. As a lightweight terminal application, Skipper is lightning fast</a:t>
            </a:r>
          </a:p>
        </p:txBody>
      </p:sp>
      <p:sp>
        <p:nvSpPr>
          <p:cNvPr id="33" name="TextBox 32">
            <a:extLst>
              <a:ext uri="{FF2B5EF4-FFF2-40B4-BE49-F238E27FC236}">
                <a16:creationId xmlns:a16="http://schemas.microsoft.com/office/drawing/2014/main" id="{51E025A2-9417-2B41-96DC-F0E8512D23A6}"/>
              </a:ext>
            </a:extLst>
          </p:cNvPr>
          <p:cNvSpPr txBox="1"/>
          <p:nvPr/>
        </p:nvSpPr>
        <p:spPr>
          <a:xfrm>
            <a:off x="10046423" y="5839212"/>
            <a:ext cx="4283586" cy="1723998"/>
          </a:xfrm>
          <a:prstGeom prst="rect">
            <a:avLst/>
          </a:prstGeom>
          <a:noFill/>
        </p:spPr>
        <p:txBody>
          <a:bodyPr wrap="square" rtlCol="0">
            <a:spAutoFit/>
          </a:bodyPr>
          <a:lstStyle/>
          <a:p>
            <a:pPr algn="ctr"/>
            <a:r>
              <a:rPr lang="en-US" b="1" dirty="0">
                <a:solidFill>
                  <a:srgbClr val="0096FF"/>
                </a:solidFill>
                <a:latin typeface="IBM Plex Sans SemiBold" panose="020B0503050203000203" pitchFamily="34" charset="77"/>
              </a:rPr>
              <a:t>“Meet them where they are”</a:t>
            </a:r>
          </a:p>
          <a:p>
            <a:pPr algn="ctr"/>
            <a:r>
              <a:rPr lang="en-US" sz="1800" dirty="0">
                <a:solidFill>
                  <a:schemeClr val="bg2">
                    <a:lumMod val="50000"/>
                  </a:schemeClr>
                </a:solidFill>
                <a:latin typeface="IBM Plex Sans Light" panose="020B0403050203000203" pitchFamily="34" charset="77"/>
              </a:rPr>
              <a:t>Operators </a:t>
            </a:r>
            <a:r>
              <a:rPr lang="en-US" sz="1800" i="1" dirty="0">
                <a:solidFill>
                  <a:schemeClr val="bg2">
                    <a:lumMod val="50000"/>
                  </a:schemeClr>
                </a:solidFill>
                <a:latin typeface="IBM Plex Sans Light" panose="020B0403050203000203" pitchFamily="34" charset="77"/>
              </a:rPr>
              <a:t>like</a:t>
            </a:r>
            <a:r>
              <a:rPr lang="en-US" sz="1800" dirty="0">
                <a:solidFill>
                  <a:schemeClr val="bg2">
                    <a:lumMod val="50000"/>
                  </a:schemeClr>
                </a:solidFill>
                <a:latin typeface="IBM Plex Sans Light" panose="020B0403050203000203" pitchFamily="34" charset="77"/>
              </a:rPr>
              <a:t> the terminal. Skipper brings the information to where they are already most comfortable, and allows them to execute more advanced commands in place</a:t>
            </a:r>
          </a:p>
        </p:txBody>
      </p:sp>
      <p:pic>
        <p:nvPicPr>
          <p:cNvPr id="4" name="Picture 3">
            <a:extLst>
              <a:ext uri="{FF2B5EF4-FFF2-40B4-BE49-F238E27FC236}">
                <a16:creationId xmlns:a16="http://schemas.microsoft.com/office/drawing/2014/main" id="{7511C7FF-4249-EA48-A548-D473D88D87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287" y="3528600"/>
            <a:ext cx="2399792" cy="2399792"/>
          </a:xfrm>
          <a:prstGeom prst="rect">
            <a:avLst/>
          </a:prstGeom>
        </p:spPr>
      </p:pic>
      <p:pic>
        <p:nvPicPr>
          <p:cNvPr id="6" name="Picture 5">
            <a:extLst>
              <a:ext uri="{FF2B5EF4-FFF2-40B4-BE49-F238E27FC236}">
                <a16:creationId xmlns:a16="http://schemas.microsoft.com/office/drawing/2014/main" id="{C21DF7A4-152C-5743-9240-070CA15B3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4825">
            <a:off x="2667400" y="2743600"/>
            <a:ext cx="854326" cy="854326"/>
          </a:xfrm>
          <a:prstGeom prst="rect">
            <a:avLst/>
          </a:prstGeom>
        </p:spPr>
      </p:pic>
      <p:pic>
        <p:nvPicPr>
          <p:cNvPr id="8" name="Picture 7">
            <a:extLst>
              <a:ext uri="{FF2B5EF4-FFF2-40B4-BE49-F238E27FC236}">
                <a16:creationId xmlns:a16="http://schemas.microsoft.com/office/drawing/2014/main" id="{1E05E61D-2339-6747-B939-C69FDB8C8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068592" y="2744717"/>
            <a:ext cx="2493215" cy="2493215"/>
          </a:xfrm>
          <a:prstGeom prst="rect">
            <a:avLst/>
          </a:prstGeom>
        </p:spPr>
      </p:pic>
      <p:pic>
        <p:nvPicPr>
          <p:cNvPr id="11" name="Picture 10">
            <a:extLst>
              <a:ext uri="{FF2B5EF4-FFF2-40B4-BE49-F238E27FC236}">
                <a16:creationId xmlns:a16="http://schemas.microsoft.com/office/drawing/2014/main" id="{BC1E514D-CB03-FB49-B150-2A01CB4157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9156" y="2133600"/>
            <a:ext cx="3278117" cy="3278117"/>
          </a:xfrm>
          <a:prstGeom prst="rect">
            <a:avLst/>
          </a:prstGeom>
        </p:spPr>
      </p:pic>
      <p:sp>
        <p:nvSpPr>
          <p:cNvPr id="13" name="Oval 12">
            <a:extLst>
              <a:ext uri="{FF2B5EF4-FFF2-40B4-BE49-F238E27FC236}">
                <a16:creationId xmlns:a16="http://schemas.microsoft.com/office/drawing/2014/main" id="{E5B33269-571B-0742-A193-426183AA9632}"/>
              </a:ext>
            </a:extLst>
          </p:cNvPr>
          <p:cNvSpPr/>
          <p:nvPr/>
        </p:nvSpPr>
        <p:spPr bwMode="auto">
          <a:xfrm flipH="1">
            <a:off x="6807652" y="3886200"/>
            <a:ext cx="838200" cy="838200"/>
          </a:xfrm>
          <a:prstGeom prst="ellipse">
            <a:avLst/>
          </a:prstGeom>
          <a:solidFill>
            <a:srgbClr val="BDD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cxnSp>
        <p:nvCxnSpPr>
          <p:cNvPr id="20" name="Straight Connector 19">
            <a:extLst>
              <a:ext uri="{FF2B5EF4-FFF2-40B4-BE49-F238E27FC236}">
                <a16:creationId xmlns:a16="http://schemas.microsoft.com/office/drawing/2014/main" id="{DAE56ECF-A0DE-7347-8DD2-2F81FDC9F240}"/>
              </a:ext>
            </a:extLst>
          </p:cNvPr>
          <p:cNvCxnSpPr>
            <a:cxnSpLocks/>
          </p:cNvCxnSpPr>
          <p:nvPr/>
        </p:nvCxnSpPr>
        <p:spPr bwMode="auto">
          <a:xfrm flipV="1">
            <a:off x="7239000" y="4343400"/>
            <a:ext cx="533400" cy="152400"/>
          </a:xfrm>
          <a:prstGeom prst="line">
            <a:avLst/>
          </a:prstGeom>
          <a:solidFill>
            <a:srgbClr val="00B8FF"/>
          </a:solidFill>
          <a:ln w="76200" cap="flat" cmpd="sng" algn="ctr">
            <a:solidFill>
              <a:schemeClr val="accent3">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9878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6CAE64-D32D-BD48-89CC-98CF9D428F3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The Four Modes of Skipper</a:t>
            </a:r>
          </a:p>
        </p:txBody>
      </p:sp>
      <p:sp>
        <p:nvSpPr>
          <p:cNvPr id="6" name="TextBox 5">
            <a:extLst>
              <a:ext uri="{FF2B5EF4-FFF2-40B4-BE49-F238E27FC236}">
                <a16:creationId xmlns:a16="http://schemas.microsoft.com/office/drawing/2014/main" id="{755C920A-0BCC-8E46-845C-600786D65F5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pic>
        <p:nvPicPr>
          <p:cNvPr id="8" name="Picture 7">
            <a:extLst>
              <a:ext uri="{FF2B5EF4-FFF2-40B4-BE49-F238E27FC236}">
                <a16:creationId xmlns:a16="http://schemas.microsoft.com/office/drawing/2014/main" id="{95E6DFD9-3E02-3149-8947-8EF0B0CF7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34" y="3256756"/>
            <a:ext cx="1981200" cy="1981200"/>
          </a:xfrm>
          <a:prstGeom prst="rect">
            <a:avLst/>
          </a:prstGeom>
        </p:spPr>
      </p:pic>
      <p:pic>
        <p:nvPicPr>
          <p:cNvPr id="10" name="Picture 9">
            <a:extLst>
              <a:ext uri="{FF2B5EF4-FFF2-40B4-BE49-F238E27FC236}">
                <a16:creationId xmlns:a16="http://schemas.microsoft.com/office/drawing/2014/main" id="{613C9268-1684-7344-94A5-489A82FC6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498" y="3371056"/>
            <a:ext cx="1752600" cy="1752600"/>
          </a:xfrm>
          <a:prstGeom prst="rect">
            <a:avLst/>
          </a:prstGeom>
        </p:spPr>
      </p:pic>
      <p:pic>
        <p:nvPicPr>
          <p:cNvPr id="12" name="Picture 11">
            <a:extLst>
              <a:ext uri="{FF2B5EF4-FFF2-40B4-BE49-F238E27FC236}">
                <a16:creationId xmlns:a16="http://schemas.microsoft.com/office/drawing/2014/main" id="{19AA92AD-D05C-7F49-89CE-FF3EBB32C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661" y="3371056"/>
            <a:ext cx="1752600" cy="1752600"/>
          </a:xfrm>
          <a:prstGeom prst="rect">
            <a:avLst/>
          </a:prstGeom>
        </p:spPr>
      </p:pic>
      <p:pic>
        <p:nvPicPr>
          <p:cNvPr id="14" name="Picture 13">
            <a:extLst>
              <a:ext uri="{FF2B5EF4-FFF2-40B4-BE49-F238E27FC236}">
                <a16:creationId xmlns:a16="http://schemas.microsoft.com/office/drawing/2014/main" id="{6F810CC5-1A59-414D-8A64-98049F5599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970" y="3256756"/>
            <a:ext cx="1981200" cy="1981200"/>
          </a:xfrm>
          <a:prstGeom prst="rect">
            <a:avLst/>
          </a:prstGeom>
        </p:spPr>
      </p:pic>
      <p:sp>
        <p:nvSpPr>
          <p:cNvPr id="15" name="TextBox 14">
            <a:extLst>
              <a:ext uri="{FF2B5EF4-FFF2-40B4-BE49-F238E27FC236}">
                <a16:creationId xmlns:a16="http://schemas.microsoft.com/office/drawing/2014/main" id="{0D72E74D-ABB3-934C-B36B-0FD2592FFDFA}"/>
              </a:ext>
            </a:extLst>
          </p:cNvPr>
          <p:cNvSpPr txBox="1"/>
          <p:nvPr/>
        </p:nvSpPr>
        <p:spPr>
          <a:xfrm>
            <a:off x="142203" y="5486400"/>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APPLICATION MODE</a:t>
            </a:r>
          </a:p>
        </p:txBody>
      </p:sp>
      <p:sp>
        <p:nvSpPr>
          <p:cNvPr id="16" name="TextBox 15">
            <a:extLst>
              <a:ext uri="{FF2B5EF4-FFF2-40B4-BE49-F238E27FC236}">
                <a16:creationId xmlns:a16="http://schemas.microsoft.com/office/drawing/2014/main" id="{9281B442-E616-7C42-8370-2D93DBB7CC2B}"/>
              </a:ext>
            </a:extLst>
          </p:cNvPr>
          <p:cNvSpPr txBox="1"/>
          <p:nvPr/>
        </p:nvSpPr>
        <p:spPr>
          <a:xfrm>
            <a:off x="3739967" y="5486399"/>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CLUSTER MODE</a:t>
            </a:r>
          </a:p>
        </p:txBody>
      </p:sp>
      <p:sp>
        <p:nvSpPr>
          <p:cNvPr id="17" name="TextBox 16">
            <a:extLst>
              <a:ext uri="{FF2B5EF4-FFF2-40B4-BE49-F238E27FC236}">
                <a16:creationId xmlns:a16="http://schemas.microsoft.com/office/drawing/2014/main" id="{35841EEF-5EBD-0E40-A6BA-5761F57013CF}"/>
              </a:ext>
            </a:extLst>
          </p:cNvPr>
          <p:cNvSpPr txBox="1"/>
          <p:nvPr/>
        </p:nvSpPr>
        <p:spPr>
          <a:xfrm>
            <a:off x="7223431" y="5486399"/>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QUERY MODE</a:t>
            </a:r>
          </a:p>
        </p:txBody>
      </p:sp>
      <p:sp>
        <p:nvSpPr>
          <p:cNvPr id="18" name="TextBox 17">
            <a:extLst>
              <a:ext uri="{FF2B5EF4-FFF2-40B4-BE49-F238E27FC236}">
                <a16:creationId xmlns:a16="http://schemas.microsoft.com/office/drawing/2014/main" id="{128EE44A-7E5F-8A4C-8825-D627AAA56985}"/>
              </a:ext>
            </a:extLst>
          </p:cNvPr>
          <p:cNvSpPr txBox="1"/>
          <p:nvPr/>
        </p:nvSpPr>
        <p:spPr>
          <a:xfrm>
            <a:off x="10592594" y="5540231"/>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ANOMALY MODE</a:t>
            </a:r>
          </a:p>
        </p:txBody>
      </p:sp>
      <p:sp>
        <p:nvSpPr>
          <p:cNvPr id="19" name="TextBox 18">
            <a:extLst>
              <a:ext uri="{FF2B5EF4-FFF2-40B4-BE49-F238E27FC236}">
                <a16:creationId xmlns:a16="http://schemas.microsoft.com/office/drawing/2014/main" id="{D1ED9AA2-F27C-2B40-835A-9FF4332C067F}"/>
              </a:ext>
            </a:extLst>
          </p:cNvPr>
          <p:cNvSpPr txBox="1"/>
          <p:nvPr/>
        </p:nvSpPr>
        <p:spPr>
          <a:xfrm>
            <a:off x="564386" y="6002756"/>
            <a:ext cx="3130367"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Shows all resources associated with an application</a:t>
            </a:r>
          </a:p>
        </p:txBody>
      </p:sp>
      <p:sp>
        <p:nvSpPr>
          <p:cNvPr id="20" name="TextBox 19">
            <a:extLst>
              <a:ext uri="{FF2B5EF4-FFF2-40B4-BE49-F238E27FC236}">
                <a16:creationId xmlns:a16="http://schemas.microsoft.com/office/drawing/2014/main" id="{A4645E4E-6CAB-6747-AD40-4F93E52B7DEE}"/>
              </a:ext>
            </a:extLst>
          </p:cNvPr>
          <p:cNvSpPr txBox="1"/>
          <p:nvPr/>
        </p:nvSpPr>
        <p:spPr>
          <a:xfrm>
            <a:off x="3928452" y="6002756"/>
            <a:ext cx="3597764"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Shows how K8s resources are distributed across clusters</a:t>
            </a:r>
          </a:p>
        </p:txBody>
      </p:sp>
      <p:sp>
        <p:nvSpPr>
          <p:cNvPr id="21" name="TextBox 20">
            <a:extLst>
              <a:ext uri="{FF2B5EF4-FFF2-40B4-BE49-F238E27FC236}">
                <a16:creationId xmlns:a16="http://schemas.microsoft.com/office/drawing/2014/main" id="{2C5A5739-64C3-3D46-9D53-ABB43E6C77D5}"/>
              </a:ext>
            </a:extLst>
          </p:cNvPr>
          <p:cNvSpPr txBox="1"/>
          <p:nvPr/>
        </p:nvSpPr>
        <p:spPr>
          <a:xfrm>
            <a:off x="7645614" y="6002756"/>
            <a:ext cx="3130367"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Allows searching for individual resources or by type, status, </a:t>
            </a:r>
            <a:r>
              <a:rPr lang="en-US" dirty="0" err="1">
                <a:solidFill>
                  <a:schemeClr val="bg2">
                    <a:lumMod val="50000"/>
                  </a:schemeClr>
                </a:solidFill>
                <a:latin typeface="IBM Plex Sans Light" panose="020B0403050203000203" pitchFamily="34" charset="77"/>
              </a:rPr>
              <a:t>etc</a:t>
            </a:r>
            <a:endParaRPr lang="en-US" dirty="0">
              <a:solidFill>
                <a:schemeClr val="bg2">
                  <a:lumMod val="50000"/>
                </a:schemeClr>
              </a:solidFill>
              <a:latin typeface="IBM Plex Sans Light" panose="020B0403050203000203" pitchFamily="34" charset="77"/>
            </a:endParaRPr>
          </a:p>
        </p:txBody>
      </p:sp>
      <p:sp>
        <p:nvSpPr>
          <p:cNvPr id="22" name="TextBox 21">
            <a:extLst>
              <a:ext uri="{FF2B5EF4-FFF2-40B4-BE49-F238E27FC236}">
                <a16:creationId xmlns:a16="http://schemas.microsoft.com/office/drawing/2014/main" id="{A39CC32E-0354-994B-A690-A3441DDA81BE}"/>
              </a:ext>
            </a:extLst>
          </p:cNvPr>
          <p:cNvSpPr txBox="1"/>
          <p:nvPr/>
        </p:nvSpPr>
        <p:spPr>
          <a:xfrm>
            <a:off x="11014777" y="6002756"/>
            <a:ext cx="3130367"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Displays all resources acting in error state, across environment</a:t>
            </a:r>
          </a:p>
        </p:txBody>
      </p:sp>
    </p:spTree>
    <p:extLst>
      <p:ext uri="{BB962C8B-B14F-4D97-AF65-F5344CB8AC3E}">
        <p14:creationId xmlns:p14="http://schemas.microsoft.com/office/powerpoint/2010/main" val="352773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6CAE64-D32D-BD48-89CC-98CF9D428F3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Application Mode</a:t>
            </a:r>
          </a:p>
        </p:txBody>
      </p:sp>
      <p:sp>
        <p:nvSpPr>
          <p:cNvPr id="6" name="TextBox 5">
            <a:extLst>
              <a:ext uri="{FF2B5EF4-FFF2-40B4-BE49-F238E27FC236}">
                <a16:creationId xmlns:a16="http://schemas.microsoft.com/office/drawing/2014/main" id="{755C920A-0BCC-8E46-845C-600786D65F5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sp>
        <p:nvSpPr>
          <p:cNvPr id="23" name="TextBox 22">
            <a:extLst>
              <a:ext uri="{FF2B5EF4-FFF2-40B4-BE49-F238E27FC236}">
                <a16:creationId xmlns:a16="http://schemas.microsoft.com/office/drawing/2014/main" id="{DF09B347-DECC-234F-9291-CA897F6DF221}"/>
              </a:ext>
            </a:extLst>
          </p:cNvPr>
          <p:cNvSpPr txBox="1"/>
          <p:nvPr/>
        </p:nvSpPr>
        <p:spPr>
          <a:xfrm>
            <a:off x="457200" y="1457756"/>
            <a:ext cx="13557741" cy="1237326"/>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Using MCM’s custom resource definitions, Application Mode shows the full hierarchy of an application – from </a:t>
            </a:r>
            <a:r>
              <a:rPr lang="en-US" sz="2800" dirty="0" err="1">
                <a:solidFill>
                  <a:schemeClr val="bg2">
                    <a:lumMod val="50000"/>
                  </a:schemeClr>
                </a:solidFill>
                <a:latin typeface="IBM Plex Sans Light" panose="020B0403050203000203" pitchFamily="34" charset="77"/>
              </a:rPr>
              <a:t>deployables</a:t>
            </a:r>
            <a:r>
              <a:rPr lang="en-US" sz="2800" dirty="0">
                <a:solidFill>
                  <a:schemeClr val="bg2">
                    <a:lumMod val="50000"/>
                  </a:schemeClr>
                </a:solidFill>
                <a:latin typeface="IBM Plex Sans Light" panose="020B0403050203000203" pitchFamily="34" charset="77"/>
              </a:rPr>
              <a:t> to pods – regardless of where they are deployed </a:t>
            </a:r>
          </a:p>
          <a:p>
            <a:endParaRPr lang="en-US" dirty="0">
              <a:latin typeface="IBM Plex Sans Light" panose="020B0403050203000203" pitchFamily="34" charset="77"/>
            </a:endParaRPr>
          </a:p>
        </p:txBody>
      </p:sp>
      <p:sp>
        <p:nvSpPr>
          <p:cNvPr id="24" name="TextBox 23">
            <a:extLst>
              <a:ext uri="{FF2B5EF4-FFF2-40B4-BE49-F238E27FC236}">
                <a16:creationId xmlns:a16="http://schemas.microsoft.com/office/drawing/2014/main" id="{2BE287A4-19EB-F847-A0C2-D9EEB9CDA7F0}"/>
              </a:ext>
            </a:extLst>
          </p:cNvPr>
          <p:cNvSpPr txBox="1"/>
          <p:nvPr/>
        </p:nvSpPr>
        <p:spPr>
          <a:xfrm>
            <a:off x="7315200" y="3124200"/>
            <a:ext cx="7162800" cy="3527248"/>
          </a:xfrm>
          <a:prstGeom prst="rect">
            <a:avLst/>
          </a:prstGeom>
          <a:noFill/>
        </p:spPr>
        <p:txBody>
          <a:bodyPr wrap="square" rtlCol="0">
            <a:spAutoFit/>
          </a:bodyPr>
          <a:lstStyle/>
          <a:p>
            <a:r>
              <a:rPr lang="en-US" dirty="0">
                <a:solidFill>
                  <a:srgbClr val="0097FF"/>
                </a:solidFill>
                <a:latin typeface="IBM Plex Sans Text" panose="020B0503050203000203" pitchFamily="34" charset="77"/>
              </a:rPr>
              <a:t>PAIN POINTS ADDRESSED:</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Operators are unfamiliar with how applications are architected and are unsure which resources belong to which application. ‘App Mode’ filters through the noise to show just the relevant elements, and maps to how Multicloud Manager categorizes K8s elements. </a:t>
            </a:r>
          </a:p>
          <a:p>
            <a:endParaRPr lang="en-US" dirty="0">
              <a:solidFill>
                <a:schemeClr val="bg2">
                  <a:lumMod val="50000"/>
                </a:schemeClr>
              </a:solidFill>
              <a:latin typeface="IBM Plex Sans Light" panose="020B0403050203000203" pitchFamily="34" charset="77"/>
            </a:endParaRPr>
          </a:p>
          <a:p>
            <a:endParaRPr lang="en-US" dirty="0">
              <a:solidFill>
                <a:schemeClr val="bg2">
                  <a:lumMod val="50000"/>
                </a:schemeClr>
              </a:solidFill>
              <a:latin typeface="IBM Plex Sans Light" panose="020B0403050203000203" pitchFamily="34" charset="77"/>
            </a:endParaRPr>
          </a:p>
        </p:txBody>
      </p:sp>
      <p:graphicFrame>
        <p:nvGraphicFramePr>
          <p:cNvPr id="2" name="Diagram 1">
            <a:extLst>
              <a:ext uri="{FF2B5EF4-FFF2-40B4-BE49-F238E27FC236}">
                <a16:creationId xmlns:a16="http://schemas.microsoft.com/office/drawing/2014/main" id="{7CE9990F-C07D-B441-B051-75E531A87114}"/>
              </a:ext>
            </a:extLst>
          </p:cNvPr>
          <p:cNvGraphicFramePr/>
          <p:nvPr>
            <p:extLst>
              <p:ext uri="{D42A27DB-BD31-4B8C-83A1-F6EECF244321}">
                <p14:modId xmlns:p14="http://schemas.microsoft.com/office/powerpoint/2010/main" val="261710379"/>
              </p:ext>
            </p:extLst>
          </p:nvPr>
        </p:nvGraphicFramePr>
        <p:xfrm>
          <a:off x="457200" y="2595673"/>
          <a:ext cx="6617677" cy="5625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907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6CAE64-D32D-BD48-89CC-98CF9D428F3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Cluster Mode</a:t>
            </a:r>
          </a:p>
        </p:txBody>
      </p:sp>
      <p:sp>
        <p:nvSpPr>
          <p:cNvPr id="6" name="TextBox 5">
            <a:extLst>
              <a:ext uri="{FF2B5EF4-FFF2-40B4-BE49-F238E27FC236}">
                <a16:creationId xmlns:a16="http://schemas.microsoft.com/office/drawing/2014/main" id="{755C920A-0BCC-8E46-845C-600786D65F5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sp>
        <p:nvSpPr>
          <p:cNvPr id="23" name="TextBox 22">
            <a:extLst>
              <a:ext uri="{FF2B5EF4-FFF2-40B4-BE49-F238E27FC236}">
                <a16:creationId xmlns:a16="http://schemas.microsoft.com/office/drawing/2014/main" id="{DF09B347-DECC-234F-9291-CA897F6DF221}"/>
              </a:ext>
            </a:extLst>
          </p:cNvPr>
          <p:cNvSpPr txBox="1"/>
          <p:nvPr/>
        </p:nvSpPr>
        <p:spPr>
          <a:xfrm>
            <a:off x="457200" y="1457756"/>
            <a:ext cx="13557741" cy="1638077"/>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Cluster mode allows users who may not have CRDs implemented on all of their application resources troubleshoot their full environments, and accounts for situations when </a:t>
            </a:r>
            <a:r>
              <a:rPr lang="en-US" sz="2800" i="1" dirty="0">
                <a:solidFill>
                  <a:schemeClr val="bg2">
                    <a:lumMod val="50000"/>
                  </a:schemeClr>
                </a:solidFill>
                <a:latin typeface="IBM Plex Sans Light" panose="020B0403050203000203" pitchFamily="34" charset="77"/>
              </a:rPr>
              <a:t>where</a:t>
            </a:r>
            <a:r>
              <a:rPr lang="en-US" sz="2800" dirty="0">
                <a:solidFill>
                  <a:schemeClr val="bg2">
                    <a:lumMod val="50000"/>
                  </a:schemeClr>
                </a:solidFill>
                <a:latin typeface="IBM Plex Sans Light" panose="020B0403050203000203" pitchFamily="34" charset="77"/>
              </a:rPr>
              <a:t> the resource is deployed may help issue identification</a:t>
            </a:r>
          </a:p>
          <a:p>
            <a:endParaRPr lang="en-US" dirty="0">
              <a:latin typeface="IBM Plex Sans Light" panose="020B0403050203000203" pitchFamily="34" charset="77"/>
            </a:endParaRPr>
          </a:p>
        </p:txBody>
      </p:sp>
      <p:sp>
        <p:nvSpPr>
          <p:cNvPr id="24" name="TextBox 23">
            <a:extLst>
              <a:ext uri="{FF2B5EF4-FFF2-40B4-BE49-F238E27FC236}">
                <a16:creationId xmlns:a16="http://schemas.microsoft.com/office/drawing/2014/main" id="{2BE287A4-19EB-F847-A0C2-D9EEB9CDA7F0}"/>
              </a:ext>
            </a:extLst>
          </p:cNvPr>
          <p:cNvSpPr txBox="1"/>
          <p:nvPr/>
        </p:nvSpPr>
        <p:spPr>
          <a:xfrm>
            <a:off x="7315200" y="3131943"/>
            <a:ext cx="7162800" cy="3527248"/>
          </a:xfrm>
          <a:prstGeom prst="rect">
            <a:avLst/>
          </a:prstGeom>
          <a:noFill/>
        </p:spPr>
        <p:txBody>
          <a:bodyPr wrap="square" rtlCol="0">
            <a:spAutoFit/>
          </a:bodyPr>
          <a:lstStyle/>
          <a:p>
            <a:r>
              <a:rPr lang="en-US" dirty="0">
                <a:solidFill>
                  <a:srgbClr val="0097FF"/>
                </a:solidFill>
                <a:latin typeface="IBM Plex Sans Text" panose="020B0503050203000203" pitchFamily="34" charset="77"/>
              </a:rPr>
              <a:t>PAIN POINTS ADDRESSED:</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Time spent getting to granular details. Operators can quickly traverse the hierarchy (from cluster to pod and back again) without having to remember resource names or enter additional CLI commands – saving time and eliminating the frustration of flipping between dashboards and the terminal </a:t>
            </a:r>
          </a:p>
          <a:p>
            <a:endParaRPr lang="en-US" dirty="0">
              <a:solidFill>
                <a:schemeClr val="bg2">
                  <a:lumMod val="50000"/>
                </a:schemeClr>
              </a:solidFill>
              <a:latin typeface="IBM Plex Sans Light" panose="020B0403050203000203" pitchFamily="34" charset="77"/>
            </a:endParaRPr>
          </a:p>
          <a:p>
            <a:endParaRPr lang="en-US" dirty="0">
              <a:solidFill>
                <a:schemeClr val="bg2">
                  <a:lumMod val="50000"/>
                </a:schemeClr>
              </a:solidFill>
              <a:latin typeface="IBM Plex Sans Light" panose="020B0403050203000203" pitchFamily="34" charset="77"/>
            </a:endParaRPr>
          </a:p>
        </p:txBody>
      </p:sp>
      <p:graphicFrame>
        <p:nvGraphicFramePr>
          <p:cNvPr id="2" name="Diagram 1">
            <a:extLst>
              <a:ext uri="{FF2B5EF4-FFF2-40B4-BE49-F238E27FC236}">
                <a16:creationId xmlns:a16="http://schemas.microsoft.com/office/drawing/2014/main" id="{7CE9990F-C07D-B441-B051-75E531A87114}"/>
              </a:ext>
            </a:extLst>
          </p:cNvPr>
          <p:cNvGraphicFramePr/>
          <p:nvPr>
            <p:extLst>
              <p:ext uri="{D42A27DB-BD31-4B8C-83A1-F6EECF244321}">
                <p14:modId xmlns:p14="http://schemas.microsoft.com/office/powerpoint/2010/main" val="1150330579"/>
              </p:ext>
            </p:extLst>
          </p:nvPr>
        </p:nvGraphicFramePr>
        <p:xfrm>
          <a:off x="477082" y="2512803"/>
          <a:ext cx="6617677" cy="5625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74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B48DA89-2C9E-784E-AAB8-18838BF829A1}"/>
              </a:ext>
            </a:extLst>
          </p:cNvPr>
          <p:cNvSpPr txBox="1"/>
          <p:nvPr/>
        </p:nvSpPr>
        <p:spPr>
          <a:xfrm>
            <a:off x="685800" y="1316094"/>
            <a:ext cx="7315200" cy="779316"/>
          </a:xfrm>
          <a:prstGeom prst="rect">
            <a:avLst/>
          </a:prstGeom>
          <a:noFill/>
        </p:spPr>
        <p:txBody>
          <a:bodyPr wrap="square" rtlCol="0">
            <a:spAutoFit/>
          </a:bodyPr>
          <a:lstStyle/>
          <a:p>
            <a:r>
              <a:rPr lang="en-US" sz="4800" b="1" dirty="0">
                <a:solidFill>
                  <a:srgbClr val="1B5C83"/>
                </a:solidFill>
                <a:latin typeface="IBM Plex Serif SemiBold" panose="02060503050406000203" pitchFamily="18" charset="77"/>
              </a:rPr>
              <a:t>Meet Skipper.</a:t>
            </a:r>
          </a:p>
        </p:txBody>
      </p:sp>
      <p:sp>
        <p:nvSpPr>
          <p:cNvPr id="10" name="TextBox 9">
            <a:extLst>
              <a:ext uri="{FF2B5EF4-FFF2-40B4-BE49-F238E27FC236}">
                <a16:creationId xmlns:a16="http://schemas.microsoft.com/office/drawing/2014/main" id="{14139E18-969C-1E48-AFA5-8598A9AAEDFE}"/>
              </a:ext>
            </a:extLst>
          </p:cNvPr>
          <p:cNvSpPr txBox="1"/>
          <p:nvPr/>
        </p:nvSpPr>
        <p:spPr>
          <a:xfrm>
            <a:off x="685800" y="2287012"/>
            <a:ext cx="8305800" cy="3046988"/>
          </a:xfrm>
          <a:prstGeom prst="rect">
            <a:avLst/>
          </a:prstGeom>
          <a:noFill/>
        </p:spPr>
        <p:txBody>
          <a:bodyPr wrap="square" rtlCol="0">
            <a:spAutoFit/>
          </a:bodyPr>
          <a:lstStyle/>
          <a:p>
            <a:pPr>
              <a:lnSpc>
                <a:spcPct val="100000"/>
              </a:lnSpc>
              <a:spcBef>
                <a:spcPts val="1200"/>
              </a:spcBef>
            </a:pPr>
            <a:r>
              <a:rPr lang="en-US" dirty="0">
                <a:solidFill>
                  <a:schemeClr val="tx2">
                    <a:lumMod val="85000"/>
                    <a:lumOff val="15000"/>
                  </a:schemeClr>
                </a:solidFill>
                <a:latin typeface="IBM Plex Sans" panose="020B0503050203000203" pitchFamily="34" charset="77"/>
              </a:rPr>
              <a:t>Skipper is an </a:t>
            </a:r>
            <a:r>
              <a:rPr lang="en-US" b="1" dirty="0">
                <a:solidFill>
                  <a:schemeClr val="tx2">
                    <a:lumMod val="85000"/>
                    <a:lumOff val="15000"/>
                  </a:schemeClr>
                </a:solidFill>
                <a:latin typeface="IBM Plex Sans SemiBold" panose="020B0503050203000203" pitchFamily="34" charset="77"/>
              </a:rPr>
              <a:t>interactive terminal tool </a:t>
            </a:r>
            <a:r>
              <a:rPr lang="en-US" dirty="0">
                <a:solidFill>
                  <a:schemeClr val="tx2">
                    <a:lumMod val="85000"/>
                    <a:lumOff val="15000"/>
                  </a:schemeClr>
                </a:solidFill>
                <a:latin typeface="IBM Plex Sans" panose="020B0503050203000203" pitchFamily="34" charset="77"/>
              </a:rPr>
              <a:t>designed to help multicloud application operators zero in on problems as quickly as possible. Using Skipper, operators can search across all Kubernetes resources associated with their applications in one centralized location. By surfacing relevant details and highlighting anomalous application behavior, Skipper helps operators spend </a:t>
            </a:r>
            <a:r>
              <a:rPr lang="en-US" b="1" dirty="0">
                <a:solidFill>
                  <a:schemeClr val="tx2">
                    <a:lumMod val="85000"/>
                    <a:lumOff val="15000"/>
                  </a:schemeClr>
                </a:solidFill>
                <a:latin typeface="IBM Plex Sans SemiBold" panose="020B0503050203000203" pitchFamily="34" charset="77"/>
              </a:rPr>
              <a:t>less time finding </a:t>
            </a:r>
            <a:r>
              <a:rPr lang="en-US" dirty="0">
                <a:solidFill>
                  <a:schemeClr val="tx2">
                    <a:lumMod val="85000"/>
                    <a:lumOff val="15000"/>
                  </a:schemeClr>
                </a:solidFill>
                <a:latin typeface="IBM Plex Sans" panose="020B0503050203000203" pitchFamily="34" charset="77"/>
              </a:rPr>
              <a:t>where a problem is occurring and </a:t>
            </a:r>
            <a:r>
              <a:rPr lang="en-US" b="1" dirty="0">
                <a:solidFill>
                  <a:schemeClr val="tx2">
                    <a:lumMod val="85000"/>
                    <a:lumOff val="15000"/>
                  </a:schemeClr>
                </a:solidFill>
                <a:latin typeface="IBM Plex Sans SemiBold" panose="020B0503050203000203" pitchFamily="34" charset="77"/>
              </a:rPr>
              <a:t>more time solving </a:t>
            </a:r>
            <a:r>
              <a:rPr lang="en-US" dirty="0">
                <a:solidFill>
                  <a:schemeClr val="tx2">
                    <a:lumMod val="85000"/>
                    <a:lumOff val="15000"/>
                  </a:schemeClr>
                </a:solidFill>
                <a:latin typeface="IBM Plex Sans" panose="020B0503050203000203" pitchFamily="34" charset="77"/>
              </a:rPr>
              <a:t>it. </a:t>
            </a:r>
          </a:p>
        </p:txBody>
      </p:sp>
      <p:pic>
        <p:nvPicPr>
          <p:cNvPr id="14" name="Picture 13">
            <a:extLst>
              <a:ext uri="{FF2B5EF4-FFF2-40B4-BE49-F238E27FC236}">
                <a16:creationId xmlns:a16="http://schemas.microsoft.com/office/drawing/2014/main" id="{F0718787-D5FB-EB48-A519-B8A9097E1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312" y="1537541"/>
            <a:ext cx="5257800" cy="5257800"/>
          </a:xfrm>
          <a:prstGeom prst="rect">
            <a:avLst/>
          </a:prstGeom>
        </p:spPr>
      </p:pic>
      <p:sp>
        <p:nvSpPr>
          <p:cNvPr id="15" name="TextBox 14">
            <a:extLst>
              <a:ext uri="{FF2B5EF4-FFF2-40B4-BE49-F238E27FC236}">
                <a16:creationId xmlns:a16="http://schemas.microsoft.com/office/drawing/2014/main" id="{16B2A5E5-AE7E-254F-B01C-B8004D056196}"/>
              </a:ext>
            </a:extLst>
          </p:cNvPr>
          <p:cNvSpPr txBox="1"/>
          <p:nvPr/>
        </p:nvSpPr>
        <p:spPr>
          <a:xfrm>
            <a:off x="12192000" y="7947265"/>
            <a:ext cx="7696200" cy="264047"/>
          </a:xfrm>
          <a:prstGeom prst="rect">
            <a:avLst/>
          </a:prstGeom>
          <a:noFill/>
        </p:spPr>
        <p:txBody>
          <a:bodyPr wrap="square" rtlCol="0">
            <a:spAutoFit/>
          </a:bodyPr>
          <a:lstStyle/>
          <a:p>
            <a:r>
              <a:rPr lang="en-US" sz="1200" dirty="0">
                <a:solidFill>
                  <a:schemeClr val="bg2">
                    <a:lumMod val="75000"/>
                  </a:schemeClr>
                </a:solidFill>
                <a:latin typeface="IBM Plex Sans Condensed ExtraLi" panose="020B0306050203000203" pitchFamily="34" charset="77"/>
              </a:rPr>
              <a:t>Icon: </a:t>
            </a:r>
            <a:r>
              <a:rPr lang="en-US" sz="1200" dirty="0" err="1">
                <a:solidFill>
                  <a:schemeClr val="bg2">
                    <a:lumMod val="75000"/>
                  </a:schemeClr>
                </a:solidFill>
                <a:latin typeface="IBM Plex Sans Condensed ExtraLi" panose="020B0306050203000203" pitchFamily="34" charset="77"/>
              </a:rPr>
              <a:t>Smashicons</a:t>
            </a:r>
            <a:r>
              <a:rPr lang="en-US" sz="1200" dirty="0">
                <a:solidFill>
                  <a:schemeClr val="bg2">
                    <a:lumMod val="75000"/>
                  </a:schemeClr>
                </a:solidFill>
                <a:latin typeface="IBM Plex Sans Condensed ExtraLi" panose="020B0306050203000203" pitchFamily="34" charset="77"/>
              </a:rPr>
              <a:t> via </a:t>
            </a:r>
            <a:r>
              <a:rPr lang="en-US" sz="1200" dirty="0" err="1">
                <a:solidFill>
                  <a:schemeClr val="bg2">
                    <a:lumMod val="75000"/>
                  </a:schemeClr>
                </a:solidFill>
                <a:latin typeface="IBM Plex Sans Condensed ExtraLi" panose="020B0306050203000203" pitchFamily="34" charset="77"/>
              </a:rPr>
              <a:t>flaticon.com</a:t>
            </a:r>
            <a:endParaRPr lang="en-US" sz="1200" dirty="0">
              <a:solidFill>
                <a:schemeClr val="bg2">
                  <a:lumMod val="75000"/>
                </a:schemeClr>
              </a:solidFill>
              <a:latin typeface="IBM Plex Sans Condensed ExtraLi" panose="020B0306050203000203" pitchFamily="34" charset="77"/>
            </a:endParaRPr>
          </a:p>
        </p:txBody>
      </p:sp>
      <p:pic>
        <p:nvPicPr>
          <p:cNvPr id="16" name="Picture 15">
            <a:extLst>
              <a:ext uri="{FF2B5EF4-FFF2-40B4-BE49-F238E27FC236}">
                <a16:creationId xmlns:a16="http://schemas.microsoft.com/office/drawing/2014/main" id="{11CCC817-2122-1B4D-9548-EC1B36A1E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819" y="5585899"/>
            <a:ext cx="2174985" cy="2174985"/>
          </a:xfrm>
          <a:prstGeom prst="rect">
            <a:avLst/>
          </a:prstGeom>
        </p:spPr>
      </p:pic>
      <p:pic>
        <p:nvPicPr>
          <p:cNvPr id="4" name="Picture 3" descr="A picture containing vector graphics&#10;&#10;Description automatically generated">
            <a:extLst>
              <a:ext uri="{FF2B5EF4-FFF2-40B4-BE49-F238E27FC236}">
                <a16:creationId xmlns:a16="http://schemas.microsoft.com/office/drawing/2014/main" id="{18534A6E-C70F-2A46-B21F-07727CA45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5819" y="5585899"/>
            <a:ext cx="2174985" cy="2208446"/>
          </a:xfrm>
          <a:prstGeom prst="rect">
            <a:avLst/>
          </a:prstGeom>
        </p:spPr>
      </p:pic>
    </p:spTree>
    <p:extLst>
      <p:ext uri="{BB962C8B-B14F-4D97-AF65-F5344CB8AC3E}">
        <p14:creationId xmlns:p14="http://schemas.microsoft.com/office/powerpoint/2010/main" val="367858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6CAE64-D32D-BD48-89CC-98CF9D428F3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Query Mode</a:t>
            </a:r>
          </a:p>
        </p:txBody>
      </p:sp>
      <p:sp>
        <p:nvSpPr>
          <p:cNvPr id="6" name="TextBox 5">
            <a:extLst>
              <a:ext uri="{FF2B5EF4-FFF2-40B4-BE49-F238E27FC236}">
                <a16:creationId xmlns:a16="http://schemas.microsoft.com/office/drawing/2014/main" id="{755C920A-0BCC-8E46-845C-600786D65F5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sp>
        <p:nvSpPr>
          <p:cNvPr id="23" name="TextBox 22">
            <a:extLst>
              <a:ext uri="{FF2B5EF4-FFF2-40B4-BE49-F238E27FC236}">
                <a16:creationId xmlns:a16="http://schemas.microsoft.com/office/drawing/2014/main" id="{DF09B347-DECC-234F-9291-CA897F6DF221}"/>
              </a:ext>
            </a:extLst>
          </p:cNvPr>
          <p:cNvSpPr txBox="1"/>
          <p:nvPr/>
        </p:nvSpPr>
        <p:spPr>
          <a:xfrm>
            <a:off x="457200" y="1457756"/>
            <a:ext cx="13557741" cy="1237326"/>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For users who would rather “spear-fish” than browse. Gives operators the ability to search for individual resources or to filter by application, resource type, label, etc.  </a:t>
            </a:r>
          </a:p>
          <a:p>
            <a:endParaRPr lang="en-US" dirty="0">
              <a:latin typeface="IBM Plex Sans Light" panose="020B0403050203000203" pitchFamily="34" charset="77"/>
            </a:endParaRPr>
          </a:p>
        </p:txBody>
      </p:sp>
      <p:sp>
        <p:nvSpPr>
          <p:cNvPr id="24" name="TextBox 23">
            <a:extLst>
              <a:ext uri="{FF2B5EF4-FFF2-40B4-BE49-F238E27FC236}">
                <a16:creationId xmlns:a16="http://schemas.microsoft.com/office/drawing/2014/main" id="{2BE287A4-19EB-F847-A0C2-D9EEB9CDA7F0}"/>
              </a:ext>
            </a:extLst>
          </p:cNvPr>
          <p:cNvSpPr txBox="1"/>
          <p:nvPr/>
        </p:nvSpPr>
        <p:spPr>
          <a:xfrm>
            <a:off x="7315200" y="3128431"/>
            <a:ext cx="7162800" cy="3870740"/>
          </a:xfrm>
          <a:prstGeom prst="rect">
            <a:avLst/>
          </a:prstGeom>
          <a:noFill/>
        </p:spPr>
        <p:txBody>
          <a:bodyPr wrap="square" rtlCol="0">
            <a:spAutoFit/>
          </a:bodyPr>
          <a:lstStyle/>
          <a:p>
            <a:r>
              <a:rPr lang="en-US" dirty="0">
                <a:solidFill>
                  <a:srgbClr val="0097FF"/>
                </a:solidFill>
                <a:latin typeface="IBM Plex Sans Text" panose="020B0503050203000203" pitchFamily="34" charset="77"/>
              </a:rPr>
              <a:t>PAIN POINTS ADDRESSED:</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Some operators said they wanted to see a list of “everything in my application”. Query mode removes resources from the hierarchy and gives users more control to filter results down to elements that are most relevant – reducing time spent browsing if the operator already has a hypothesis (or received a policy alert with resource-level information) about the root cause of the issue</a:t>
            </a:r>
          </a:p>
          <a:p>
            <a:endParaRPr lang="en-US" dirty="0">
              <a:solidFill>
                <a:schemeClr val="bg2">
                  <a:lumMod val="50000"/>
                </a:schemeClr>
              </a:solidFill>
              <a:latin typeface="IBM Plex Sans Light" panose="020B0403050203000203" pitchFamily="34" charset="77"/>
            </a:endParaRPr>
          </a:p>
        </p:txBody>
      </p:sp>
      <p:graphicFrame>
        <p:nvGraphicFramePr>
          <p:cNvPr id="4" name="Diagram 3">
            <a:extLst>
              <a:ext uri="{FF2B5EF4-FFF2-40B4-BE49-F238E27FC236}">
                <a16:creationId xmlns:a16="http://schemas.microsoft.com/office/drawing/2014/main" id="{C6F81EBD-9443-8547-BD28-E06439BF56AB}"/>
              </a:ext>
            </a:extLst>
          </p:cNvPr>
          <p:cNvGraphicFramePr/>
          <p:nvPr>
            <p:extLst>
              <p:ext uri="{D42A27DB-BD31-4B8C-83A1-F6EECF244321}">
                <p14:modId xmlns:p14="http://schemas.microsoft.com/office/powerpoint/2010/main" val="3418958882"/>
              </p:ext>
            </p:extLst>
          </p:nvPr>
        </p:nvGraphicFramePr>
        <p:xfrm>
          <a:off x="-1066800" y="2866578"/>
          <a:ext cx="8915400" cy="4394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99726BB-F80D-084A-862C-532667CB3BFE}"/>
              </a:ext>
            </a:extLst>
          </p:cNvPr>
          <p:cNvSpPr txBox="1"/>
          <p:nvPr/>
        </p:nvSpPr>
        <p:spPr>
          <a:xfrm rot="16200000">
            <a:off x="-1101971" y="4862225"/>
            <a:ext cx="4642341" cy="435825"/>
          </a:xfrm>
          <a:prstGeom prst="rect">
            <a:avLst/>
          </a:prstGeom>
          <a:noFill/>
        </p:spPr>
        <p:txBody>
          <a:bodyPr wrap="square" rtlCol="0">
            <a:spAutoFit/>
          </a:bodyPr>
          <a:lstStyle/>
          <a:p>
            <a:pPr algn="ctr"/>
            <a:r>
              <a:rPr lang="en-US" dirty="0">
                <a:solidFill>
                  <a:srgbClr val="1B5C83"/>
                </a:solidFill>
                <a:latin typeface="IBM Plex Sans" panose="020B0503050203000203" pitchFamily="34" charset="77"/>
              </a:rPr>
              <a:t>POSSIBLE QUERY FILTERS</a:t>
            </a:r>
          </a:p>
        </p:txBody>
      </p:sp>
    </p:spTree>
    <p:extLst>
      <p:ext uri="{BB962C8B-B14F-4D97-AF65-F5344CB8AC3E}">
        <p14:creationId xmlns:p14="http://schemas.microsoft.com/office/powerpoint/2010/main" val="73839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6CAE64-D32D-BD48-89CC-98CF9D428F3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Anomaly Mode</a:t>
            </a:r>
          </a:p>
        </p:txBody>
      </p:sp>
      <p:sp>
        <p:nvSpPr>
          <p:cNvPr id="6" name="TextBox 5">
            <a:extLst>
              <a:ext uri="{FF2B5EF4-FFF2-40B4-BE49-F238E27FC236}">
                <a16:creationId xmlns:a16="http://schemas.microsoft.com/office/drawing/2014/main" id="{755C920A-0BCC-8E46-845C-600786D65F55}"/>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sp>
        <p:nvSpPr>
          <p:cNvPr id="23" name="TextBox 22">
            <a:extLst>
              <a:ext uri="{FF2B5EF4-FFF2-40B4-BE49-F238E27FC236}">
                <a16:creationId xmlns:a16="http://schemas.microsoft.com/office/drawing/2014/main" id="{DF09B347-DECC-234F-9291-CA897F6DF221}"/>
              </a:ext>
            </a:extLst>
          </p:cNvPr>
          <p:cNvSpPr txBox="1"/>
          <p:nvPr/>
        </p:nvSpPr>
        <p:spPr>
          <a:xfrm>
            <a:off x="457200" y="1457756"/>
            <a:ext cx="13557741" cy="1237326"/>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Gives users the ability to jump right to a list of resources that are acting in error state, prioritized by Skipper’s assessed severity</a:t>
            </a:r>
          </a:p>
          <a:p>
            <a:endParaRPr lang="en-US" dirty="0">
              <a:latin typeface="IBM Plex Sans Light" panose="020B0403050203000203" pitchFamily="34" charset="77"/>
            </a:endParaRPr>
          </a:p>
        </p:txBody>
      </p:sp>
      <p:sp>
        <p:nvSpPr>
          <p:cNvPr id="24" name="TextBox 23">
            <a:extLst>
              <a:ext uri="{FF2B5EF4-FFF2-40B4-BE49-F238E27FC236}">
                <a16:creationId xmlns:a16="http://schemas.microsoft.com/office/drawing/2014/main" id="{2BE287A4-19EB-F847-A0C2-D9EEB9CDA7F0}"/>
              </a:ext>
            </a:extLst>
          </p:cNvPr>
          <p:cNvSpPr txBox="1"/>
          <p:nvPr/>
        </p:nvSpPr>
        <p:spPr>
          <a:xfrm>
            <a:off x="7315200" y="3124200"/>
            <a:ext cx="7162800" cy="3527248"/>
          </a:xfrm>
          <a:prstGeom prst="rect">
            <a:avLst/>
          </a:prstGeom>
          <a:noFill/>
        </p:spPr>
        <p:txBody>
          <a:bodyPr wrap="square" rtlCol="0">
            <a:spAutoFit/>
          </a:bodyPr>
          <a:lstStyle/>
          <a:p>
            <a:r>
              <a:rPr lang="en-US" dirty="0">
                <a:solidFill>
                  <a:srgbClr val="0097FF"/>
                </a:solidFill>
                <a:latin typeface="IBM Plex Sans Text" panose="020B0503050203000203" pitchFamily="34" charset="77"/>
              </a:rPr>
              <a:t>PAIN POINTS ADDRESSED:</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Eliminates the time spent drilling down to granular details, only to find that nothing is wrong with those particular resources. Operators mentioned sometimes not knowing where to start – anomaly mode gives users a jumping off point to begin to build hypotheses by showing everything that could be failing across their environment</a:t>
            </a:r>
          </a:p>
          <a:p>
            <a:endParaRPr lang="en-US" dirty="0">
              <a:solidFill>
                <a:schemeClr val="bg2">
                  <a:lumMod val="50000"/>
                </a:schemeClr>
              </a:solidFill>
              <a:latin typeface="IBM Plex Sans Light" panose="020B0403050203000203" pitchFamily="34" charset="77"/>
            </a:endParaRPr>
          </a:p>
        </p:txBody>
      </p:sp>
      <p:graphicFrame>
        <p:nvGraphicFramePr>
          <p:cNvPr id="4" name="Diagram 3">
            <a:extLst>
              <a:ext uri="{FF2B5EF4-FFF2-40B4-BE49-F238E27FC236}">
                <a16:creationId xmlns:a16="http://schemas.microsoft.com/office/drawing/2014/main" id="{C6F81EBD-9443-8547-BD28-E06439BF56AB}"/>
              </a:ext>
            </a:extLst>
          </p:cNvPr>
          <p:cNvGraphicFramePr/>
          <p:nvPr>
            <p:extLst>
              <p:ext uri="{D42A27DB-BD31-4B8C-83A1-F6EECF244321}">
                <p14:modId xmlns:p14="http://schemas.microsoft.com/office/powerpoint/2010/main" val="516891714"/>
              </p:ext>
            </p:extLst>
          </p:nvPr>
        </p:nvGraphicFramePr>
        <p:xfrm>
          <a:off x="-1066800" y="2866578"/>
          <a:ext cx="8915400" cy="4394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99726BB-F80D-084A-862C-532667CB3BFE}"/>
              </a:ext>
            </a:extLst>
          </p:cNvPr>
          <p:cNvSpPr txBox="1"/>
          <p:nvPr/>
        </p:nvSpPr>
        <p:spPr>
          <a:xfrm rot="16200000">
            <a:off x="-1101971" y="4862225"/>
            <a:ext cx="4642341" cy="435825"/>
          </a:xfrm>
          <a:prstGeom prst="rect">
            <a:avLst/>
          </a:prstGeom>
          <a:noFill/>
        </p:spPr>
        <p:txBody>
          <a:bodyPr wrap="square" rtlCol="0">
            <a:spAutoFit/>
          </a:bodyPr>
          <a:lstStyle/>
          <a:p>
            <a:pPr algn="ctr"/>
            <a:r>
              <a:rPr lang="en-US" dirty="0">
                <a:solidFill>
                  <a:srgbClr val="1B5C83"/>
                </a:solidFill>
                <a:latin typeface="IBM Plex Sans" panose="020B0503050203000203" pitchFamily="34" charset="77"/>
              </a:rPr>
              <a:t>ANOMALIES CAPTURED</a:t>
            </a:r>
          </a:p>
        </p:txBody>
      </p:sp>
    </p:spTree>
    <p:extLst>
      <p:ext uri="{BB962C8B-B14F-4D97-AF65-F5344CB8AC3E}">
        <p14:creationId xmlns:p14="http://schemas.microsoft.com/office/powerpoint/2010/main" val="342131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049DB944-25A5-8F46-8B68-C03CA0A9814F}"/>
              </a:ext>
            </a:extLst>
          </p:cNvPr>
          <p:cNvGrpSpPr/>
          <p:nvPr/>
        </p:nvGrpSpPr>
        <p:grpSpPr>
          <a:xfrm>
            <a:off x="9798341" y="3095406"/>
            <a:ext cx="3819160" cy="3819160"/>
            <a:chOff x="9798341" y="2903319"/>
            <a:chExt cx="3819160" cy="3819160"/>
          </a:xfrm>
        </p:grpSpPr>
        <p:pic>
          <p:nvPicPr>
            <p:cNvPr id="43" name="Picture 42">
              <a:extLst>
                <a:ext uri="{FF2B5EF4-FFF2-40B4-BE49-F238E27FC236}">
                  <a16:creationId xmlns:a16="http://schemas.microsoft.com/office/drawing/2014/main" id="{AA3E2EFF-2F71-334A-81F9-A80CB260E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8341" y="2903319"/>
              <a:ext cx="3819160" cy="3819160"/>
            </a:xfrm>
            <a:prstGeom prst="rect">
              <a:avLst/>
            </a:prstGeom>
          </p:spPr>
        </p:pic>
        <p:pic>
          <p:nvPicPr>
            <p:cNvPr id="59" name="Picture 58">
              <a:extLst>
                <a:ext uri="{FF2B5EF4-FFF2-40B4-BE49-F238E27FC236}">
                  <a16:creationId xmlns:a16="http://schemas.microsoft.com/office/drawing/2014/main" id="{E7FBEF0A-492F-0641-BE09-0E54D4373F9D}"/>
                </a:ext>
              </a:extLst>
            </p:cNvPr>
            <p:cNvPicPr>
              <a:picLocks noChangeAspect="1"/>
            </p:cNvPicPr>
            <p:nvPr/>
          </p:nvPicPr>
          <p:blipFill rotWithShape="1">
            <a:blip r:embed="rId4">
              <a:extLst>
                <a:ext uri="{28A0092B-C50C-407E-A947-70E740481C1C}">
                  <a14:useLocalDpi xmlns:a14="http://schemas.microsoft.com/office/drawing/2010/main" val="0"/>
                </a:ext>
              </a:extLst>
            </a:blip>
            <a:srcRect l="2547" t="7243" r="2716" b="10342"/>
            <a:stretch/>
          </p:blipFill>
          <p:spPr>
            <a:xfrm>
              <a:off x="9957427" y="3173688"/>
              <a:ext cx="3525339" cy="1916747"/>
            </a:xfrm>
            <a:prstGeom prst="rect">
              <a:avLst/>
            </a:prstGeom>
          </p:spPr>
        </p:pic>
      </p:grpSp>
      <p:sp>
        <p:nvSpPr>
          <p:cNvPr id="4" name="Footer Placeholder 3">
            <a:extLst>
              <a:ext uri="{FF2B5EF4-FFF2-40B4-BE49-F238E27FC236}">
                <a16:creationId xmlns:a16="http://schemas.microsoft.com/office/drawing/2014/main" id="{F144954F-288B-7C45-81A5-2CB36874581C}"/>
              </a:ext>
            </a:extLst>
          </p:cNvPr>
          <p:cNvSpPr>
            <a:spLocks noGrp="1"/>
          </p:cNvSpPr>
          <p:nvPr>
            <p:ph type="ftr" idx="11"/>
          </p:nvPr>
        </p:nvSpPr>
        <p:spPr>
          <a:xfrm>
            <a:off x="2487613" y="8037512"/>
            <a:ext cx="9509125" cy="26828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5" name="Picture 4">
            <a:extLst>
              <a:ext uri="{FF2B5EF4-FFF2-40B4-BE49-F238E27FC236}">
                <a16:creationId xmlns:a16="http://schemas.microsoft.com/office/drawing/2014/main" id="{46A4D9B1-4E4C-F14F-A5E3-7A4B6B4656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0242" y="3750085"/>
            <a:ext cx="1916785" cy="1946275"/>
          </a:xfrm>
          <a:prstGeom prst="rect">
            <a:avLst/>
          </a:prstGeom>
        </p:spPr>
      </p:pic>
      <p:grpSp>
        <p:nvGrpSpPr>
          <p:cNvPr id="10" name="Group 9">
            <a:extLst>
              <a:ext uri="{FF2B5EF4-FFF2-40B4-BE49-F238E27FC236}">
                <a16:creationId xmlns:a16="http://schemas.microsoft.com/office/drawing/2014/main" id="{17328C1F-01B5-E540-A7DD-886FB3440273}"/>
              </a:ext>
            </a:extLst>
          </p:cNvPr>
          <p:cNvGrpSpPr/>
          <p:nvPr/>
        </p:nvGrpSpPr>
        <p:grpSpPr>
          <a:xfrm>
            <a:off x="990600" y="4173148"/>
            <a:ext cx="1128071" cy="1106876"/>
            <a:chOff x="11753370" y="1364839"/>
            <a:chExt cx="1128071" cy="1106876"/>
          </a:xfrm>
        </p:grpSpPr>
        <p:sp>
          <p:nvSpPr>
            <p:cNvPr id="11" name="Hexagon 10">
              <a:extLst>
                <a:ext uri="{FF2B5EF4-FFF2-40B4-BE49-F238E27FC236}">
                  <a16:creationId xmlns:a16="http://schemas.microsoft.com/office/drawing/2014/main" id="{E5288EF1-DCBC-1141-83E8-45A16FFE6C1C}"/>
                </a:ext>
              </a:extLst>
            </p:cNvPr>
            <p:cNvSpPr/>
            <p:nvPr/>
          </p:nvSpPr>
          <p:spPr>
            <a:xfrm>
              <a:off x="11753370" y="1364839"/>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2" name="Hexagon 11">
              <a:extLst>
                <a:ext uri="{FF2B5EF4-FFF2-40B4-BE49-F238E27FC236}">
                  <a16:creationId xmlns:a16="http://schemas.microsoft.com/office/drawing/2014/main" id="{EFD7E0C5-41AA-1344-A8FB-91F390D41169}"/>
                </a:ext>
              </a:extLst>
            </p:cNvPr>
            <p:cNvSpPr/>
            <p:nvPr/>
          </p:nvSpPr>
          <p:spPr>
            <a:xfrm>
              <a:off x="11753370" y="1921640"/>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3" name="Hexagon 12">
              <a:extLst>
                <a:ext uri="{FF2B5EF4-FFF2-40B4-BE49-F238E27FC236}">
                  <a16:creationId xmlns:a16="http://schemas.microsoft.com/office/drawing/2014/main" id="{81103FA9-5E0F-7D4E-96C1-ED8808F2F129}"/>
                </a:ext>
              </a:extLst>
            </p:cNvPr>
            <p:cNvSpPr/>
            <p:nvPr/>
          </p:nvSpPr>
          <p:spPr>
            <a:xfrm>
              <a:off x="12243352" y="1627265"/>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cxnSp>
        <p:nvCxnSpPr>
          <p:cNvPr id="18" name="Straight Connector 17">
            <a:extLst>
              <a:ext uri="{FF2B5EF4-FFF2-40B4-BE49-F238E27FC236}">
                <a16:creationId xmlns:a16="http://schemas.microsoft.com/office/drawing/2014/main" id="{F8748860-0CF9-5946-8A47-6BC98E5B8D72}"/>
              </a:ext>
            </a:extLst>
          </p:cNvPr>
          <p:cNvCxnSpPr>
            <a:cxnSpLocks/>
            <a:endCxn id="19" idx="2"/>
          </p:cNvCxnSpPr>
          <p:nvPr/>
        </p:nvCxnSpPr>
        <p:spPr>
          <a:xfrm flipH="1" flipV="1">
            <a:off x="2302565" y="2780417"/>
            <a:ext cx="3802596" cy="1967906"/>
          </a:xfrm>
          <a:prstGeom prst="line">
            <a:avLst/>
          </a:prstGeom>
          <a:ln w="38100">
            <a:solidFill>
              <a:srgbClr val="1B5C83"/>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E1788E-F157-FE4D-B55A-092C2A0B2DCE}"/>
              </a:ext>
            </a:extLst>
          </p:cNvPr>
          <p:cNvCxnSpPr>
            <a:cxnSpLocks/>
          </p:cNvCxnSpPr>
          <p:nvPr/>
        </p:nvCxnSpPr>
        <p:spPr>
          <a:xfrm flipH="1">
            <a:off x="2322443" y="4749102"/>
            <a:ext cx="3782717" cy="0"/>
          </a:xfrm>
          <a:prstGeom prst="line">
            <a:avLst/>
          </a:prstGeom>
          <a:ln w="38100">
            <a:solidFill>
              <a:srgbClr val="1B5C83"/>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C49530C-53DB-C043-95AD-B299AD4641E6}"/>
              </a:ext>
            </a:extLst>
          </p:cNvPr>
          <p:cNvSpPr/>
          <p:nvPr/>
        </p:nvSpPr>
        <p:spPr>
          <a:xfrm flipH="1">
            <a:off x="624521" y="3891080"/>
            <a:ext cx="1714487" cy="1714487"/>
          </a:xfrm>
          <a:prstGeom prst="ellipse">
            <a:avLst/>
          </a:prstGeom>
          <a:noFill/>
          <a:ln w="38100">
            <a:solidFill>
              <a:srgbClr val="1B5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cxnSp>
        <p:nvCxnSpPr>
          <p:cNvPr id="22" name="Straight Connector 21">
            <a:extLst>
              <a:ext uri="{FF2B5EF4-FFF2-40B4-BE49-F238E27FC236}">
                <a16:creationId xmlns:a16="http://schemas.microsoft.com/office/drawing/2014/main" id="{27BE4050-16BA-2947-ACBD-813E47C27F14}"/>
              </a:ext>
            </a:extLst>
          </p:cNvPr>
          <p:cNvCxnSpPr>
            <a:cxnSpLocks/>
            <a:endCxn id="23" idx="2"/>
          </p:cNvCxnSpPr>
          <p:nvPr/>
        </p:nvCxnSpPr>
        <p:spPr>
          <a:xfrm flipH="1">
            <a:off x="2302565" y="4747545"/>
            <a:ext cx="3802596" cy="1977099"/>
          </a:xfrm>
          <a:prstGeom prst="line">
            <a:avLst/>
          </a:prstGeom>
          <a:ln w="38100">
            <a:solidFill>
              <a:srgbClr val="1B5C83"/>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5CD04AB-66AA-A344-B8CA-D6478A0BE5A6}"/>
              </a:ext>
            </a:extLst>
          </p:cNvPr>
          <p:cNvGrpSpPr/>
          <p:nvPr/>
        </p:nvGrpSpPr>
        <p:grpSpPr>
          <a:xfrm>
            <a:off x="588078" y="1923173"/>
            <a:ext cx="1954239" cy="2039227"/>
            <a:chOff x="588078" y="1258887"/>
            <a:chExt cx="1954239" cy="2039227"/>
          </a:xfrm>
        </p:grpSpPr>
        <p:grpSp>
          <p:nvGrpSpPr>
            <p:cNvPr id="6" name="Group 5">
              <a:extLst>
                <a:ext uri="{FF2B5EF4-FFF2-40B4-BE49-F238E27FC236}">
                  <a16:creationId xmlns:a16="http://schemas.microsoft.com/office/drawing/2014/main" id="{0F2B6680-DCED-D04A-B70A-06A021E299BA}"/>
                </a:ext>
              </a:extLst>
            </p:cNvPr>
            <p:cNvGrpSpPr/>
            <p:nvPr/>
          </p:nvGrpSpPr>
          <p:grpSpPr>
            <a:xfrm>
              <a:off x="990600" y="1521570"/>
              <a:ext cx="1128071" cy="1106876"/>
              <a:chOff x="11753370" y="1364839"/>
              <a:chExt cx="1128071" cy="1106876"/>
            </a:xfrm>
          </p:grpSpPr>
          <p:sp>
            <p:nvSpPr>
              <p:cNvPr id="7" name="Hexagon 6">
                <a:extLst>
                  <a:ext uri="{FF2B5EF4-FFF2-40B4-BE49-F238E27FC236}">
                    <a16:creationId xmlns:a16="http://schemas.microsoft.com/office/drawing/2014/main" id="{82644DA6-7973-F949-A9A5-B4BF02019E0C}"/>
                  </a:ext>
                </a:extLst>
              </p:cNvPr>
              <p:cNvSpPr/>
              <p:nvPr/>
            </p:nvSpPr>
            <p:spPr>
              <a:xfrm>
                <a:off x="11753370" y="1364839"/>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8" name="Hexagon 7">
                <a:extLst>
                  <a:ext uri="{FF2B5EF4-FFF2-40B4-BE49-F238E27FC236}">
                    <a16:creationId xmlns:a16="http://schemas.microsoft.com/office/drawing/2014/main" id="{27E4A089-99F2-9840-992F-06600C4D2A6E}"/>
                  </a:ext>
                </a:extLst>
              </p:cNvPr>
              <p:cNvSpPr/>
              <p:nvPr/>
            </p:nvSpPr>
            <p:spPr>
              <a:xfrm>
                <a:off x="11753370" y="1921640"/>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9" name="Hexagon 8">
                <a:extLst>
                  <a:ext uri="{FF2B5EF4-FFF2-40B4-BE49-F238E27FC236}">
                    <a16:creationId xmlns:a16="http://schemas.microsoft.com/office/drawing/2014/main" id="{9EF1770E-2413-5742-A8E8-F070067BED22}"/>
                  </a:ext>
                </a:extLst>
              </p:cNvPr>
              <p:cNvSpPr/>
              <p:nvPr/>
            </p:nvSpPr>
            <p:spPr>
              <a:xfrm>
                <a:off x="12243352" y="1627265"/>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
          <p:nvSpPr>
            <p:cNvPr id="19" name="Oval 18">
              <a:extLst>
                <a:ext uri="{FF2B5EF4-FFF2-40B4-BE49-F238E27FC236}">
                  <a16:creationId xmlns:a16="http://schemas.microsoft.com/office/drawing/2014/main" id="{314F94F4-D7E7-BA49-8CF2-71CAB26F7893}"/>
                </a:ext>
              </a:extLst>
            </p:cNvPr>
            <p:cNvSpPr/>
            <p:nvPr/>
          </p:nvSpPr>
          <p:spPr>
            <a:xfrm flipH="1">
              <a:off x="588078" y="1258887"/>
              <a:ext cx="1714487" cy="1714487"/>
            </a:xfrm>
            <a:prstGeom prst="ellipse">
              <a:avLst/>
            </a:prstGeom>
            <a:noFill/>
            <a:ln w="38100">
              <a:solidFill>
                <a:srgbClr val="1B5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pic>
          <p:nvPicPr>
            <p:cNvPr id="36" name="Picture 35" descr="A close up of a logo&#10;&#10;Description automatically generated">
              <a:extLst>
                <a:ext uri="{FF2B5EF4-FFF2-40B4-BE49-F238E27FC236}">
                  <a16:creationId xmlns:a16="http://schemas.microsoft.com/office/drawing/2014/main" id="{3C4EAB50-39C4-B348-8AED-1E5ECB210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1002" y="2376799"/>
              <a:ext cx="921315" cy="921315"/>
            </a:xfrm>
            <a:prstGeom prst="rect">
              <a:avLst/>
            </a:prstGeom>
          </p:spPr>
        </p:pic>
      </p:grpSp>
      <p:pic>
        <p:nvPicPr>
          <p:cNvPr id="37" name="Picture 36" descr="A close up of a logo&#10;&#10;Description automatically generated">
            <a:extLst>
              <a:ext uri="{FF2B5EF4-FFF2-40B4-BE49-F238E27FC236}">
                <a16:creationId xmlns:a16="http://schemas.microsoft.com/office/drawing/2014/main" id="{544A5DC9-11DB-6E44-AAAE-148EED23A0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9076" y="5061972"/>
            <a:ext cx="921315" cy="921315"/>
          </a:xfrm>
          <a:prstGeom prst="rect">
            <a:avLst/>
          </a:prstGeom>
        </p:spPr>
      </p:pic>
      <p:grpSp>
        <p:nvGrpSpPr>
          <p:cNvPr id="2" name="Group 1">
            <a:extLst>
              <a:ext uri="{FF2B5EF4-FFF2-40B4-BE49-F238E27FC236}">
                <a16:creationId xmlns:a16="http://schemas.microsoft.com/office/drawing/2014/main" id="{124F7650-6111-984F-80E0-80759B128367}"/>
              </a:ext>
            </a:extLst>
          </p:cNvPr>
          <p:cNvGrpSpPr/>
          <p:nvPr/>
        </p:nvGrpSpPr>
        <p:grpSpPr>
          <a:xfrm>
            <a:off x="588078" y="5867400"/>
            <a:ext cx="1988999" cy="2031162"/>
            <a:chOff x="588078" y="6269112"/>
            <a:chExt cx="1988999" cy="2031162"/>
          </a:xfrm>
        </p:grpSpPr>
        <p:grpSp>
          <p:nvGrpSpPr>
            <p:cNvPr id="14" name="Group 13">
              <a:extLst>
                <a:ext uri="{FF2B5EF4-FFF2-40B4-BE49-F238E27FC236}">
                  <a16:creationId xmlns:a16="http://schemas.microsoft.com/office/drawing/2014/main" id="{D4272610-2EC2-3247-8030-845BDAFEA6A1}"/>
                </a:ext>
              </a:extLst>
            </p:cNvPr>
            <p:cNvGrpSpPr/>
            <p:nvPr/>
          </p:nvGrpSpPr>
          <p:grpSpPr>
            <a:xfrm>
              <a:off x="916546" y="6538766"/>
              <a:ext cx="1128071" cy="1106876"/>
              <a:chOff x="11753370" y="1364839"/>
              <a:chExt cx="1128071" cy="1106876"/>
            </a:xfrm>
          </p:grpSpPr>
          <p:sp>
            <p:nvSpPr>
              <p:cNvPr id="15" name="Hexagon 14">
                <a:extLst>
                  <a:ext uri="{FF2B5EF4-FFF2-40B4-BE49-F238E27FC236}">
                    <a16:creationId xmlns:a16="http://schemas.microsoft.com/office/drawing/2014/main" id="{D4CE0F60-1647-DC48-A95B-677AC75B678B}"/>
                  </a:ext>
                </a:extLst>
              </p:cNvPr>
              <p:cNvSpPr/>
              <p:nvPr/>
            </p:nvSpPr>
            <p:spPr>
              <a:xfrm>
                <a:off x="11753370" y="1364839"/>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6" name="Hexagon 15">
                <a:extLst>
                  <a:ext uri="{FF2B5EF4-FFF2-40B4-BE49-F238E27FC236}">
                    <a16:creationId xmlns:a16="http://schemas.microsoft.com/office/drawing/2014/main" id="{4DD15388-124C-FE46-820E-93B689CDCB05}"/>
                  </a:ext>
                </a:extLst>
              </p:cNvPr>
              <p:cNvSpPr/>
              <p:nvPr/>
            </p:nvSpPr>
            <p:spPr>
              <a:xfrm>
                <a:off x="11753370" y="1921640"/>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sp>
            <p:nvSpPr>
              <p:cNvPr id="17" name="Hexagon 16">
                <a:extLst>
                  <a:ext uri="{FF2B5EF4-FFF2-40B4-BE49-F238E27FC236}">
                    <a16:creationId xmlns:a16="http://schemas.microsoft.com/office/drawing/2014/main" id="{8319AF93-5773-4C4C-B7ED-18659AA57616}"/>
                  </a:ext>
                </a:extLst>
              </p:cNvPr>
              <p:cNvSpPr/>
              <p:nvPr/>
            </p:nvSpPr>
            <p:spPr>
              <a:xfrm>
                <a:off x="12243352" y="1627265"/>
                <a:ext cx="638089" cy="550075"/>
              </a:xfrm>
              <a:prstGeom prst="hexagon">
                <a:avLst/>
              </a:prstGeom>
              <a:solidFill>
                <a:srgbClr val="00BAF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grpSp>
        <p:sp>
          <p:nvSpPr>
            <p:cNvPr id="23" name="Oval 22">
              <a:extLst>
                <a:ext uri="{FF2B5EF4-FFF2-40B4-BE49-F238E27FC236}">
                  <a16:creationId xmlns:a16="http://schemas.microsoft.com/office/drawing/2014/main" id="{4FE2FE1E-5103-A444-898C-C45F8CB9E4C0}"/>
                </a:ext>
              </a:extLst>
            </p:cNvPr>
            <p:cNvSpPr/>
            <p:nvPr/>
          </p:nvSpPr>
          <p:spPr>
            <a:xfrm flipH="1">
              <a:off x="588078" y="6269112"/>
              <a:ext cx="1714487" cy="1714487"/>
            </a:xfrm>
            <a:prstGeom prst="ellipse">
              <a:avLst/>
            </a:prstGeom>
            <a:noFill/>
            <a:ln w="38100">
              <a:solidFill>
                <a:srgbClr val="1B5C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a:p>
          </p:txBody>
        </p:sp>
        <p:pic>
          <p:nvPicPr>
            <p:cNvPr id="38" name="Picture 37" descr="A close up of a logo&#10;&#10;Description automatically generated">
              <a:extLst>
                <a:ext uri="{FF2B5EF4-FFF2-40B4-BE49-F238E27FC236}">
                  <a16:creationId xmlns:a16="http://schemas.microsoft.com/office/drawing/2014/main" id="{4EBC6116-D3CE-2146-9CFA-A22952831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5762" y="7378959"/>
              <a:ext cx="921315" cy="921315"/>
            </a:xfrm>
            <a:prstGeom prst="rect">
              <a:avLst/>
            </a:prstGeom>
          </p:spPr>
        </p:pic>
      </p:grpSp>
      <p:pic>
        <p:nvPicPr>
          <p:cNvPr id="55" name="Picture 54">
            <a:extLst>
              <a:ext uri="{FF2B5EF4-FFF2-40B4-BE49-F238E27FC236}">
                <a16:creationId xmlns:a16="http://schemas.microsoft.com/office/drawing/2014/main" id="{27FC6AFF-C917-9047-8662-0522FE3252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1336" y="3902630"/>
            <a:ext cx="792910" cy="792910"/>
          </a:xfrm>
          <a:prstGeom prst="rect">
            <a:avLst/>
          </a:prstGeom>
        </p:spPr>
      </p:pic>
      <p:pic>
        <p:nvPicPr>
          <p:cNvPr id="57" name="Picture 56" descr="A close up of a sign&#10;&#10;Description automatically generated">
            <a:extLst>
              <a:ext uri="{FF2B5EF4-FFF2-40B4-BE49-F238E27FC236}">
                <a16:creationId xmlns:a16="http://schemas.microsoft.com/office/drawing/2014/main" id="{F0DE4084-A7C5-3344-81D6-C1DEF4D29F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9580" y="4747545"/>
            <a:ext cx="792909" cy="770037"/>
          </a:xfrm>
          <a:prstGeom prst="rect">
            <a:avLst/>
          </a:prstGeom>
        </p:spPr>
      </p:pic>
      <p:grpSp>
        <p:nvGrpSpPr>
          <p:cNvPr id="62" name="Group 61">
            <a:extLst>
              <a:ext uri="{FF2B5EF4-FFF2-40B4-BE49-F238E27FC236}">
                <a16:creationId xmlns:a16="http://schemas.microsoft.com/office/drawing/2014/main" id="{A2AE6944-F01E-5441-8DE5-9016DAE33C6A}"/>
              </a:ext>
            </a:extLst>
          </p:cNvPr>
          <p:cNvGrpSpPr/>
          <p:nvPr/>
        </p:nvGrpSpPr>
        <p:grpSpPr>
          <a:xfrm>
            <a:off x="6480976" y="1783996"/>
            <a:ext cx="1518036" cy="1367625"/>
            <a:chOff x="6480976" y="1591909"/>
            <a:chExt cx="1518036" cy="1367625"/>
          </a:xfrm>
        </p:grpSpPr>
        <p:pic>
          <p:nvPicPr>
            <p:cNvPr id="34" name="Picture 33" descr="A close up of a logo&#10;&#10;Description automatically generated">
              <a:extLst>
                <a:ext uri="{FF2B5EF4-FFF2-40B4-BE49-F238E27FC236}">
                  <a16:creationId xmlns:a16="http://schemas.microsoft.com/office/drawing/2014/main" id="{9D08C64C-ADEC-5D40-8F48-7898F45C96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1387" y="1591909"/>
              <a:ext cx="1367625" cy="1367625"/>
            </a:xfrm>
            <a:prstGeom prst="rect">
              <a:avLst/>
            </a:prstGeom>
          </p:spPr>
        </p:pic>
        <p:sp>
          <p:nvSpPr>
            <p:cNvPr id="61" name="TextBox 60">
              <a:extLst>
                <a:ext uri="{FF2B5EF4-FFF2-40B4-BE49-F238E27FC236}">
                  <a16:creationId xmlns:a16="http://schemas.microsoft.com/office/drawing/2014/main" id="{E44BDB4D-5D2D-164A-8B2D-6274886EA91F}"/>
                </a:ext>
              </a:extLst>
            </p:cNvPr>
            <p:cNvSpPr txBox="1"/>
            <p:nvPr/>
          </p:nvSpPr>
          <p:spPr>
            <a:xfrm>
              <a:off x="6480976" y="1779820"/>
              <a:ext cx="1367624" cy="607602"/>
            </a:xfrm>
            <a:prstGeom prst="rect">
              <a:avLst/>
            </a:prstGeom>
            <a:noFill/>
          </p:spPr>
          <p:txBody>
            <a:bodyPr wrap="square" rtlCol="0">
              <a:spAutoFit/>
            </a:bodyPr>
            <a:lstStyle/>
            <a:p>
              <a:pPr algn="ctr"/>
              <a:r>
                <a:rPr lang="en-US" sz="1800" dirty="0" err="1">
                  <a:latin typeface="IBM Plex Mono Light" panose="020B0409050203000203" pitchFamily="49" charset="77"/>
                </a:rPr>
                <a:t>kube</a:t>
              </a:r>
              <a:endParaRPr lang="en-US" sz="1800" dirty="0">
                <a:latin typeface="IBM Plex Mono Light" panose="020B0409050203000203" pitchFamily="49" charset="77"/>
              </a:endParaRPr>
            </a:p>
            <a:p>
              <a:pPr algn="ctr"/>
              <a:r>
                <a:rPr lang="en-US" sz="1800" dirty="0">
                  <a:latin typeface="IBM Plex Mono Light" panose="020B0409050203000203" pitchFamily="49" charset="77"/>
                </a:rPr>
                <a:t>config</a:t>
              </a:r>
            </a:p>
          </p:txBody>
        </p:sp>
      </p:grpSp>
      <p:sp>
        <p:nvSpPr>
          <p:cNvPr id="39" name="Subtitle 2">
            <a:extLst>
              <a:ext uri="{FF2B5EF4-FFF2-40B4-BE49-F238E27FC236}">
                <a16:creationId xmlns:a16="http://schemas.microsoft.com/office/drawing/2014/main" id="{0B3A22D7-A322-164D-8537-613427C2C6F0}"/>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Back-end Magic</a:t>
            </a:r>
          </a:p>
        </p:txBody>
      </p:sp>
      <p:cxnSp>
        <p:nvCxnSpPr>
          <p:cNvPr id="27" name="Straight Arrow Connector 26">
            <a:extLst>
              <a:ext uri="{FF2B5EF4-FFF2-40B4-BE49-F238E27FC236}">
                <a16:creationId xmlns:a16="http://schemas.microsoft.com/office/drawing/2014/main" id="{2E88070B-2EA3-2C48-818D-B479CE7F4AF3}"/>
              </a:ext>
            </a:extLst>
          </p:cNvPr>
          <p:cNvCxnSpPr>
            <a:stCxn id="5" idx="3"/>
          </p:cNvCxnSpPr>
          <p:nvPr/>
        </p:nvCxnSpPr>
        <p:spPr bwMode="auto">
          <a:xfrm>
            <a:off x="8257027" y="4723223"/>
            <a:ext cx="1344173" cy="21211"/>
          </a:xfrm>
          <a:prstGeom prst="straightConnector1">
            <a:avLst/>
          </a:prstGeom>
          <a:solidFill>
            <a:srgbClr val="00B8FF"/>
          </a:solidFill>
          <a:ln w="38100" cap="flat" cmpd="sng" algn="ctr">
            <a:solidFill>
              <a:srgbClr val="1B5C83"/>
            </a:solidFill>
            <a:prstDash val="sysDash"/>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6CED01D3-3E2D-0446-AC01-D34273978466}"/>
              </a:ext>
            </a:extLst>
          </p:cNvPr>
          <p:cNvSpPr/>
          <p:nvPr/>
        </p:nvSpPr>
        <p:spPr bwMode="auto">
          <a:xfrm>
            <a:off x="8378148" y="649199"/>
            <a:ext cx="3949686" cy="11862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1800" u="none" strike="noStrike" cap="none" normalizeH="0" baseline="0" dirty="0">
                <a:ln>
                  <a:noFill/>
                </a:ln>
                <a:effectLst/>
                <a:latin typeface="IBM Plex Sans Light" panose="020B0403050203000203" pitchFamily="34" charset="77"/>
              </a:rPr>
              <a:t>On startup, Skipper loads </a:t>
            </a:r>
            <a:r>
              <a:rPr kumimoji="0" lang="en-US" sz="1800" u="none" strike="noStrike" cap="none" normalizeH="0" baseline="0" dirty="0" err="1">
                <a:ln>
                  <a:noFill/>
                </a:ln>
                <a:effectLst/>
                <a:latin typeface="IBM Plex Sans Light" panose="020B0403050203000203" pitchFamily="34" charset="77"/>
              </a:rPr>
              <a:t>kube</a:t>
            </a:r>
            <a:r>
              <a:rPr kumimoji="0" lang="en-US" sz="1800" u="none" strike="noStrike" cap="none" normalizeH="0" baseline="0" dirty="0">
                <a:ln>
                  <a:noFill/>
                </a:ln>
                <a:effectLst/>
                <a:latin typeface="IBM Plex Sans Light" panose="020B0403050203000203" pitchFamily="34" charset="77"/>
              </a:rPr>
              <a:t> config file, and uses credential tokens to gain access to all of the clusters the user has permissions for</a:t>
            </a:r>
          </a:p>
        </p:txBody>
      </p:sp>
      <p:cxnSp>
        <p:nvCxnSpPr>
          <p:cNvPr id="31" name="Elbow Connector 30">
            <a:extLst>
              <a:ext uri="{FF2B5EF4-FFF2-40B4-BE49-F238E27FC236}">
                <a16:creationId xmlns:a16="http://schemas.microsoft.com/office/drawing/2014/main" id="{E5319179-669A-CC4A-A5EC-273987D6C54C}"/>
              </a:ext>
            </a:extLst>
          </p:cNvPr>
          <p:cNvCxnSpPr>
            <a:cxnSpLocks/>
            <a:stCxn id="29" idx="2"/>
            <a:endCxn id="34" idx="3"/>
          </p:cNvCxnSpPr>
          <p:nvPr/>
        </p:nvCxnSpPr>
        <p:spPr bwMode="auto">
          <a:xfrm rot="5400000">
            <a:off x="8859818" y="974636"/>
            <a:ext cx="632368" cy="2353979"/>
          </a:xfrm>
          <a:prstGeom prst="bentConnector2">
            <a:avLst/>
          </a:prstGeom>
          <a:solidFill>
            <a:srgbClr val="00B8FF"/>
          </a:solidFill>
          <a:ln w="9525" cap="flat" cmpd="sng" algn="ctr">
            <a:solidFill>
              <a:srgbClr val="00BBFF"/>
            </a:solidFill>
            <a:prstDash val="solid"/>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9D73EA41-D6D9-AD4F-A8C5-FB7D53FC5A77}"/>
              </a:ext>
            </a:extLst>
          </p:cNvPr>
          <p:cNvSpPr/>
          <p:nvPr/>
        </p:nvSpPr>
        <p:spPr bwMode="auto">
          <a:xfrm>
            <a:off x="4006933" y="6304684"/>
            <a:ext cx="3639539" cy="140890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800" dirty="0">
                <a:latin typeface="IBM Plex Sans Light" panose="020B0403050203000203" pitchFamily="34" charset="77"/>
              </a:rPr>
              <a:t>Skipper creates Python Kubernetes API clients to gather information from each cluster's </a:t>
            </a:r>
            <a:r>
              <a:rPr lang="en-US" sz="1800" dirty="0" err="1">
                <a:latin typeface="IBM Plex Sans Light" panose="020B0403050203000203" pitchFamily="34" charset="77"/>
              </a:rPr>
              <a:t>api</a:t>
            </a:r>
            <a:r>
              <a:rPr lang="en-US" sz="1800" dirty="0">
                <a:latin typeface="IBM Plex Sans Light" panose="020B0403050203000203" pitchFamily="34" charset="77"/>
              </a:rPr>
              <a:t>-server. This information is stored locally for quick retrieval</a:t>
            </a:r>
            <a:endParaRPr kumimoji="0" lang="en-US" sz="1800" u="none" strike="noStrike" cap="none" normalizeH="0" baseline="0" dirty="0">
              <a:ln>
                <a:noFill/>
              </a:ln>
              <a:effectLst/>
              <a:latin typeface="IBM Plex Sans Light" panose="020B0403050203000203" pitchFamily="34" charset="77"/>
            </a:endParaRPr>
          </a:p>
        </p:txBody>
      </p:sp>
      <p:cxnSp>
        <p:nvCxnSpPr>
          <p:cNvPr id="51" name="Straight Arrow Connector 50">
            <a:extLst>
              <a:ext uri="{FF2B5EF4-FFF2-40B4-BE49-F238E27FC236}">
                <a16:creationId xmlns:a16="http://schemas.microsoft.com/office/drawing/2014/main" id="{FE29D66C-5901-974B-A810-05C22429B1EF}"/>
              </a:ext>
            </a:extLst>
          </p:cNvPr>
          <p:cNvCxnSpPr>
            <a:cxnSpLocks/>
            <a:stCxn id="49" idx="1"/>
          </p:cNvCxnSpPr>
          <p:nvPr/>
        </p:nvCxnSpPr>
        <p:spPr bwMode="auto">
          <a:xfrm flipH="1">
            <a:off x="2577077" y="7009138"/>
            <a:ext cx="1429856" cy="0"/>
          </a:xfrm>
          <a:prstGeom prst="straightConnector1">
            <a:avLst/>
          </a:prstGeom>
          <a:solidFill>
            <a:srgbClr val="00B8FF"/>
          </a:solidFill>
          <a:ln w="9525" cap="flat" cmpd="sng" algn="ctr">
            <a:solidFill>
              <a:srgbClr val="00BBFF"/>
            </a:solidFill>
            <a:prstDash val="solid"/>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AFC4C595-4F2D-3A40-87D9-CAC050764CAF}"/>
              </a:ext>
            </a:extLst>
          </p:cNvPr>
          <p:cNvCxnSpPr/>
          <p:nvPr/>
        </p:nvCxnSpPr>
        <p:spPr bwMode="auto">
          <a:xfrm flipV="1">
            <a:off x="5867791" y="5723914"/>
            <a:ext cx="0" cy="537452"/>
          </a:xfrm>
          <a:prstGeom prst="straightConnector1">
            <a:avLst/>
          </a:prstGeom>
          <a:solidFill>
            <a:srgbClr val="00B8FF"/>
          </a:solidFill>
          <a:ln w="9525" cap="flat" cmpd="sng" algn="ctr">
            <a:solidFill>
              <a:srgbClr val="00BBFF"/>
            </a:solidFill>
            <a:prstDash val="solid"/>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Rectangle 63">
            <a:extLst>
              <a:ext uri="{FF2B5EF4-FFF2-40B4-BE49-F238E27FC236}">
                <a16:creationId xmlns:a16="http://schemas.microsoft.com/office/drawing/2014/main" id="{0B872C5C-30DF-5A49-81D3-77678DC8CBB1}"/>
              </a:ext>
            </a:extLst>
          </p:cNvPr>
          <p:cNvSpPr/>
          <p:nvPr/>
        </p:nvSpPr>
        <p:spPr bwMode="auto">
          <a:xfrm>
            <a:off x="9764168" y="6898434"/>
            <a:ext cx="3949686" cy="118624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sz="1800" dirty="0">
                <a:latin typeface="IBM Plex Sans Light" panose="020B0403050203000203" pitchFamily="34" charset="77"/>
              </a:rPr>
              <a:t>All of the data Skipper collects is presented as a local interactive terminal program that operators run from their desktops</a:t>
            </a:r>
            <a:endParaRPr kumimoji="0" lang="en-US" sz="1800" u="none" strike="noStrike" cap="none" normalizeH="0" baseline="0" dirty="0">
              <a:ln>
                <a:noFill/>
              </a:ln>
              <a:effectLst/>
              <a:latin typeface="IBM Plex Sans Light" panose="020B0403050203000203" pitchFamily="34" charset="77"/>
            </a:endParaRPr>
          </a:p>
        </p:txBody>
      </p:sp>
      <p:cxnSp>
        <p:nvCxnSpPr>
          <p:cNvPr id="74" name="Straight Arrow Connector 73">
            <a:extLst>
              <a:ext uri="{FF2B5EF4-FFF2-40B4-BE49-F238E27FC236}">
                <a16:creationId xmlns:a16="http://schemas.microsoft.com/office/drawing/2014/main" id="{96CFD761-5DFE-6B40-8CD9-0C0CDF0E761A}"/>
              </a:ext>
            </a:extLst>
          </p:cNvPr>
          <p:cNvCxnSpPr/>
          <p:nvPr/>
        </p:nvCxnSpPr>
        <p:spPr bwMode="auto">
          <a:xfrm flipH="1">
            <a:off x="13713854" y="4435574"/>
            <a:ext cx="535546" cy="1"/>
          </a:xfrm>
          <a:prstGeom prst="straightConnector1">
            <a:avLst/>
          </a:prstGeom>
          <a:solidFill>
            <a:srgbClr val="00B8FF"/>
          </a:solidFill>
          <a:ln w="9525" cap="flat" cmpd="sng" algn="ctr">
            <a:solidFill>
              <a:srgbClr val="00BBFF"/>
            </a:solidFill>
            <a:prstDash val="solid"/>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CA5F2762-2C96-634B-92DA-24DB72114BF6}"/>
              </a:ext>
            </a:extLst>
          </p:cNvPr>
          <p:cNvCxnSpPr/>
          <p:nvPr/>
        </p:nvCxnSpPr>
        <p:spPr bwMode="auto">
          <a:xfrm>
            <a:off x="14249400" y="4448185"/>
            <a:ext cx="0" cy="3043370"/>
          </a:xfrm>
          <a:prstGeom prst="line">
            <a:avLst/>
          </a:prstGeom>
          <a:solidFill>
            <a:srgbClr val="00B8FF"/>
          </a:solidFill>
          <a:ln w="9525"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FF5F478E-08D2-884F-B1A2-C37D3731AA46}"/>
              </a:ext>
            </a:extLst>
          </p:cNvPr>
          <p:cNvCxnSpPr>
            <a:stCxn id="64" idx="3"/>
          </p:cNvCxnSpPr>
          <p:nvPr/>
        </p:nvCxnSpPr>
        <p:spPr bwMode="auto">
          <a:xfrm>
            <a:off x="13713854" y="7491555"/>
            <a:ext cx="535546" cy="0"/>
          </a:xfrm>
          <a:prstGeom prst="line">
            <a:avLst/>
          </a:prstGeom>
          <a:solidFill>
            <a:srgbClr val="00B8FF"/>
          </a:solidFill>
          <a:ln w="9525"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Oval 84">
            <a:extLst>
              <a:ext uri="{FF2B5EF4-FFF2-40B4-BE49-F238E27FC236}">
                <a16:creationId xmlns:a16="http://schemas.microsoft.com/office/drawing/2014/main" id="{BD6C54E1-88EA-1241-AA17-6E6BF55FE59E}"/>
              </a:ext>
            </a:extLst>
          </p:cNvPr>
          <p:cNvSpPr/>
          <p:nvPr/>
        </p:nvSpPr>
        <p:spPr bwMode="auto">
          <a:xfrm>
            <a:off x="7934063" y="400358"/>
            <a:ext cx="514042" cy="514042"/>
          </a:xfrm>
          <a:prstGeom prst="ellipse">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kumimoji="0" lang="en-US" sz="2400" b="1" u="none" strike="noStrike" cap="none" normalizeH="0" baseline="0" dirty="0">
                <a:ln>
                  <a:noFill/>
                </a:ln>
                <a:solidFill>
                  <a:schemeClr val="bg1"/>
                </a:solidFill>
                <a:effectLst/>
                <a:latin typeface="IBM Plex Serif SemiBold" panose="02060503050406000203" pitchFamily="18" charset="77"/>
              </a:rPr>
              <a:t>1</a:t>
            </a:r>
          </a:p>
        </p:txBody>
      </p:sp>
      <p:sp>
        <p:nvSpPr>
          <p:cNvPr id="86" name="Oval 85">
            <a:extLst>
              <a:ext uri="{FF2B5EF4-FFF2-40B4-BE49-F238E27FC236}">
                <a16:creationId xmlns:a16="http://schemas.microsoft.com/office/drawing/2014/main" id="{8138301A-29A2-1241-8B62-DAD8552AD698}"/>
              </a:ext>
            </a:extLst>
          </p:cNvPr>
          <p:cNvSpPr/>
          <p:nvPr/>
        </p:nvSpPr>
        <p:spPr bwMode="auto">
          <a:xfrm>
            <a:off x="3589721" y="5992640"/>
            <a:ext cx="514042" cy="514042"/>
          </a:xfrm>
          <a:prstGeom prst="ellipse">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a:solidFill>
                  <a:schemeClr val="bg1"/>
                </a:solidFill>
                <a:latin typeface="IBM Plex Serif SemiBold" panose="02060503050406000203" pitchFamily="18" charset="77"/>
              </a:rPr>
              <a:t>2</a:t>
            </a:r>
            <a:endParaRPr kumimoji="0" lang="en-US" sz="2400" b="1" u="none" strike="noStrike" cap="none" normalizeH="0" baseline="0" dirty="0">
              <a:ln>
                <a:noFill/>
              </a:ln>
              <a:solidFill>
                <a:schemeClr val="bg1"/>
              </a:solidFill>
              <a:effectLst/>
              <a:latin typeface="IBM Plex Serif SemiBold" panose="02060503050406000203" pitchFamily="18" charset="77"/>
            </a:endParaRPr>
          </a:p>
        </p:txBody>
      </p:sp>
      <p:sp>
        <p:nvSpPr>
          <p:cNvPr id="87" name="Oval 86">
            <a:extLst>
              <a:ext uri="{FF2B5EF4-FFF2-40B4-BE49-F238E27FC236}">
                <a16:creationId xmlns:a16="http://schemas.microsoft.com/office/drawing/2014/main" id="{FAD38F92-CF5F-4A49-8E18-8F4E08A4F81C}"/>
              </a:ext>
            </a:extLst>
          </p:cNvPr>
          <p:cNvSpPr/>
          <p:nvPr/>
        </p:nvSpPr>
        <p:spPr bwMode="auto">
          <a:xfrm>
            <a:off x="9344179" y="6571544"/>
            <a:ext cx="514042" cy="514042"/>
          </a:xfrm>
          <a:prstGeom prst="ellipse">
            <a:avLst/>
          </a:prstGeom>
          <a:solidFill>
            <a:srgbClr val="00B8FF"/>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r>
              <a:rPr lang="en-US" b="1" dirty="0">
                <a:solidFill>
                  <a:schemeClr val="bg1"/>
                </a:solidFill>
                <a:latin typeface="IBM Plex Serif SemiBold" panose="02060503050406000203" pitchFamily="18" charset="77"/>
              </a:rPr>
              <a:t>3</a:t>
            </a:r>
            <a:endParaRPr kumimoji="0" lang="en-US" sz="2400" b="1" u="none" strike="noStrike" cap="none" normalizeH="0" baseline="0" dirty="0">
              <a:ln>
                <a:noFill/>
              </a:ln>
              <a:solidFill>
                <a:schemeClr val="bg1"/>
              </a:solidFill>
              <a:effectLst/>
              <a:latin typeface="IBM Plex Serif SemiBold" panose="02060503050406000203" pitchFamily="18" charset="77"/>
            </a:endParaRPr>
          </a:p>
        </p:txBody>
      </p:sp>
    </p:spTree>
    <p:extLst>
      <p:ext uri="{BB962C8B-B14F-4D97-AF65-F5344CB8AC3E}">
        <p14:creationId xmlns:p14="http://schemas.microsoft.com/office/powerpoint/2010/main" val="3686466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5181600" cy="779316"/>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Business Value</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3886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60152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DA2915-90A5-D348-9487-21CD5C30CA75}"/>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6" name="Left Arrow Callout 55">
            <a:extLst>
              <a:ext uri="{FF2B5EF4-FFF2-40B4-BE49-F238E27FC236}">
                <a16:creationId xmlns:a16="http://schemas.microsoft.com/office/drawing/2014/main" id="{449411BB-4641-7748-9822-65F9D88B26F7}"/>
              </a:ext>
            </a:extLst>
          </p:cNvPr>
          <p:cNvSpPr/>
          <p:nvPr/>
        </p:nvSpPr>
        <p:spPr>
          <a:xfrm flipH="1">
            <a:off x="786814" y="2397525"/>
            <a:ext cx="5257800" cy="3733830"/>
          </a:xfrm>
          <a:prstGeom prst="leftArrowCallout">
            <a:avLst>
              <a:gd name="adj1" fmla="val 25000"/>
              <a:gd name="adj2" fmla="val 18055"/>
              <a:gd name="adj3" fmla="val 16318"/>
              <a:gd name="adj4" fmla="val 87657"/>
            </a:avLst>
          </a:prstGeom>
          <a:solidFill>
            <a:schemeClr val="bg1">
              <a:lumMod val="95000"/>
            </a:schemeClr>
          </a:solidFill>
          <a:ln w="9525" cap="flat" cmpd="sng" algn="ctr">
            <a:noFill/>
            <a:prstDash val="solid"/>
          </a:ln>
          <a:effectLst/>
        </p:spPr>
        <p:txBody>
          <a:bodyPr wrap="square" lIns="182880" tIns="182880" rIns="182880" bIns="182880" rtlCol="0" anchor="ctr">
            <a:noAutofit/>
          </a:bodyPr>
          <a:lstStyle/>
          <a:p>
            <a:pPr marL="0" marR="0" lvl="0" indent="0" algn="ctr" defTabSz="1219170" eaLnBrk="1" fontAlgn="auto" latinLnBrk="0" hangingPunct="1">
              <a:lnSpc>
                <a:spcPct val="89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7" name="Title 1">
            <a:extLst>
              <a:ext uri="{FF2B5EF4-FFF2-40B4-BE49-F238E27FC236}">
                <a16:creationId xmlns:a16="http://schemas.microsoft.com/office/drawing/2014/main" id="{D6F07B3F-42AC-F342-A121-62CF759C3C3A}"/>
              </a:ext>
            </a:extLst>
          </p:cNvPr>
          <p:cNvSpPr txBox="1">
            <a:spLocks/>
          </p:cNvSpPr>
          <p:nvPr/>
        </p:nvSpPr>
        <p:spPr bwMode="auto">
          <a:xfrm>
            <a:off x="863014" y="2585984"/>
            <a:ext cx="3861386" cy="489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r>
              <a:rPr lang="en-US" sz="2200" dirty="0">
                <a:solidFill>
                  <a:srgbClr val="0097FF"/>
                </a:solidFill>
                <a:latin typeface="IBM Plex Sans Medium" panose="020B0503050203000203" pitchFamily="34" charset="77"/>
              </a:rPr>
              <a:t>CUSTOMER VALUE</a:t>
            </a:r>
          </a:p>
        </p:txBody>
      </p:sp>
      <p:grpSp>
        <p:nvGrpSpPr>
          <p:cNvPr id="9" name="Group 8">
            <a:extLst>
              <a:ext uri="{FF2B5EF4-FFF2-40B4-BE49-F238E27FC236}">
                <a16:creationId xmlns:a16="http://schemas.microsoft.com/office/drawing/2014/main" id="{52081AD0-2E97-EE4F-8AA8-210CF8A2CB00}"/>
              </a:ext>
            </a:extLst>
          </p:cNvPr>
          <p:cNvGrpSpPr/>
          <p:nvPr/>
        </p:nvGrpSpPr>
        <p:grpSpPr>
          <a:xfrm>
            <a:off x="8686800" y="2362200"/>
            <a:ext cx="5625826" cy="3769155"/>
            <a:chOff x="8686800" y="2362200"/>
            <a:chExt cx="5625826" cy="4175088"/>
          </a:xfrm>
        </p:grpSpPr>
        <p:sp>
          <p:nvSpPr>
            <p:cNvPr id="10" name="Left Arrow Callout 54">
              <a:extLst>
                <a:ext uri="{FF2B5EF4-FFF2-40B4-BE49-F238E27FC236}">
                  <a16:creationId xmlns:a16="http://schemas.microsoft.com/office/drawing/2014/main" id="{DFA18ECD-CBE4-E745-812F-D02F2E6ED7AF}"/>
                </a:ext>
              </a:extLst>
            </p:cNvPr>
            <p:cNvSpPr/>
            <p:nvPr/>
          </p:nvSpPr>
          <p:spPr>
            <a:xfrm>
              <a:off x="8686800" y="2362200"/>
              <a:ext cx="5257800" cy="4175088"/>
            </a:xfrm>
            <a:prstGeom prst="leftArrowCallout">
              <a:avLst>
                <a:gd name="adj1" fmla="val 25000"/>
                <a:gd name="adj2" fmla="val 18055"/>
                <a:gd name="adj3" fmla="val 16318"/>
                <a:gd name="adj4" fmla="val 87657"/>
              </a:avLst>
            </a:prstGeom>
            <a:solidFill>
              <a:schemeClr val="bg1">
                <a:lumMod val="95000"/>
              </a:schemeClr>
            </a:solidFill>
            <a:ln w="9525" cap="flat" cmpd="sng" algn="ctr">
              <a:noFill/>
              <a:prstDash val="solid"/>
            </a:ln>
            <a:effectLst/>
          </p:spPr>
          <p:txBody>
            <a:bodyPr wrap="square" lIns="182880" tIns="182880" rIns="182880" bIns="182880" rtlCol="0" anchor="ctr">
              <a:noAutofit/>
            </a:bodyPr>
            <a:lstStyle/>
            <a:p>
              <a:pPr marL="0" marR="0" lvl="0" indent="0" defTabSz="1219170" eaLnBrk="1" fontAlgn="auto" latinLnBrk="0" hangingPunct="1">
                <a:lnSpc>
                  <a:spcPct val="89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1" name="Title 1">
              <a:extLst>
                <a:ext uri="{FF2B5EF4-FFF2-40B4-BE49-F238E27FC236}">
                  <a16:creationId xmlns:a16="http://schemas.microsoft.com/office/drawing/2014/main" id="{8EF3F5E4-A1DE-8E48-8D2C-3B09C040B250}"/>
                </a:ext>
              </a:extLst>
            </p:cNvPr>
            <p:cNvSpPr txBox="1">
              <a:spLocks/>
            </p:cNvSpPr>
            <p:nvPr/>
          </p:nvSpPr>
          <p:spPr bwMode="auto">
            <a:xfrm>
              <a:off x="9497846" y="2479664"/>
              <a:ext cx="4814780" cy="7560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r>
                <a:rPr lang="en-US" sz="2200" dirty="0">
                  <a:solidFill>
                    <a:srgbClr val="0097FF"/>
                  </a:solidFill>
                  <a:latin typeface="IBM Plex Sans Medium" panose="020B0503050203000203" pitchFamily="34" charset="77"/>
                </a:rPr>
                <a:t>EXTERNAL IBM VALUE</a:t>
              </a:r>
            </a:p>
          </p:txBody>
        </p:sp>
      </p:grpSp>
      <p:pic>
        <p:nvPicPr>
          <p:cNvPr id="13" name="Picture 12">
            <a:extLst>
              <a:ext uri="{FF2B5EF4-FFF2-40B4-BE49-F238E27FC236}">
                <a16:creationId xmlns:a16="http://schemas.microsoft.com/office/drawing/2014/main" id="{A0D66966-2A4B-B54D-A321-024876E167A3}"/>
              </a:ext>
            </a:extLst>
          </p:cNvPr>
          <p:cNvPicPr>
            <a:picLocks noChangeAspect="1"/>
          </p:cNvPicPr>
          <p:nvPr/>
        </p:nvPicPr>
        <p:blipFill>
          <a:blip r:embed="rId3"/>
          <a:stretch>
            <a:fillRect/>
          </a:stretch>
        </p:blipFill>
        <p:spPr>
          <a:xfrm>
            <a:off x="6405587" y="3489624"/>
            <a:ext cx="1920240" cy="1920240"/>
          </a:xfrm>
          <a:prstGeom prst="rect">
            <a:avLst/>
          </a:prstGeom>
        </p:spPr>
      </p:pic>
      <p:sp>
        <p:nvSpPr>
          <p:cNvPr id="16" name="Subtitle 2">
            <a:extLst>
              <a:ext uri="{FF2B5EF4-FFF2-40B4-BE49-F238E27FC236}">
                <a16:creationId xmlns:a16="http://schemas.microsoft.com/office/drawing/2014/main" id="{35B16C5F-DACF-EB4C-AC68-5427B666201C}"/>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Business Value</a:t>
            </a:r>
          </a:p>
        </p:txBody>
      </p:sp>
      <p:sp>
        <p:nvSpPr>
          <p:cNvPr id="17" name="Title 1">
            <a:extLst>
              <a:ext uri="{FF2B5EF4-FFF2-40B4-BE49-F238E27FC236}">
                <a16:creationId xmlns:a16="http://schemas.microsoft.com/office/drawing/2014/main" id="{19C3C0CA-32E5-D040-AEB5-27BDC94E49FB}"/>
              </a:ext>
            </a:extLst>
          </p:cNvPr>
          <p:cNvSpPr txBox="1">
            <a:spLocks/>
          </p:cNvSpPr>
          <p:nvPr/>
        </p:nvSpPr>
        <p:spPr bwMode="auto">
          <a:xfrm>
            <a:off x="863014" y="2866224"/>
            <a:ext cx="4166186"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Save operator time and cost of incident resolution</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Avoid lost revenue issues that impact the end-consumer</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Reduce productivity losses from internal application downtime</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Maintain end-customer trust and satisfaction</a:t>
            </a:r>
          </a:p>
          <a:p>
            <a:pPr marL="285750" indent="-285750">
              <a:buFont typeface="Arial" panose="020B0604020202020204" pitchFamily="34" charset="0"/>
              <a:buChar char="•"/>
            </a:pPr>
            <a:endParaRPr lang="en-US" sz="1800" dirty="0">
              <a:solidFill>
                <a:schemeClr val="tx1"/>
              </a:solidFill>
              <a:latin typeface="IBM Plex Sans Light" panose="020B0403050203000203" pitchFamily="34" charset="77"/>
            </a:endParaRPr>
          </a:p>
        </p:txBody>
      </p:sp>
      <p:sp>
        <p:nvSpPr>
          <p:cNvPr id="18" name="Rectangle 17">
            <a:extLst>
              <a:ext uri="{FF2B5EF4-FFF2-40B4-BE49-F238E27FC236}">
                <a16:creationId xmlns:a16="http://schemas.microsoft.com/office/drawing/2014/main" id="{1FCCFB25-8318-F543-90E1-570F030394F7}"/>
              </a:ext>
            </a:extLst>
          </p:cNvPr>
          <p:cNvSpPr/>
          <p:nvPr/>
        </p:nvSpPr>
        <p:spPr>
          <a:xfrm>
            <a:off x="488460" y="1458211"/>
            <a:ext cx="12617939" cy="779316"/>
          </a:xfrm>
          <a:prstGeom prst="rect">
            <a:avLst/>
          </a:prstGeom>
        </p:spPr>
        <p:txBody>
          <a:bodyPr wrap="square">
            <a:spAutoFit/>
          </a:bodyPr>
          <a:lstStyle/>
          <a:p>
            <a:r>
              <a:rPr lang="en-US" dirty="0">
                <a:latin typeface="IBM Plex Sans Light" panose="020B0403050203000203" pitchFamily="34" charset="77"/>
              </a:rPr>
              <a:t>Reducing operator time to identification/resolution will lessen application downtime / time of reduced application performance</a:t>
            </a:r>
          </a:p>
        </p:txBody>
      </p:sp>
      <p:sp>
        <p:nvSpPr>
          <p:cNvPr id="19" name="Title 1">
            <a:extLst>
              <a:ext uri="{FF2B5EF4-FFF2-40B4-BE49-F238E27FC236}">
                <a16:creationId xmlns:a16="http://schemas.microsoft.com/office/drawing/2014/main" id="{AC5F1424-7108-EC49-B75F-1827D62DACED}"/>
              </a:ext>
            </a:extLst>
          </p:cNvPr>
          <p:cNvSpPr txBox="1">
            <a:spLocks/>
          </p:cNvSpPr>
          <p:nvPr/>
        </p:nvSpPr>
        <p:spPr bwMode="auto">
          <a:xfrm>
            <a:off x="9497846" y="2816640"/>
            <a:ext cx="4166186"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Plug Skipper into larger MCM/ICP catalog to illustrate ecosystem of complementary tools </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Position IBM as destination for end-to-end multicloud management, handling deployment, monitoring, and incident response</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Provide superior UX for end-user to drive tool adoption </a:t>
            </a:r>
          </a:p>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endParaRPr lang="en-US" sz="1800" dirty="0">
              <a:solidFill>
                <a:schemeClr val="tx1"/>
              </a:solidFill>
              <a:latin typeface="IBM Plex Sans Light" panose="020B0403050203000203" pitchFamily="34" charset="77"/>
            </a:endParaRPr>
          </a:p>
        </p:txBody>
      </p:sp>
      <p:sp>
        <p:nvSpPr>
          <p:cNvPr id="20" name="Left Arrow Callout 55">
            <a:extLst>
              <a:ext uri="{FF2B5EF4-FFF2-40B4-BE49-F238E27FC236}">
                <a16:creationId xmlns:a16="http://schemas.microsoft.com/office/drawing/2014/main" id="{E38F4C69-E8A5-8341-82CD-75400AB28595}"/>
              </a:ext>
            </a:extLst>
          </p:cNvPr>
          <p:cNvSpPr/>
          <p:nvPr/>
        </p:nvSpPr>
        <p:spPr>
          <a:xfrm rot="16200000" flipH="1">
            <a:off x="6302716" y="3397465"/>
            <a:ext cx="2125983" cy="7315200"/>
          </a:xfrm>
          <a:prstGeom prst="leftArrowCallout">
            <a:avLst>
              <a:gd name="adj1" fmla="val 25000"/>
              <a:gd name="adj2" fmla="val 18055"/>
              <a:gd name="adj3" fmla="val 16318"/>
              <a:gd name="adj4" fmla="val 87657"/>
            </a:avLst>
          </a:prstGeom>
          <a:solidFill>
            <a:schemeClr val="bg1">
              <a:lumMod val="95000"/>
            </a:schemeClr>
          </a:solidFill>
          <a:ln w="9525" cap="flat" cmpd="sng" algn="ctr">
            <a:noFill/>
            <a:prstDash val="solid"/>
          </a:ln>
          <a:effectLst/>
        </p:spPr>
        <p:txBody>
          <a:bodyPr wrap="square" lIns="182880" tIns="182880" rIns="182880" bIns="182880" rtlCol="0" anchor="ctr">
            <a:noAutofit/>
          </a:bodyPr>
          <a:lstStyle/>
          <a:p>
            <a:pPr marL="0" marR="0" lvl="0" indent="0" algn="ctr" defTabSz="1219170" eaLnBrk="1" fontAlgn="auto" latinLnBrk="0" hangingPunct="1">
              <a:lnSpc>
                <a:spcPct val="89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DBADCF94-0834-5A48-9721-40E50BC869BE}"/>
              </a:ext>
            </a:extLst>
          </p:cNvPr>
          <p:cNvSpPr txBox="1">
            <a:spLocks/>
          </p:cNvSpPr>
          <p:nvPr/>
        </p:nvSpPr>
        <p:spPr bwMode="auto">
          <a:xfrm>
            <a:off x="3916191" y="6448768"/>
            <a:ext cx="5257799" cy="489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r>
              <a:rPr lang="en-US" sz="2200" dirty="0">
                <a:solidFill>
                  <a:srgbClr val="0097FF"/>
                </a:solidFill>
                <a:latin typeface="IBM Plex Sans Medium" panose="020B0503050203000203" pitchFamily="34" charset="77"/>
              </a:rPr>
              <a:t>INTERNAL IBM VALUE</a:t>
            </a:r>
          </a:p>
        </p:txBody>
      </p:sp>
      <p:sp>
        <p:nvSpPr>
          <p:cNvPr id="22" name="Title 1">
            <a:extLst>
              <a:ext uri="{FF2B5EF4-FFF2-40B4-BE49-F238E27FC236}">
                <a16:creationId xmlns:a16="http://schemas.microsoft.com/office/drawing/2014/main" id="{D3619421-580A-4243-8666-D8C6C09B95BE}"/>
              </a:ext>
            </a:extLst>
          </p:cNvPr>
          <p:cNvSpPr txBox="1">
            <a:spLocks/>
          </p:cNvSpPr>
          <p:nvPr/>
        </p:nvSpPr>
        <p:spPr bwMode="auto">
          <a:xfrm>
            <a:off x="3954973" y="6705600"/>
            <a:ext cx="6768711"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kern="1200">
                <a:solidFill>
                  <a:srgbClr val="7889FB"/>
                </a:solidFill>
                <a:latin typeface="+mj-lt"/>
                <a:ea typeface="+mj-ea"/>
                <a:cs typeface="+mj-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5pPr>
            <a:lvl6pPr marL="25146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6pPr>
            <a:lvl7pPr marL="29718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7pPr>
            <a:lvl8pPr marL="3429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8pPr>
            <a:lvl9pPr marL="3886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600">
                <a:solidFill>
                  <a:srgbClr val="7889FB"/>
                </a:solidFill>
                <a:latin typeface="Arial" panose="020B0604020202020204" pitchFamily="34" charset="0"/>
                <a:ea typeface="SimSun" panose="02010600030101010101" pitchFamily="2" charset="-122"/>
              </a:defRPr>
            </a:lvl9pPr>
          </a:lstStyle>
          <a:p>
            <a:endParaRPr lang="en-US" sz="1800" dirty="0">
              <a:solidFill>
                <a:schemeClr val="tx1"/>
              </a:solidFill>
              <a:latin typeface="IBM Plex Sans Light" panose="020B0403050203000203" pitchFamily="34" charset="77"/>
            </a:endParaRP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Save internal operator costs &amp; time to incident resolution - for internal IBM app operators and customer support teams</a:t>
            </a:r>
          </a:p>
          <a:p>
            <a:pPr marL="285750" indent="-285750">
              <a:buFont typeface="Arial" panose="020B0604020202020204" pitchFamily="34" charset="0"/>
              <a:buChar char="•"/>
            </a:pPr>
            <a:r>
              <a:rPr lang="en-US" sz="1800" dirty="0">
                <a:solidFill>
                  <a:schemeClr val="tx1"/>
                </a:solidFill>
                <a:latin typeface="IBM Plex Sans Light" panose="020B0403050203000203" pitchFamily="34" charset="77"/>
              </a:rPr>
              <a:t>Avoid unplanned application incidents and maintain SLA requirements</a:t>
            </a:r>
          </a:p>
          <a:p>
            <a:endParaRPr lang="en-US" sz="1800" dirty="0">
              <a:solidFill>
                <a:schemeClr val="tx1"/>
              </a:solidFill>
              <a:latin typeface="IBM Plex Sans Light" panose="020B0403050203000203" pitchFamily="34" charset="77"/>
            </a:endParaRPr>
          </a:p>
          <a:p>
            <a:endParaRPr lang="en-US" sz="1800" dirty="0">
              <a:solidFill>
                <a:schemeClr val="tx1"/>
              </a:solidFill>
              <a:latin typeface="IBM Plex Sans Light" panose="020B0403050203000203" pitchFamily="34" charset="77"/>
            </a:endParaRPr>
          </a:p>
        </p:txBody>
      </p:sp>
    </p:spTree>
    <p:extLst>
      <p:ext uri="{BB962C8B-B14F-4D97-AF65-F5344CB8AC3E}">
        <p14:creationId xmlns:p14="http://schemas.microsoft.com/office/powerpoint/2010/main" val="3612785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4AAB8-0B49-034C-83C6-2B59AA115CD7}"/>
              </a:ext>
            </a:extLst>
          </p:cNvPr>
          <p:cNvSpPr/>
          <p:nvPr/>
        </p:nvSpPr>
        <p:spPr bwMode="auto">
          <a:xfrm>
            <a:off x="731520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3" name="Content Placeholder 2">
            <a:extLst>
              <a:ext uri="{FF2B5EF4-FFF2-40B4-BE49-F238E27FC236}">
                <a16:creationId xmlns:a16="http://schemas.microsoft.com/office/drawing/2014/main" id="{30556FC0-4680-7541-96E0-4F3C65FA64C6}"/>
              </a:ext>
            </a:extLst>
          </p:cNvPr>
          <p:cNvSpPr txBox="1">
            <a:spLocks/>
          </p:cNvSpPr>
          <p:nvPr/>
        </p:nvSpPr>
        <p:spPr>
          <a:xfrm>
            <a:off x="10972800" y="685800"/>
            <a:ext cx="3657600" cy="4114800"/>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dirty="0">
              <a:latin typeface="IBM Plex Sans Light" panose="020B0403050203000203" pitchFamily="34" charset="77"/>
            </a:endParaRPr>
          </a:p>
        </p:txBody>
      </p:sp>
      <p:sp>
        <p:nvSpPr>
          <p:cNvPr id="16" name="Content Placeholder 3">
            <a:extLst>
              <a:ext uri="{FF2B5EF4-FFF2-40B4-BE49-F238E27FC236}">
                <a16:creationId xmlns:a16="http://schemas.microsoft.com/office/drawing/2014/main" id="{A0FC2188-EB49-DC4D-A4DC-CC292588BA06}"/>
              </a:ext>
            </a:extLst>
          </p:cNvPr>
          <p:cNvSpPr txBox="1">
            <a:spLocks/>
          </p:cNvSpPr>
          <p:nvPr/>
        </p:nvSpPr>
        <p:spPr>
          <a:xfrm>
            <a:off x="7315200" y="4781075"/>
            <a:ext cx="7315200" cy="3448525"/>
          </a:xfrm>
          <a:prstGeom prst="rect">
            <a:avLst/>
          </a:prstGeom>
          <a:solidFill>
            <a:srgbClr val="0096FF"/>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IBM Plex Sans SemiBold" panose="020B0503050203000203" pitchFamily="34" charset="77"/>
            </a:endParaRPr>
          </a:p>
        </p:txBody>
      </p:sp>
      <p:sp>
        <p:nvSpPr>
          <p:cNvPr id="2" name="Footer Placeholder 1">
            <a:extLst>
              <a:ext uri="{FF2B5EF4-FFF2-40B4-BE49-F238E27FC236}">
                <a16:creationId xmlns:a16="http://schemas.microsoft.com/office/drawing/2014/main" id="{BC197F1C-71EA-1E48-ABEE-EC8507D7FA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49E04E93-3FCC-F043-BC21-6E566842E95E}"/>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Retail</a:t>
            </a:r>
          </a:p>
        </p:txBody>
      </p:sp>
      <p:sp>
        <p:nvSpPr>
          <p:cNvPr id="8" name="TextBox 7">
            <a:extLst>
              <a:ext uri="{FF2B5EF4-FFF2-40B4-BE49-F238E27FC236}">
                <a16:creationId xmlns:a16="http://schemas.microsoft.com/office/drawing/2014/main" id="{D52E6294-8A34-1A40-9370-0D6C79BD4DAE}"/>
              </a:ext>
            </a:extLst>
          </p:cNvPr>
          <p:cNvSpPr txBox="1"/>
          <p:nvPr/>
        </p:nvSpPr>
        <p:spPr>
          <a:xfrm>
            <a:off x="11430000" y="1016646"/>
            <a:ext cx="2776377" cy="1351780"/>
          </a:xfrm>
          <a:prstGeom prst="rect">
            <a:avLst/>
          </a:prstGeom>
          <a:noFill/>
        </p:spPr>
        <p:txBody>
          <a:bodyPr wrap="square" rtlCol="0">
            <a:spAutoFit/>
          </a:bodyPr>
          <a:lstStyle/>
          <a:p>
            <a:pPr algn="ctr"/>
            <a:r>
              <a:rPr lang="en-US" sz="4000" b="1" dirty="0">
                <a:solidFill>
                  <a:schemeClr val="bg1"/>
                </a:solidFill>
                <a:latin typeface="IBM Plex Sans SemiBold" panose="020B0503050203000203" pitchFamily="34" charset="77"/>
              </a:rPr>
              <a:t>27% </a:t>
            </a:r>
          </a:p>
          <a:p>
            <a:pPr algn="ctr"/>
            <a:r>
              <a:rPr lang="en-US" dirty="0">
                <a:solidFill>
                  <a:schemeClr val="bg1"/>
                </a:solidFill>
                <a:latin typeface="IBM Plex Sans Light" panose="020B0403050203000203" pitchFamily="34" charset="77"/>
              </a:rPr>
              <a:t>biz critical apps hosted in cloud</a:t>
            </a:r>
          </a:p>
        </p:txBody>
      </p:sp>
      <p:sp>
        <p:nvSpPr>
          <p:cNvPr id="11" name="TextBox 10">
            <a:extLst>
              <a:ext uri="{FF2B5EF4-FFF2-40B4-BE49-F238E27FC236}">
                <a16:creationId xmlns:a16="http://schemas.microsoft.com/office/drawing/2014/main" id="{99AB7A45-B9E9-5B4B-B1DB-500ED740E396}"/>
              </a:ext>
            </a:extLst>
          </p:cNvPr>
          <p:cNvSpPr txBox="1"/>
          <p:nvPr/>
        </p:nvSpPr>
        <p:spPr>
          <a:xfrm>
            <a:off x="440612" y="2007998"/>
            <a:ext cx="6632147" cy="5816977"/>
          </a:xfrm>
          <a:prstGeom prst="rect">
            <a:avLst/>
          </a:prstGeom>
          <a:noFill/>
        </p:spPr>
        <p:txBody>
          <a:bodyPr wrap="square" rtlCol="0">
            <a:spAutoFit/>
          </a:bodyPr>
          <a:lstStyle/>
          <a:p>
            <a:r>
              <a:rPr lang="en-US" sz="2000" dirty="0">
                <a:latin typeface="IBM Plex Sans Light" panose="020B0403050203000203" pitchFamily="34" charset="77"/>
              </a:rPr>
              <a:t>Example Use Case:</a:t>
            </a:r>
          </a:p>
          <a:p>
            <a:pPr marL="457200" indent="-457200">
              <a:buFont typeface="+mj-lt"/>
              <a:buAutoNum type="arabicPeriod"/>
            </a:pPr>
            <a:r>
              <a:rPr lang="en-US" sz="2000" dirty="0">
                <a:latin typeface="IBM Plex Sans Light" panose="020B0403050203000203" pitchFamily="34" charset="77"/>
              </a:rPr>
              <a:t>Users report issue that they are having trouble adding items to their online shopping carts</a:t>
            </a:r>
          </a:p>
          <a:p>
            <a:pPr marL="457200" indent="-457200">
              <a:buFont typeface="+mj-lt"/>
              <a:buAutoNum type="arabicPeriod"/>
            </a:pPr>
            <a:r>
              <a:rPr lang="en-US" sz="2000" dirty="0">
                <a:latin typeface="IBM Plex Sans Light" panose="020B0403050203000203" pitchFamily="34" charset="77"/>
              </a:rPr>
              <a:t>Operators investigate. They know their front-end clusters are hosted separately from the shopping cart business logic, but they’re unsure which cluster is causing the issue (or if it’s something else) </a:t>
            </a:r>
          </a:p>
          <a:p>
            <a:pPr marL="457200" indent="-457200">
              <a:buFont typeface="+mj-lt"/>
              <a:buAutoNum type="arabicPeriod"/>
            </a:pPr>
            <a:r>
              <a:rPr lang="en-US" sz="2000" dirty="0">
                <a:latin typeface="IBM Plex Sans Light" panose="020B0403050203000203" pitchFamily="34" charset="77"/>
              </a:rPr>
              <a:t>Using Skipper, the operator can quickly see all of the Kubernetes resources associated with his application, regardless of which cluster/cloud they’re deployed on</a:t>
            </a:r>
          </a:p>
          <a:p>
            <a:pPr marL="457200" indent="-457200">
              <a:buFont typeface="+mj-lt"/>
              <a:buAutoNum type="arabicPeriod"/>
            </a:pPr>
            <a:r>
              <a:rPr lang="en-US" sz="2000" dirty="0">
                <a:latin typeface="IBM Plex Sans Light" panose="020B0403050203000203" pitchFamily="34" charset="77"/>
              </a:rPr>
              <a:t>Skipper highlights a few crashed pods in red because they are showing the error state “</a:t>
            </a:r>
            <a:r>
              <a:rPr lang="en-US" sz="2000" dirty="0" err="1">
                <a:latin typeface="IBM Plex Sans Light" panose="020B0403050203000203" pitchFamily="34" charset="77"/>
              </a:rPr>
              <a:t>CrashLoopBackoff</a:t>
            </a:r>
            <a:r>
              <a:rPr lang="en-US" sz="2000" dirty="0">
                <a:latin typeface="IBM Plex Sans Light" panose="020B0403050203000203" pitchFamily="34" charset="77"/>
              </a:rPr>
              <a:t>” </a:t>
            </a:r>
          </a:p>
          <a:p>
            <a:pPr marL="457200" indent="-457200">
              <a:buFont typeface="+mj-lt"/>
              <a:buAutoNum type="arabicPeriod"/>
            </a:pPr>
            <a:r>
              <a:rPr lang="en-US" sz="2000" dirty="0">
                <a:latin typeface="IBM Plex Sans Light" panose="020B0403050203000203" pitchFamily="34" charset="77"/>
              </a:rPr>
              <a:t>That gives him enough to know that he should investigate the logs, so he triggers that pane of Skipper. The logs say that the pods are failing to connect with an outside service. After confirming that service is down, he restores a backup that points to a different location, fixing the issue until the team can get the other service back up</a:t>
            </a:r>
          </a:p>
        </p:txBody>
      </p:sp>
      <p:sp>
        <p:nvSpPr>
          <p:cNvPr id="14" name="TextBox 13">
            <a:extLst>
              <a:ext uri="{FF2B5EF4-FFF2-40B4-BE49-F238E27FC236}">
                <a16:creationId xmlns:a16="http://schemas.microsoft.com/office/drawing/2014/main" id="{223A7C8C-779B-8343-9FAF-E06685720027}"/>
              </a:ext>
            </a:extLst>
          </p:cNvPr>
          <p:cNvSpPr txBox="1"/>
          <p:nvPr/>
        </p:nvSpPr>
        <p:spPr>
          <a:xfrm>
            <a:off x="8479325" y="5155498"/>
            <a:ext cx="10396346" cy="607539"/>
          </a:xfrm>
          <a:prstGeom prst="rect">
            <a:avLst/>
          </a:prstGeom>
          <a:noFill/>
        </p:spPr>
        <p:txBody>
          <a:bodyPr wrap="square" rtlCol="0">
            <a:spAutoFit/>
          </a:bodyPr>
          <a:lstStyle/>
          <a:p>
            <a:r>
              <a:rPr lang="en-US" sz="3600" b="1" dirty="0">
                <a:solidFill>
                  <a:srgbClr val="0096FF"/>
                </a:solidFill>
                <a:latin typeface="IBM Plex Sans Medium" panose="020B0503050203000203" pitchFamily="34" charset="77"/>
              </a:rPr>
              <a:t>$80,000 </a:t>
            </a:r>
            <a:r>
              <a:rPr lang="en-US" sz="2800" dirty="0">
                <a:solidFill>
                  <a:srgbClr val="0096FF"/>
                </a:solidFill>
                <a:latin typeface="IBM Plex Sans Medium" panose="020B0503050203000203" pitchFamily="34" charset="77"/>
              </a:rPr>
              <a:t>yearly profit savings with Skipper</a:t>
            </a:r>
          </a:p>
        </p:txBody>
      </p:sp>
      <p:sp>
        <p:nvSpPr>
          <p:cNvPr id="15" name="TextBox 14">
            <a:extLst>
              <a:ext uri="{FF2B5EF4-FFF2-40B4-BE49-F238E27FC236}">
                <a16:creationId xmlns:a16="http://schemas.microsoft.com/office/drawing/2014/main" id="{ECDF5AE2-EDA6-E247-B749-61609F77DBD8}"/>
              </a:ext>
            </a:extLst>
          </p:cNvPr>
          <p:cNvSpPr txBox="1"/>
          <p:nvPr/>
        </p:nvSpPr>
        <p:spPr>
          <a:xfrm>
            <a:off x="0" y="7974400"/>
            <a:ext cx="8382000" cy="636200"/>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Img</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Freekpik</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a:p>
            <a:endParaRPr lang="en-US" dirty="0"/>
          </a:p>
        </p:txBody>
      </p:sp>
      <p:pic>
        <p:nvPicPr>
          <p:cNvPr id="20" name="Picture 19">
            <a:extLst>
              <a:ext uri="{FF2B5EF4-FFF2-40B4-BE49-F238E27FC236}">
                <a16:creationId xmlns:a16="http://schemas.microsoft.com/office/drawing/2014/main" id="{EAF25F2A-4E69-6B40-AF3E-27B170DE170F}"/>
              </a:ext>
            </a:extLst>
          </p:cNvPr>
          <p:cNvPicPr>
            <a:picLocks noChangeAspect="1"/>
          </p:cNvPicPr>
          <p:nvPr/>
        </p:nvPicPr>
        <p:blipFill rotWithShape="1">
          <a:blip r:embed="rId3">
            <a:extLst>
              <a:ext uri="{28A0092B-C50C-407E-A947-70E740481C1C}">
                <a14:useLocalDpi xmlns:a14="http://schemas.microsoft.com/office/drawing/2010/main" val="0"/>
              </a:ext>
            </a:extLst>
          </a:blip>
          <a:srcRect t="31999" b="37836"/>
          <a:stretch/>
        </p:blipFill>
        <p:spPr>
          <a:xfrm>
            <a:off x="7679605" y="4916487"/>
            <a:ext cx="3064754" cy="924482"/>
          </a:xfrm>
          <a:prstGeom prst="rect">
            <a:avLst/>
          </a:prstGeom>
        </p:spPr>
      </p:pic>
      <p:pic>
        <p:nvPicPr>
          <p:cNvPr id="21" name="Picture 20">
            <a:extLst>
              <a:ext uri="{FF2B5EF4-FFF2-40B4-BE49-F238E27FC236}">
                <a16:creationId xmlns:a16="http://schemas.microsoft.com/office/drawing/2014/main" id="{99FE5FD3-FFE7-C74E-BA46-98C5D809A83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1430000" y="2140110"/>
            <a:ext cx="2776377" cy="2776377"/>
          </a:xfrm>
          <a:prstGeom prst="rect">
            <a:avLst/>
          </a:prstGeom>
        </p:spPr>
      </p:pic>
      <p:sp>
        <p:nvSpPr>
          <p:cNvPr id="10" name="Rectangle 9">
            <a:extLst>
              <a:ext uri="{FF2B5EF4-FFF2-40B4-BE49-F238E27FC236}">
                <a16:creationId xmlns:a16="http://schemas.microsoft.com/office/drawing/2014/main" id="{27FFB15C-766C-254A-B043-2F362413090B}"/>
              </a:ext>
            </a:extLst>
          </p:cNvPr>
          <p:cNvSpPr/>
          <p:nvPr/>
        </p:nvSpPr>
        <p:spPr>
          <a:xfrm>
            <a:off x="7657612" y="5926251"/>
            <a:ext cx="6369539" cy="2096087"/>
          </a:xfrm>
          <a:prstGeom prst="rect">
            <a:avLst/>
          </a:prstGeom>
        </p:spPr>
        <p:txBody>
          <a:bodyPr wrap="square">
            <a:spAutoFit/>
          </a:bodyPr>
          <a:lstStyle/>
          <a:p>
            <a:r>
              <a:rPr lang="en-US" sz="2800" dirty="0">
                <a:solidFill>
                  <a:schemeClr val="bg1"/>
                </a:solidFill>
                <a:latin typeface="IBM Plex Sans Light" panose="020B0403050203000203" pitchFamily="34" charset="77"/>
              </a:rPr>
              <a:t>Components of e-commerce app are deployed across cloud. Skipper reduces application downtime, limiting lost revenue from customer-facing issues that cause cart abandonment</a:t>
            </a:r>
          </a:p>
        </p:txBody>
      </p:sp>
      <p:sp>
        <p:nvSpPr>
          <p:cNvPr id="18" name="TextBox 17">
            <a:extLst>
              <a:ext uri="{FF2B5EF4-FFF2-40B4-BE49-F238E27FC236}">
                <a16:creationId xmlns:a16="http://schemas.microsoft.com/office/drawing/2014/main" id="{BF308601-7994-9F4C-8605-D81CEC31994E}"/>
              </a:ext>
            </a:extLst>
          </p:cNvPr>
          <p:cNvSpPr txBox="1"/>
          <p:nvPr/>
        </p:nvSpPr>
        <p:spPr>
          <a:xfrm>
            <a:off x="7418472" y="2061372"/>
            <a:ext cx="3451056" cy="1552156"/>
          </a:xfrm>
          <a:prstGeom prst="rect">
            <a:avLst/>
          </a:prstGeom>
          <a:noFill/>
        </p:spPr>
        <p:txBody>
          <a:bodyPr wrap="square" rtlCol="0">
            <a:spAutoFit/>
          </a:bodyPr>
          <a:lstStyle/>
          <a:p>
            <a:pPr algn="ctr"/>
            <a:r>
              <a:rPr lang="en-US" sz="5400" b="1" dirty="0">
                <a:solidFill>
                  <a:schemeClr val="bg1"/>
                </a:solidFill>
                <a:latin typeface="IBM Plex Sans SemiBold" panose="020B0503050203000203" pitchFamily="34" charset="77"/>
              </a:rPr>
              <a:t>$180,000</a:t>
            </a:r>
          </a:p>
          <a:p>
            <a:pPr algn="ctr"/>
            <a:r>
              <a:rPr lang="en-US" dirty="0">
                <a:solidFill>
                  <a:schemeClr val="bg1"/>
                </a:solidFill>
                <a:latin typeface="IBM Plex Sans Light" panose="020B0403050203000203" pitchFamily="34" charset="77"/>
              </a:rPr>
              <a:t>Annual profit savings with Skipper</a:t>
            </a:r>
          </a:p>
        </p:txBody>
      </p:sp>
    </p:spTree>
    <p:extLst>
      <p:ext uri="{BB962C8B-B14F-4D97-AF65-F5344CB8AC3E}">
        <p14:creationId xmlns:p14="http://schemas.microsoft.com/office/powerpoint/2010/main" val="1745577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4AAB8-0B49-034C-83C6-2B59AA115CD7}"/>
              </a:ext>
            </a:extLst>
          </p:cNvPr>
          <p:cNvSpPr/>
          <p:nvPr/>
        </p:nvSpPr>
        <p:spPr bwMode="auto">
          <a:xfrm>
            <a:off x="731520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3" name="Content Placeholder 2">
            <a:extLst>
              <a:ext uri="{FF2B5EF4-FFF2-40B4-BE49-F238E27FC236}">
                <a16:creationId xmlns:a16="http://schemas.microsoft.com/office/drawing/2014/main" id="{30556FC0-4680-7541-96E0-4F3C65FA64C6}"/>
              </a:ext>
            </a:extLst>
          </p:cNvPr>
          <p:cNvSpPr txBox="1">
            <a:spLocks/>
          </p:cNvSpPr>
          <p:nvPr/>
        </p:nvSpPr>
        <p:spPr>
          <a:xfrm>
            <a:off x="10972800" y="685800"/>
            <a:ext cx="3657600" cy="4114800"/>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dirty="0">
              <a:latin typeface="IBM Plex Sans Light" panose="020B0403050203000203" pitchFamily="34" charset="77"/>
            </a:endParaRPr>
          </a:p>
        </p:txBody>
      </p:sp>
      <p:sp>
        <p:nvSpPr>
          <p:cNvPr id="16" name="Content Placeholder 3">
            <a:extLst>
              <a:ext uri="{FF2B5EF4-FFF2-40B4-BE49-F238E27FC236}">
                <a16:creationId xmlns:a16="http://schemas.microsoft.com/office/drawing/2014/main" id="{A0FC2188-EB49-DC4D-A4DC-CC292588BA06}"/>
              </a:ext>
            </a:extLst>
          </p:cNvPr>
          <p:cNvSpPr txBox="1">
            <a:spLocks/>
          </p:cNvSpPr>
          <p:nvPr/>
        </p:nvSpPr>
        <p:spPr>
          <a:xfrm>
            <a:off x="7315200" y="4781075"/>
            <a:ext cx="7315200" cy="3448525"/>
          </a:xfrm>
          <a:prstGeom prst="rect">
            <a:avLst/>
          </a:prstGeom>
          <a:solidFill>
            <a:srgbClr val="0096FF"/>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IBM Plex Sans SemiBold" panose="020B0503050203000203" pitchFamily="34" charset="77"/>
            </a:endParaRPr>
          </a:p>
        </p:txBody>
      </p:sp>
      <p:sp>
        <p:nvSpPr>
          <p:cNvPr id="2" name="Footer Placeholder 1">
            <a:extLst>
              <a:ext uri="{FF2B5EF4-FFF2-40B4-BE49-F238E27FC236}">
                <a16:creationId xmlns:a16="http://schemas.microsoft.com/office/drawing/2014/main" id="{BC197F1C-71EA-1E48-ABEE-EC8507D7FA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49E04E93-3FCC-F043-BC21-6E566842E95E}"/>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Financial Services</a:t>
            </a:r>
          </a:p>
        </p:txBody>
      </p:sp>
      <p:sp>
        <p:nvSpPr>
          <p:cNvPr id="8" name="TextBox 7">
            <a:extLst>
              <a:ext uri="{FF2B5EF4-FFF2-40B4-BE49-F238E27FC236}">
                <a16:creationId xmlns:a16="http://schemas.microsoft.com/office/drawing/2014/main" id="{D52E6294-8A34-1A40-9370-0D6C79BD4DAE}"/>
              </a:ext>
            </a:extLst>
          </p:cNvPr>
          <p:cNvSpPr txBox="1"/>
          <p:nvPr/>
        </p:nvSpPr>
        <p:spPr>
          <a:xfrm>
            <a:off x="11430000" y="1016646"/>
            <a:ext cx="2776377" cy="1351780"/>
          </a:xfrm>
          <a:prstGeom prst="rect">
            <a:avLst/>
          </a:prstGeom>
          <a:noFill/>
        </p:spPr>
        <p:txBody>
          <a:bodyPr wrap="square" rtlCol="0">
            <a:spAutoFit/>
          </a:bodyPr>
          <a:lstStyle/>
          <a:p>
            <a:pPr algn="ctr"/>
            <a:r>
              <a:rPr lang="en-US" sz="4000" b="1" dirty="0">
                <a:solidFill>
                  <a:schemeClr val="bg1"/>
                </a:solidFill>
                <a:latin typeface="IBM Plex Sans SemiBold" panose="020B0503050203000203" pitchFamily="34" charset="77"/>
              </a:rPr>
              <a:t>43% </a:t>
            </a:r>
          </a:p>
          <a:p>
            <a:pPr algn="ctr"/>
            <a:r>
              <a:rPr lang="en-US" dirty="0">
                <a:solidFill>
                  <a:schemeClr val="bg1"/>
                </a:solidFill>
                <a:latin typeface="IBM Plex Sans Light" panose="020B0403050203000203" pitchFamily="34" charset="77"/>
              </a:rPr>
              <a:t>biz critical apps hosted in cloud</a:t>
            </a:r>
          </a:p>
        </p:txBody>
      </p:sp>
      <p:sp>
        <p:nvSpPr>
          <p:cNvPr id="11" name="TextBox 10">
            <a:extLst>
              <a:ext uri="{FF2B5EF4-FFF2-40B4-BE49-F238E27FC236}">
                <a16:creationId xmlns:a16="http://schemas.microsoft.com/office/drawing/2014/main" id="{99AB7A45-B9E9-5B4B-B1DB-500ED740E396}"/>
              </a:ext>
            </a:extLst>
          </p:cNvPr>
          <p:cNvSpPr txBox="1"/>
          <p:nvPr/>
        </p:nvSpPr>
        <p:spPr>
          <a:xfrm>
            <a:off x="440612" y="2007998"/>
            <a:ext cx="6632147" cy="5588005"/>
          </a:xfrm>
          <a:prstGeom prst="rect">
            <a:avLst/>
          </a:prstGeom>
          <a:noFill/>
        </p:spPr>
        <p:txBody>
          <a:bodyPr wrap="square" rtlCol="0">
            <a:spAutoFit/>
          </a:bodyPr>
          <a:lstStyle/>
          <a:p>
            <a:r>
              <a:rPr lang="en-US" sz="2000" dirty="0">
                <a:latin typeface="IBM Plex Sans Light" panose="020B0403050203000203" pitchFamily="34" charset="77"/>
              </a:rPr>
              <a:t>Example Use Case:</a:t>
            </a:r>
          </a:p>
          <a:p>
            <a:pPr marL="457200" indent="-457200">
              <a:buFont typeface="+mj-lt"/>
              <a:buAutoNum type="arabicPeriod"/>
            </a:pPr>
            <a:r>
              <a:rPr lang="en-US" sz="2000" dirty="0">
                <a:latin typeface="IBM Plex Sans Light" panose="020B0403050203000203" pitchFamily="34" charset="77"/>
              </a:rPr>
              <a:t>Monitoring policies alert Operator that mobile app transactions are processing very slowly </a:t>
            </a:r>
          </a:p>
          <a:p>
            <a:pPr marL="457200" indent="-457200">
              <a:buFont typeface="+mj-lt"/>
              <a:buAutoNum type="arabicPeriod"/>
            </a:pPr>
            <a:r>
              <a:rPr lang="en-US" sz="2000" dirty="0">
                <a:latin typeface="IBM Plex Sans Light" panose="020B0403050203000203" pitchFamily="34" charset="77"/>
              </a:rPr>
              <a:t>The policy lists the application that has been affected, but not which pods or K8 resources might be causing the issue </a:t>
            </a:r>
          </a:p>
          <a:p>
            <a:pPr marL="457200" indent="-457200">
              <a:buFont typeface="+mj-lt"/>
              <a:buAutoNum type="arabicPeriod"/>
            </a:pPr>
            <a:r>
              <a:rPr lang="en-US" sz="2000" dirty="0">
                <a:latin typeface="IBM Plex Sans Light" panose="020B0403050203000203" pitchFamily="34" charset="77"/>
              </a:rPr>
              <a:t>The Operator uses Skipper’s anomaly mode to see a list of everything in error state across his environment</a:t>
            </a:r>
          </a:p>
          <a:p>
            <a:pPr marL="457200" indent="-457200">
              <a:buFont typeface="+mj-lt"/>
              <a:buAutoNum type="arabicPeriod"/>
            </a:pPr>
            <a:r>
              <a:rPr lang="en-US" sz="2000" dirty="0">
                <a:latin typeface="IBM Plex Sans Light" panose="020B0403050203000203" pitchFamily="34" charset="77"/>
              </a:rPr>
              <a:t>He notices that several resources are listing “</a:t>
            </a:r>
            <a:r>
              <a:rPr lang="en-US" sz="2000" dirty="0" err="1">
                <a:latin typeface="IBM Plex Sans Light" panose="020B0403050203000203" pitchFamily="34" charset="77"/>
              </a:rPr>
              <a:t>ImagePullBackoff</a:t>
            </a:r>
            <a:r>
              <a:rPr lang="en-US" sz="2000" dirty="0">
                <a:latin typeface="IBM Plex Sans Light" panose="020B0403050203000203" pitchFamily="34" charset="77"/>
              </a:rPr>
              <a:t>” as their status. </a:t>
            </a:r>
          </a:p>
          <a:p>
            <a:pPr marL="457200" indent="-457200">
              <a:buFont typeface="+mj-lt"/>
              <a:buAutoNum type="arabicPeriod"/>
            </a:pPr>
            <a:r>
              <a:rPr lang="en-US" sz="2000" dirty="0">
                <a:latin typeface="IBM Plex Sans Light" panose="020B0403050203000203" pitchFamily="34" charset="77"/>
              </a:rPr>
              <a:t>He selects a resource and opens the YAML file to see what image the resource is trying to access. He can see that it is referencing a container that has not yet been deployed in the production environment </a:t>
            </a:r>
          </a:p>
          <a:p>
            <a:pPr marL="457200" indent="-457200">
              <a:buFont typeface="+mj-lt"/>
              <a:buAutoNum type="arabicPeriod"/>
            </a:pPr>
            <a:r>
              <a:rPr lang="en-US" sz="2000" dirty="0">
                <a:latin typeface="IBM Plex Sans Light" panose="020B0403050203000203" pitchFamily="34" charset="77"/>
              </a:rPr>
              <a:t>Already in his terminal, he can open the YAML file to edit directly, and point the resource to a container he knows exists in this environment, fixing the issue</a:t>
            </a:r>
          </a:p>
          <a:p>
            <a:endParaRPr lang="en-US" sz="2000" dirty="0">
              <a:latin typeface="IBM Plex Sans Light" panose="020B0403050203000203" pitchFamily="34" charset="77"/>
            </a:endParaRPr>
          </a:p>
        </p:txBody>
      </p:sp>
      <p:sp>
        <p:nvSpPr>
          <p:cNvPr id="15" name="TextBox 14">
            <a:extLst>
              <a:ext uri="{FF2B5EF4-FFF2-40B4-BE49-F238E27FC236}">
                <a16:creationId xmlns:a16="http://schemas.microsoft.com/office/drawing/2014/main" id="{ECDF5AE2-EDA6-E247-B749-61609F77DBD8}"/>
              </a:ext>
            </a:extLst>
          </p:cNvPr>
          <p:cNvSpPr txBox="1"/>
          <p:nvPr/>
        </p:nvSpPr>
        <p:spPr>
          <a:xfrm>
            <a:off x="0" y="7974400"/>
            <a:ext cx="8382000" cy="636200"/>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Img</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Freekpik</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a:p>
            <a:endParaRPr lang="en-US" dirty="0"/>
          </a:p>
        </p:txBody>
      </p:sp>
      <p:sp>
        <p:nvSpPr>
          <p:cNvPr id="10" name="Rectangle 9">
            <a:extLst>
              <a:ext uri="{FF2B5EF4-FFF2-40B4-BE49-F238E27FC236}">
                <a16:creationId xmlns:a16="http://schemas.microsoft.com/office/drawing/2014/main" id="{27FFB15C-766C-254A-B043-2F362413090B}"/>
              </a:ext>
            </a:extLst>
          </p:cNvPr>
          <p:cNvSpPr/>
          <p:nvPr/>
        </p:nvSpPr>
        <p:spPr>
          <a:xfrm>
            <a:off x="7657612" y="5926251"/>
            <a:ext cx="6730347" cy="2096087"/>
          </a:xfrm>
          <a:prstGeom prst="rect">
            <a:avLst/>
          </a:prstGeom>
        </p:spPr>
        <p:txBody>
          <a:bodyPr wrap="square">
            <a:spAutoFit/>
          </a:bodyPr>
          <a:lstStyle/>
          <a:p>
            <a:r>
              <a:rPr lang="en-US" sz="2800" dirty="0">
                <a:solidFill>
                  <a:schemeClr val="bg1"/>
                </a:solidFill>
                <a:latin typeface="IBM Plex Sans Light" panose="020B0403050203000203" pitchFamily="34" charset="77"/>
              </a:rPr>
              <a:t>Components of trade clearing and mobile banking apps are hosted across clouds. Skipper reduces issue resolution time, maintaining front-end functionality and timely transaction processing. </a:t>
            </a:r>
            <a:r>
              <a:rPr lang="en-US" sz="2800" dirty="0">
                <a:solidFill>
                  <a:schemeClr val="bg1"/>
                </a:solidFill>
                <a:latin typeface="IBM Plex Sans Light" panose="020B0403050203000203" pitchFamily="34" charset="77"/>
                <a:hlinkClick r:id="rId3"/>
              </a:rPr>
              <a:t>Example</a:t>
            </a:r>
            <a:r>
              <a:rPr lang="en-US" sz="2800" dirty="0">
                <a:solidFill>
                  <a:schemeClr val="bg1"/>
                </a:solidFill>
                <a:latin typeface="IBM Plex Sans Light" panose="020B0403050203000203" pitchFamily="34" charset="77"/>
              </a:rPr>
              <a:t>.</a:t>
            </a:r>
          </a:p>
        </p:txBody>
      </p:sp>
      <p:sp>
        <p:nvSpPr>
          <p:cNvPr id="17" name="TextBox 16">
            <a:extLst>
              <a:ext uri="{FF2B5EF4-FFF2-40B4-BE49-F238E27FC236}">
                <a16:creationId xmlns:a16="http://schemas.microsoft.com/office/drawing/2014/main" id="{89EDB23F-1499-424D-BA13-7A0795952BEA}"/>
              </a:ext>
            </a:extLst>
          </p:cNvPr>
          <p:cNvSpPr txBox="1"/>
          <p:nvPr/>
        </p:nvSpPr>
        <p:spPr>
          <a:xfrm>
            <a:off x="7418472" y="2061372"/>
            <a:ext cx="3451056" cy="1552156"/>
          </a:xfrm>
          <a:prstGeom prst="rect">
            <a:avLst/>
          </a:prstGeom>
          <a:noFill/>
        </p:spPr>
        <p:txBody>
          <a:bodyPr wrap="square" rtlCol="0">
            <a:spAutoFit/>
          </a:bodyPr>
          <a:lstStyle/>
          <a:p>
            <a:pPr algn="ctr"/>
            <a:r>
              <a:rPr lang="en-US" sz="5400" b="1" dirty="0">
                <a:solidFill>
                  <a:schemeClr val="bg1"/>
                </a:solidFill>
                <a:latin typeface="IBM Plex Sans SemiBold" panose="020B0503050203000203" pitchFamily="34" charset="77"/>
              </a:rPr>
              <a:t>$400,000</a:t>
            </a:r>
          </a:p>
          <a:p>
            <a:pPr algn="ctr"/>
            <a:r>
              <a:rPr lang="en-US" dirty="0">
                <a:solidFill>
                  <a:schemeClr val="bg1"/>
                </a:solidFill>
                <a:latin typeface="IBM Plex Sans Light" panose="020B0403050203000203" pitchFamily="34" charset="77"/>
              </a:rPr>
              <a:t>Annual profit savings with Skipper</a:t>
            </a:r>
          </a:p>
        </p:txBody>
      </p:sp>
      <p:pic>
        <p:nvPicPr>
          <p:cNvPr id="19" name="Picture 18">
            <a:extLst>
              <a:ext uri="{FF2B5EF4-FFF2-40B4-BE49-F238E27FC236}">
                <a16:creationId xmlns:a16="http://schemas.microsoft.com/office/drawing/2014/main" id="{D6D330F5-9BC1-9B4C-A200-CD968A414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890" y="5007862"/>
            <a:ext cx="2968794" cy="802502"/>
          </a:xfrm>
          <a:prstGeom prst="rect">
            <a:avLst/>
          </a:prstGeom>
        </p:spPr>
      </p:pic>
      <p:pic>
        <p:nvPicPr>
          <p:cNvPr id="22" name="Picture 21">
            <a:extLst>
              <a:ext uri="{FF2B5EF4-FFF2-40B4-BE49-F238E27FC236}">
                <a16:creationId xmlns:a16="http://schemas.microsoft.com/office/drawing/2014/main" id="{3165D637-0445-8542-89B6-35E4DDB46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467" y="2221536"/>
            <a:ext cx="2700338" cy="2700338"/>
          </a:xfrm>
          <a:prstGeom prst="rect">
            <a:avLst/>
          </a:prstGeom>
        </p:spPr>
      </p:pic>
    </p:spTree>
    <p:extLst>
      <p:ext uri="{BB962C8B-B14F-4D97-AF65-F5344CB8AC3E}">
        <p14:creationId xmlns:p14="http://schemas.microsoft.com/office/powerpoint/2010/main" val="724801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4AAB8-0B49-034C-83C6-2B59AA115CD7}"/>
              </a:ext>
            </a:extLst>
          </p:cNvPr>
          <p:cNvSpPr/>
          <p:nvPr/>
        </p:nvSpPr>
        <p:spPr bwMode="auto">
          <a:xfrm>
            <a:off x="731520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3" name="Content Placeholder 2">
            <a:extLst>
              <a:ext uri="{FF2B5EF4-FFF2-40B4-BE49-F238E27FC236}">
                <a16:creationId xmlns:a16="http://schemas.microsoft.com/office/drawing/2014/main" id="{30556FC0-4680-7541-96E0-4F3C65FA64C6}"/>
              </a:ext>
            </a:extLst>
          </p:cNvPr>
          <p:cNvSpPr txBox="1">
            <a:spLocks/>
          </p:cNvSpPr>
          <p:nvPr/>
        </p:nvSpPr>
        <p:spPr>
          <a:xfrm>
            <a:off x="10972800" y="685800"/>
            <a:ext cx="3657600" cy="4114800"/>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dirty="0">
              <a:latin typeface="IBM Plex Sans Light" panose="020B0403050203000203" pitchFamily="34" charset="77"/>
            </a:endParaRPr>
          </a:p>
        </p:txBody>
      </p:sp>
      <p:sp>
        <p:nvSpPr>
          <p:cNvPr id="16" name="Content Placeholder 3">
            <a:extLst>
              <a:ext uri="{FF2B5EF4-FFF2-40B4-BE49-F238E27FC236}">
                <a16:creationId xmlns:a16="http://schemas.microsoft.com/office/drawing/2014/main" id="{A0FC2188-EB49-DC4D-A4DC-CC292588BA06}"/>
              </a:ext>
            </a:extLst>
          </p:cNvPr>
          <p:cNvSpPr txBox="1">
            <a:spLocks/>
          </p:cNvSpPr>
          <p:nvPr/>
        </p:nvSpPr>
        <p:spPr>
          <a:xfrm>
            <a:off x="7315200" y="4781075"/>
            <a:ext cx="7315200" cy="3448525"/>
          </a:xfrm>
          <a:prstGeom prst="rect">
            <a:avLst/>
          </a:prstGeom>
          <a:solidFill>
            <a:srgbClr val="0096FF"/>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IBM Plex Sans SemiBold" panose="020B0503050203000203" pitchFamily="34" charset="77"/>
            </a:endParaRPr>
          </a:p>
        </p:txBody>
      </p:sp>
      <p:sp>
        <p:nvSpPr>
          <p:cNvPr id="2" name="Footer Placeholder 1">
            <a:extLst>
              <a:ext uri="{FF2B5EF4-FFF2-40B4-BE49-F238E27FC236}">
                <a16:creationId xmlns:a16="http://schemas.microsoft.com/office/drawing/2014/main" id="{BC197F1C-71EA-1E48-ABEE-EC8507D7FA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49E04E93-3FCC-F043-BC21-6E566842E95E}"/>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Manufacturing</a:t>
            </a:r>
          </a:p>
        </p:txBody>
      </p:sp>
      <p:sp>
        <p:nvSpPr>
          <p:cNvPr id="8" name="TextBox 7">
            <a:extLst>
              <a:ext uri="{FF2B5EF4-FFF2-40B4-BE49-F238E27FC236}">
                <a16:creationId xmlns:a16="http://schemas.microsoft.com/office/drawing/2014/main" id="{D52E6294-8A34-1A40-9370-0D6C79BD4DAE}"/>
              </a:ext>
            </a:extLst>
          </p:cNvPr>
          <p:cNvSpPr txBox="1"/>
          <p:nvPr/>
        </p:nvSpPr>
        <p:spPr>
          <a:xfrm>
            <a:off x="11430000" y="1016646"/>
            <a:ext cx="2776377" cy="1351780"/>
          </a:xfrm>
          <a:prstGeom prst="rect">
            <a:avLst/>
          </a:prstGeom>
          <a:noFill/>
        </p:spPr>
        <p:txBody>
          <a:bodyPr wrap="square" rtlCol="0">
            <a:spAutoFit/>
          </a:bodyPr>
          <a:lstStyle/>
          <a:p>
            <a:pPr algn="ctr"/>
            <a:r>
              <a:rPr lang="en-US" sz="4000" b="1" dirty="0">
                <a:solidFill>
                  <a:schemeClr val="bg1"/>
                </a:solidFill>
                <a:latin typeface="IBM Plex Sans SemiBold" panose="020B0503050203000203" pitchFamily="34" charset="77"/>
              </a:rPr>
              <a:t>30% </a:t>
            </a:r>
          </a:p>
          <a:p>
            <a:pPr algn="ctr"/>
            <a:r>
              <a:rPr lang="en-US" dirty="0">
                <a:solidFill>
                  <a:schemeClr val="bg1"/>
                </a:solidFill>
                <a:latin typeface="IBM Plex Sans Light" panose="020B0403050203000203" pitchFamily="34" charset="77"/>
              </a:rPr>
              <a:t>biz critical apps hosted in cloud</a:t>
            </a:r>
          </a:p>
        </p:txBody>
      </p:sp>
      <p:sp>
        <p:nvSpPr>
          <p:cNvPr id="11" name="TextBox 10">
            <a:extLst>
              <a:ext uri="{FF2B5EF4-FFF2-40B4-BE49-F238E27FC236}">
                <a16:creationId xmlns:a16="http://schemas.microsoft.com/office/drawing/2014/main" id="{99AB7A45-B9E9-5B4B-B1DB-500ED740E396}"/>
              </a:ext>
            </a:extLst>
          </p:cNvPr>
          <p:cNvSpPr txBox="1"/>
          <p:nvPr/>
        </p:nvSpPr>
        <p:spPr>
          <a:xfrm>
            <a:off x="440612" y="2007998"/>
            <a:ext cx="6632147" cy="5015540"/>
          </a:xfrm>
          <a:prstGeom prst="rect">
            <a:avLst/>
          </a:prstGeom>
          <a:noFill/>
        </p:spPr>
        <p:txBody>
          <a:bodyPr wrap="square" rtlCol="0">
            <a:spAutoFit/>
          </a:bodyPr>
          <a:lstStyle/>
          <a:p>
            <a:r>
              <a:rPr lang="en-US" sz="2000" dirty="0">
                <a:latin typeface="IBM Plex Sans Light" panose="020B0403050203000203" pitchFamily="34" charset="77"/>
              </a:rPr>
              <a:t>Example Use Case:</a:t>
            </a:r>
          </a:p>
          <a:p>
            <a:pPr marL="457200" indent="-457200">
              <a:buFont typeface="+mj-lt"/>
              <a:buAutoNum type="arabicPeriod"/>
            </a:pPr>
            <a:r>
              <a:rPr lang="en-US" sz="2000" dirty="0">
                <a:latin typeface="IBM Plex Sans Light" panose="020B0403050203000203" pitchFamily="34" charset="77"/>
              </a:rPr>
              <a:t>The Operator receives a page that his application is failing, which is causing a bottleneck on the automatic production line. The page lists the specific pods that are affected, but isn’t sure what application they’re a part of, or what services could be impacted </a:t>
            </a:r>
          </a:p>
          <a:p>
            <a:pPr marL="457200" indent="-457200">
              <a:buFont typeface="+mj-lt"/>
              <a:buAutoNum type="arabicPeriod"/>
            </a:pPr>
            <a:r>
              <a:rPr lang="en-US" sz="2000" dirty="0">
                <a:latin typeface="IBM Plex Sans Light" panose="020B0403050203000203" pitchFamily="34" charset="77"/>
              </a:rPr>
              <a:t>With Skipper, he searches for the specific resource named in his alert. From there, he can browse back up the hierarchy to see what application it is a part of and what other elements may be dependent on this resource</a:t>
            </a:r>
          </a:p>
          <a:p>
            <a:pPr marL="457200" indent="-457200">
              <a:buFont typeface="+mj-lt"/>
              <a:buAutoNum type="arabicPeriod"/>
            </a:pPr>
            <a:r>
              <a:rPr lang="en-US" sz="2000" dirty="0">
                <a:latin typeface="IBM Plex Sans Light" panose="020B0403050203000203" pitchFamily="34" charset="77"/>
              </a:rPr>
              <a:t>He notices that a lot of the affected pods communicate with a specific Kubernetes service element. He pulls up that service and sees that it’s CPU/Memory are overloaded. </a:t>
            </a:r>
          </a:p>
          <a:p>
            <a:pPr marL="457200" indent="-457200">
              <a:buFont typeface="+mj-lt"/>
              <a:buAutoNum type="arabicPeriod"/>
            </a:pPr>
            <a:r>
              <a:rPr lang="en-US" sz="2000" dirty="0">
                <a:latin typeface="IBM Plex Sans Light" panose="020B0403050203000203" pitchFamily="34" charset="77"/>
              </a:rPr>
              <a:t>He increases the thresholds and re-deploys the service, fixing the issue. </a:t>
            </a:r>
          </a:p>
        </p:txBody>
      </p:sp>
      <p:sp>
        <p:nvSpPr>
          <p:cNvPr id="15" name="TextBox 14">
            <a:extLst>
              <a:ext uri="{FF2B5EF4-FFF2-40B4-BE49-F238E27FC236}">
                <a16:creationId xmlns:a16="http://schemas.microsoft.com/office/drawing/2014/main" id="{ECDF5AE2-EDA6-E247-B749-61609F77DBD8}"/>
              </a:ext>
            </a:extLst>
          </p:cNvPr>
          <p:cNvSpPr txBox="1"/>
          <p:nvPr/>
        </p:nvSpPr>
        <p:spPr>
          <a:xfrm>
            <a:off x="0" y="7974400"/>
            <a:ext cx="8382000" cy="636200"/>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Img</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Freekpik</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a:p>
            <a:endParaRPr lang="en-US" dirty="0"/>
          </a:p>
        </p:txBody>
      </p:sp>
      <p:sp>
        <p:nvSpPr>
          <p:cNvPr id="10" name="Rectangle 9">
            <a:extLst>
              <a:ext uri="{FF2B5EF4-FFF2-40B4-BE49-F238E27FC236}">
                <a16:creationId xmlns:a16="http://schemas.microsoft.com/office/drawing/2014/main" id="{27FFB15C-766C-254A-B043-2F362413090B}"/>
              </a:ext>
            </a:extLst>
          </p:cNvPr>
          <p:cNvSpPr/>
          <p:nvPr/>
        </p:nvSpPr>
        <p:spPr>
          <a:xfrm>
            <a:off x="7657612" y="5926251"/>
            <a:ext cx="6730347" cy="2096087"/>
          </a:xfrm>
          <a:prstGeom prst="rect">
            <a:avLst/>
          </a:prstGeom>
        </p:spPr>
        <p:txBody>
          <a:bodyPr wrap="square">
            <a:spAutoFit/>
          </a:bodyPr>
          <a:lstStyle/>
          <a:p>
            <a:r>
              <a:rPr lang="en-US" sz="2800" dirty="0">
                <a:solidFill>
                  <a:schemeClr val="bg1"/>
                </a:solidFill>
                <a:latin typeface="IBM Plex Sans Light" panose="020B0403050203000203" pitchFamily="34" charset="77"/>
              </a:rPr>
              <a:t>Components of supply chain processes are hosted across clouds. Skipper reduces app downtime, maintaining production line throughput rates and ability to meet end-product demand</a:t>
            </a:r>
          </a:p>
        </p:txBody>
      </p:sp>
      <p:sp>
        <p:nvSpPr>
          <p:cNvPr id="17" name="TextBox 16">
            <a:extLst>
              <a:ext uri="{FF2B5EF4-FFF2-40B4-BE49-F238E27FC236}">
                <a16:creationId xmlns:a16="http://schemas.microsoft.com/office/drawing/2014/main" id="{89EDB23F-1499-424D-BA13-7A0795952BEA}"/>
              </a:ext>
            </a:extLst>
          </p:cNvPr>
          <p:cNvSpPr txBox="1"/>
          <p:nvPr/>
        </p:nvSpPr>
        <p:spPr>
          <a:xfrm>
            <a:off x="7418472" y="2061372"/>
            <a:ext cx="3451056" cy="1552156"/>
          </a:xfrm>
          <a:prstGeom prst="rect">
            <a:avLst/>
          </a:prstGeom>
          <a:noFill/>
        </p:spPr>
        <p:txBody>
          <a:bodyPr wrap="square" rtlCol="0">
            <a:spAutoFit/>
          </a:bodyPr>
          <a:lstStyle/>
          <a:p>
            <a:pPr algn="ctr"/>
            <a:r>
              <a:rPr lang="en-US" sz="5400" b="1" dirty="0">
                <a:solidFill>
                  <a:schemeClr val="bg1"/>
                </a:solidFill>
                <a:latin typeface="IBM Plex Sans SemiBold" panose="020B0503050203000203" pitchFamily="34" charset="77"/>
              </a:rPr>
              <a:t>$175,000</a:t>
            </a:r>
          </a:p>
          <a:p>
            <a:pPr algn="ctr"/>
            <a:r>
              <a:rPr lang="en-US" dirty="0">
                <a:solidFill>
                  <a:schemeClr val="bg1"/>
                </a:solidFill>
                <a:latin typeface="IBM Plex Sans Light" panose="020B0403050203000203" pitchFamily="34" charset="77"/>
              </a:rPr>
              <a:t>Annual profit savings with Skipper</a:t>
            </a:r>
          </a:p>
        </p:txBody>
      </p:sp>
      <p:pic>
        <p:nvPicPr>
          <p:cNvPr id="14" name="Picture 13">
            <a:extLst>
              <a:ext uri="{FF2B5EF4-FFF2-40B4-BE49-F238E27FC236}">
                <a16:creationId xmlns:a16="http://schemas.microsoft.com/office/drawing/2014/main" id="{FB12B773-90F1-6441-97C8-B50B0377D27E}"/>
              </a:ext>
            </a:extLst>
          </p:cNvPr>
          <p:cNvPicPr>
            <a:picLocks noChangeAspect="1"/>
          </p:cNvPicPr>
          <p:nvPr/>
        </p:nvPicPr>
        <p:blipFill rotWithShape="1">
          <a:blip r:embed="rId3">
            <a:extLst>
              <a:ext uri="{28A0092B-C50C-407E-A947-70E740481C1C}">
                <a14:useLocalDpi xmlns:a14="http://schemas.microsoft.com/office/drawing/2010/main" val="0"/>
              </a:ext>
            </a:extLst>
          </a:blip>
          <a:srcRect b="21066"/>
          <a:stretch/>
        </p:blipFill>
        <p:spPr>
          <a:xfrm>
            <a:off x="11620301" y="2642309"/>
            <a:ext cx="2362597" cy="1864883"/>
          </a:xfrm>
          <a:prstGeom prst="rect">
            <a:avLst/>
          </a:prstGeom>
        </p:spPr>
      </p:pic>
      <p:pic>
        <p:nvPicPr>
          <p:cNvPr id="18" name="Picture 17">
            <a:extLst>
              <a:ext uri="{FF2B5EF4-FFF2-40B4-BE49-F238E27FC236}">
                <a16:creationId xmlns:a16="http://schemas.microsoft.com/office/drawing/2014/main" id="{388CF100-3191-5649-B863-9ADB87C2AB7F}"/>
              </a:ext>
            </a:extLst>
          </p:cNvPr>
          <p:cNvPicPr>
            <a:picLocks noChangeAspect="1"/>
          </p:cNvPicPr>
          <p:nvPr/>
        </p:nvPicPr>
        <p:blipFill rotWithShape="1">
          <a:blip r:embed="rId4">
            <a:extLst>
              <a:ext uri="{28A0092B-C50C-407E-A947-70E740481C1C}">
                <a14:useLocalDpi xmlns:a14="http://schemas.microsoft.com/office/drawing/2010/main" val="0"/>
              </a:ext>
            </a:extLst>
          </a:blip>
          <a:srcRect l="11304" t="20669" r="13043" b="19615"/>
          <a:stretch/>
        </p:blipFill>
        <p:spPr>
          <a:xfrm>
            <a:off x="7622912" y="4806381"/>
            <a:ext cx="2655313" cy="1178406"/>
          </a:xfrm>
          <a:prstGeom prst="rect">
            <a:avLst/>
          </a:prstGeom>
        </p:spPr>
      </p:pic>
    </p:spTree>
    <p:extLst>
      <p:ext uri="{BB962C8B-B14F-4D97-AF65-F5344CB8AC3E}">
        <p14:creationId xmlns:p14="http://schemas.microsoft.com/office/powerpoint/2010/main" val="2367587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F79E80-5154-6546-BDE9-FDEA9A1B2851}"/>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Rectangle 2">
            <a:extLst>
              <a:ext uri="{FF2B5EF4-FFF2-40B4-BE49-F238E27FC236}">
                <a16:creationId xmlns:a16="http://schemas.microsoft.com/office/drawing/2014/main" id="{B679DFCB-DC9C-664A-AB9B-05662928EF98}"/>
              </a:ext>
            </a:extLst>
          </p:cNvPr>
          <p:cNvSpPr/>
          <p:nvPr/>
        </p:nvSpPr>
        <p:spPr bwMode="auto">
          <a:xfrm>
            <a:off x="0" y="685800"/>
            <a:ext cx="14630400" cy="7543800"/>
          </a:xfrm>
          <a:prstGeom prst="rect">
            <a:avLst/>
          </a:prstGeom>
          <a:solidFill>
            <a:srgbClr val="36AEE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4" name="Rectangle 3">
            <a:extLst>
              <a:ext uri="{FF2B5EF4-FFF2-40B4-BE49-F238E27FC236}">
                <a16:creationId xmlns:a16="http://schemas.microsoft.com/office/drawing/2014/main" id="{E7AE58B0-BD88-5A42-810B-A61C7CAF4CEA}"/>
              </a:ext>
            </a:extLst>
          </p:cNvPr>
          <p:cNvSpPr/>
          <p:nvPr/>
        </p:nvSpPr>
        <p:spPr>
          <a:xfrm>
            <a:off x="4970456" y="2286000"/>
            <a:ext cx="8141973" cy="2067361"/>
          </a:xfrm>
          <a:prstGeom prst="rect">
            <a:avLst/>
          </a:prstGeom>
          <a:noFill/>
        </p:spPr>
        <p:txBody>
          <a:bodyPr wrap="none" lIns="91440" tIns="45720" rIns="91440" bIns="45720">
            <a:spAutoFit/>
          </a:bodyPr>
          <a:lstStyle/>
          <a:p>
            <a:pPr algn="ctr"/>
            <a:r>
              <a:rPr lang="en-US" sz="13800" b="1" dirty="0">
                <a:ln w="6600">
                  <a:solidFill>
                    <a:schemeClr val="accent2"/>
                  </a:solidFill>
                  <a:prstDash val="solid"/>
                </a:ln>
                <a:solidFill>
                  <a:srgbClr val="FFFFFF"/>
                </a:solidFill>
                <a:effectLst>
                  <a:outerShdw dist="38100" dir="2700000" algn="tl" rotWithShape="0">
                    <a:schemeClr val="accent2"/>
                  </a:outerShdw>
                </a:effectLst>
                <a:latin typeface="IBM Plex Sans SemiBold" panose="020B0503050203000203" pitchFamily="34" charset="77"/>
              </a:rPr>
              <a:t>$540,000</a:t>
            </a:r>
          </a:p>
        </p:txBody>
      </p:sp>
      <p:sp>
        <p:nvSpPr>
          <p:cNvPr id="6" name="TextBox 5">
            <a:extLst>
              <a:ext uri="{FF2B5EF4-FFF2-40B4-BE49-F238E27FC236}">
                <a16:creationId xmlns:a16="http://schemas.microsoft.com/office/drawing/2014/main" id="{98317511-991B-5142-93D8-CA51F811DB04}"/>
              </a:ext>
            </a:extLst>
          </p:cNvPr>
          <p:cNvSpPr txBox="1"/>
          <p:nvPr/>
        </p:nvSpPr>
        <p:spPr>
          <a:xfrm>
            <a:off x="4970456" y="4598502"/>
            <a:ext cx="9509125" cy="1122743"/>
          </a:xfrm>
          <a:prstGeom prst="rect">
            <a:avLst/>
          </a:prstGeom>
          <a:noFill/>
        </p:spPr>
        <p:txBody>
          <a:bodyPr wrap="square" rtlCol="0">
            <a:spAutoFit/>
          </a:bodyPr>
          <a:lstStyle/>
          <a:p>
            <a:r>
              <a:rPr lang="en-US" sz="3600" dirty="0">
                <a:solidFill>
                  <a:schemeClr val="bg1"/>
                </a:solidFill>
                <a:latin typeface="IBM Plex Sans" panose="020B0503050203000203" pitchFamily="34" charset="77"/>
              </a:rPr>
              <a:t>Yearly </a:t>
            </a:r>
            <a:r>
              <a:rPr lang="en-US" sz="3600" b="1" dirty="0">
                <a:solidFill>
                  <a:schemeClr val="bg1"/>
                </a:solidFill>
                <a:latin typeface="IBM Plex Sans SemiBold" panose="020B0503050203000203" pitchFamily="34" charset="77"/>
              </a:rPr>
              <a:t>internal productivity </a:t>
            </a:r>
            <a:r>
              <a:rPr lang="en-US" sz="3600" dirty="0">
                <a:solidFill>
                  <a:schemeClr val="bg1"/>
                </a:solidFill>
                <a:latin typeface="IBM Plex Sans" panose="020B0503050203000203" pitchFamily="34" charset="77"/>
              </a:rPr>
              <a:t>savings from reduced application downtime with Skipper</a:t>
            </a:r>
          </a:p>
        </p:txBody>
      </p:sp>
      <p:pic>
        <p:nvPicPr>
          <p:cNvPr id="8" name="Picture 7">
            <a:extLst>
              <a:ext uri="{FF2B5EF4-FFF2-40B4-BE49-F238E27FC236}">
                <a16:creationId xmlns:a16="http://schemas.microsoft.com/office/drawing/2014/main" id="{EE7162E7-D9A6-CA4C-96FE-343D7B754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6000"/>
            <a:ext cx="3855392" cy="3855392"/>
          </a:xfrm>
          <a:prstGeom prst="rect">
            <a:avLst/>
          </a:prstGeom>
        </p:spPr>
      </p:pic>
    </p:spTree>
    <p:extLst>
      <p:ext uri="{BB962C8B-B14F-4D97-AF65-F5344CB8AC3E}">
        <p14:creationId xmlns:p14="http://schemas.microsoft.com/office/powerpoint/2010/main" val="76342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6324600"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Market </a:t>
            </a:r>
          </a:p>
          <a:p>
            <a:r>
              <a:rPr lang="en-US" sz="4800" dirty="0">
                <a:solidFill>
                  <a:schemeClr val="bg1"/>
                </a:solidFill>
                <a:latin typeface="IBM Plex Serif Medium" panose="02060503050406000203" pitchFamily="18" charset="77"/>
              </a:rPr>
              <a:t>Analysis</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648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619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779316"/>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Our User</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3886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7800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DDEADF-E8FE-6B4F-93EE-A42C5C58891A}"/>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4" name="Subtitle 2">
            <a:extLst>
              <a:ext uri="{FF2B5EF4-FFF2-40B4-BE49-F238E27FC236}">
                <a16:creationId xmlns:a16="http://schemas.microsoft.com/office/drawing/2014/main" id="{0024D0BA-62E9-9944-8615-C486CAC38896}"/>
              </a:ext>
            </a:extLst>
          </p:cNvPr>
          <p:cNvSpPr txBox="1">
            <a:spLocks/>
          </p:cNvSpPr>
          <p:nvPr/>
        </p:nvSpPr>
        <p:spPr>
          <a:xfrm>
            <a:off x="457200" y="828292"/>
            <a:ext cx="148590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Skipper’s Market Opportunity</a:t>
            </a:r>
          </a:p>
        </p:txBody>
      </p:sp>
      <p:sp>
        <p:nvSpPr>
          <p:cNvPr id="5" name="TextBox 4">
            <a:extLst>
              <a:ext uri="{FF2B5EF4-FFF2-40B4-BE49-F238E27FC236}">
                <a16:creationId xmlns:a16="http://schemas.microsoft.com/office/drawing/2014/main" id="{715502BD-07F3-0545-A080-C306155C41E0}"/>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By offering Skipper as a complement to the MCM ecosystem, we will enhance IBM’s positioning as the premiere destination for robust multicloud (and multicluster) management tools. This can boost IBM to a market-leading position in one of the fastest growing segments of cloud computing. </a:t>
            </a:r>
          </a:p>
        </p:txBody>
      </p:sp>
      <p:cxnSp>
        <p:nvCxnSpPr>
          <p:cNvPr id="8" name="Straight Arrow Connector 7">
            <a:extLst>
              <a:ext uri="{FF2B5EF4-FFF2-40B4-BE49-F238E27FC236}">
                <a16:creationId xmlns:a16="http://schemas.microsoft.com/office/drawing/2014/main" id="{4AB3085F-EEBA-6641-936A-C4A88203A679}"/>
              </a:ext>
            </a:extLst>
          </p:cNvPr>
          <p:cNvCxnSpPr>
            <a:cxnSpLocks/>
          </p:cNvCxnSpPr>
          <p:nvPr/>
        </p:nvCxnSpPr>
        <p:spPr bwMode="auto">
          <a:xfrm>
            <a:off x="7315200" y="2945052"/>
            <a:ext cx="0" cy="3684348"/>
          </a:xfrm>
          <a:prstGeom prst="straightConnector1">
            <a:avLst/>
          </a:prstGeom>
          <a:solidFill>
            <a:srgbClr val="00B8FF"/>
          </a:solidFill>
          <a:ln w="57150" cap="flat" cmpd="sng" algn="ctr">
            <a:solidFill>
              <a:srgbClr val="0097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ular Callout 9">
            <a:extLst>
              <a:ext uri="{FF2B5EF4-FFF2-40B4-BE49-F238E27FC236}">
                <a16:creationId xmlns:a16="http://schemas.microsoft.com/office/drawing/2014/main" id="{CBE40259-2AB0-CA48-9EEA-97E12FE054CC}"/>
              </a:ext>
            </a:extLst>
          </p:cNvPr>
          <p:cNvSpPr/>
          <p:nvPr/>
        </p:nvSpPr>
        <p:spPr bwMode="auto">
          <a:xfrm>
            <a:off x="410308" y="2884828"/>
            <a:ext cx="6477000" cy="1191421"/>
          </a:xfrm>
          <a:prstGeom prst="wedgeRectCallout">
            <a:avLst>
              <a:gd name="adj1" fmla="val 56435"/>
              <a:gd name="adj2" fmla="val -20478"/>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2000" dirty="0">
                <a:solidFill>
                  <a:schemeClr val="bg1"/>
                </a:solidFill>
                <a:latin typeface="IBM Plex Sans Light" panose="020B0403050203000203" pitchFamily="34" charset="77"/>
              </a:rPr>
              <a:t>Enterprise customers are still moving a large portion of their apps to cloud environments. As biz critical apps are moved to cloud, they need robust tools to triage environments as issues occur</a:t>
            </a:r>
          </a:p>
        </p:txBody>
      </p:sp>
      <p:sp>
        <p:nvSpPr>
          <p:cNvPr id="12" name="Rectangular Callout 11">
            <a:extLst>
              <a:ext uri="{FF2B5EF4-FFF2-40B4-BE49-F238E27FC236}">
                <a16:creationId xmlns:a16="http://schemas.microsoft.com/office/drawing/2014/main" id="{F7FB77FE-3B64-1D47-B18C-A1B7C786EC95}"/>
              </a:ext>
            </a:extLst>
          </p:cNvPr>
          <p:cNvSpPr/>
          <p:nvPr/>
        </p:nvSpPr>
        <p:spPr bwMode="auto">
          <a:xfrm>
            <a:off x="7743093" y="3331184"/>
            <a:ext cx="6477000" cy="1191421"/>
          </a:xfrm>
          <a:prstGeom prst="wedgeRectCallout">
            <a:avLst>
              <a:gd name="adj1" fmla="val -55421"/>
              <a:gd name="adj2" fmla="val -20478"/>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2000" dirty="0">
                <a:solidFill>
                  <a:schemeClr val="bg1"/>
                </a:solidFill>
                <a:latin typeface="IBM Plex Sans Light" panose="020B0403050203000203" pitchFamily="34" charset="77"/>
              </a:rPr>
              <a:t>The increasing adoption of Kubernetes leads customers to prefer hosted private clouds for some workloads, adding layers of abstraction to the usual triage process  </a:t>
            </a:r>
          </a:p>
        </p:txBody>
      </p:sp>
      <p:sp>
        <p:nvSpPr>
          <p:cNvPr id="13" name="Rectangular Callout 12">
            <a:extLst>
              <a:ext uri="{FF2B5EF4-FFF2-40B4-BE49-F238E27FC236}">
                <a16:creationId xmlns:a16="http://schemas.microsoft.com/office/drawing/2014/main" id="{08C35F16-31E1-3544-95B3-9DD293E7732F}"/>
              </a:ext>
            </a:extLst>
          </p:cNvPr>
          <p:cNvSpPr/>
          <p:nvPr/>
        </p:nvSpPr>
        <p:spPr bwMode="auto">
          <a:xfrm>
            <a:off x="410308" y="4458252"/>
            <a:ext cx="6477000" cy="1191421"/>
          </a:xfrm>
          <a:prstGeom prst="wedgeRectCallout">
            <a:avLst>
              <a:gd name="adj1" fmla="val 56435"/>
              <a:gd name="adj2" fmla="val -19002"/>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2000" dirty="0">
                <a:solidFill>
                  <a:schemeClr val="bg1"/>
                </a:solidFill>
                <a:latin typeface="IBM Plex Sans Light" panose="020B0403050203000203" pitchFamily="34" charset="77"/>
              </a:rPr>
              <a:t>This combination of public, private and on-prem solutions leads customers to need robust multicloud management tools that go beyond deployment to address operations </a:t>
            </a:r>
          </a:p>
        </p:txBody>
      </p:sp>
      <p:sp>
        <p:nvSpPr>
          <p:cNvPr id="15" name="Rectangular Callout 14">
            <a:extLst>
              <a:ext uri="{FF2B5EF4-FFF2-40B4-BE49-F238E27FC236}">
                <a16:creationId xmlns:a16="http://schemas.microsoft.com/office/drawing/2014/main" id="{246CC638-59EE-C74C-A2E6-5D7698973358}"/>
              </a:ext>
            </a:extLst>
          </p:cNvPr>
          <p:cNvSpPr/>
          <p:nvPr/>
        </p:nvSpPr>
        <p:spPr bwMode="auto">
          <a:xfrm>
            <a:off x="7743092" y="4939626"/>
            <a:ext cx="6477000" cy="1191421"/>
          </a:xfrm>
          <a:prstGeom prst="wedgeRectCallout">
            <a:avLst>
              <a:gd name="adj1" fmla="val -55964"/>
              <a:gd name="adj2" fmla="val -23430"/>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r>
              <a:rPr lang="en-US" sz="2000" dirty="0">
                <a:solidFill>
                  <a:schemeClr val="bg1"/>
                </a:solidFill>
                <a:latin typeface="IBM Plex Sans Light" panose="020B0403050203000203" pitchFamily="34" charset="77"/>
              </a:rPr>
              <a:t>Kubernetes users are increasingly deploying across multiple clusters – customers need not just multicloud management but multicluster tools that are optimized for the full DevOps lifecycle</a:t>
            </a:r>
          </a:p>
        </p:txBody>
      </p:sp>
      <p:sp>
        <p:nvSpPr>
          <p:cNvPr id="17" name="Rectangle 16">
            <a:extLst>
              <a:ext uri="{FF2B5EF4-FFF2-40B4-BE49-F238E27FC236}">
                <a16:creationId xmlns:a16="http://schemas.microsoft.com/office/drawing/2014/main" id="{69A213A6-6830-A64B-9ED2-2E599F951A2C}"/>
              </a:ext>
            </a:extLst>
          </p:cNvPr>
          <p:cNvSpPr/>
          <p:nvPr/>
        </p:nvSpPr>
        <p:spPr bwMode="auto">
          <a:xfrm>
            <a:off x="3704491" y="6906346"/>
            <a:ext cx="7221417" cy="82093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solidFill>
                  <a:schemeClr val="bg1"/>
                </a:solidFill>
                <a:latin typeface="IBM Plex Sans Light" panose="020B0403050203000203" pitchFamily="34" charset="77"/>
              </a:rPr>
              <a:t>True multicloud AND multicluster management will lead the market – a $10.1B opportunity</a:t>
            </a: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321535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le 11">
            <a:extLst>
              <a:ext uri="{FF2B5EF4-FFF2-40B4-BE49-F238E27FC236}">
                <a16:creationId xmlns:a16="http://schemas.microsoft.com/office/drawing/2014/main" id="{31C0D8BB-F0A6-9443-B724-CD58C1F7C221}"/>
              </a:ext>
            </a:extLst>
          </p:cNvPr>
          <p:cNvSpPr/>
          <p:nvPr/>
        </p:nvSpPr>
        <p:spPr bwMode="auto">
          <a:xfrm>
            <a:off x="0" y="609600"/>
            <a:ext cx="14630400" cy="7620000"/>
          </a:xfrm>
          <a:prstGeom prst="triangle">
            <a:avLst>
              <a:gd name="adj" fmla="val 100000"/>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5" name="Triangle 14">
            <a:extLst>
              <a:ext uri="{FF2B5EF4-FFF2-40B4-BE49-F238E27FC236}">
                <a16:creationId xmlns:a16="http://schemas.microsoft.com/office/drawing/2014/main" id="{2F497E87-4789-A342-905C-FF90603DE6E8}"/>
              </a:ext>
            </a:extLst>
          </p:cNvPr>
          <p:cNvSpPr/>
          <p:nvPr/>
        </p:nvSpPr>
        <p:spPr bwMode="auto">
          <a:xfrm rot="10800000">
            <a:off x="0" y="592494"/>
            <a:ext cx="14630400" cy="7620000"/>
          </a:xfrm>
          <a:prstGeom prst="triangle">
            <a:avLst>
              <a:gd name="adj" fmla="val 100000"/>
            </a:avLst>
          </a:prstGeom>
          <a:solidFill>
            <a:srgbClr val="0096FF"/>
          </a:solidFill>
          <a:ln w="9525" cap="flat" cmpd="sng" algn="ctr">
            <a:solidFill>
              <a:srgbClr val="009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3" name="TextBox 12">
            <a:extLst>
              <a:ext uri="{FF2B5EF4-FFF2-40B4-BE49-F238E27FC236}">
                <a16:creationId xmlns:a16="http://schemas.microsoft.com/office/drawing/2014/main" id="{AC290582-05CE-0D45-AE54-7AD14597503B}"/>
              </a:ext>
            </a:extLst>
          </p:cNvPr>
          <p:cNvSpPr txBox="1"/>
          <p:nvPr/>
        </p:nvSpPr>
        <p:spPr>
          <a:xfrm>
            <a:off x="2895599" y="1828800"/>
            <a:ext cx="8839200" cy="4199739"/>
          </a:xfrm>
          <a:prstGeom prst="rect">
            <a:avLst/>
          </a:prstGeom>
          <a:noFill/>
        </p:spPr>
        <p:txBody>
          <a:bodyPr wrap="square" rtlCol="0">
            <a:spAutoFit/>
          </a:bodyPr>
          <a:lstStyle/>
          <a:p>
            <a:pPr algn="ctr"/>
            <a:r>
              <a:rPr lang="en-US" sz="28700" b="1" dirty="0">
                <a:solidFill>
                  <a:schemeClr val="bg1"/>
                </a:solidFill>
                <a:latin typeface="IBM Plex Serif" panose="02060503050406000203" pitchFamily="18" charset="77"/>
              </a:rPr>
              <a:t>50%</a:t>
            </a:r>
          </a:p>
        </p:txBody>
      </p:sp>
      <p:sp>
        <p:nvSpPr>
          <p:cNvPr id="17" name="TextBox 16">
            <a:extLst>
              <a:ext uri="{FF2B5EF4-FFF2-40B4-BE49-F238E27FC236}">
                <a16:creationId xmlns:a16="http://schemas.microsoft.com/office/drawing/2014/main" id="{D22605B7-429C-EA4C-B700-C20615BF87B5}"/>
              </a:ext>
            </a:extLst>
          </p:cNvPr>
          <p:cNvSpPr txBox="1"/>
          <p:nvPr/>
        </p:nvSpPr>
        <p:spPr>
          <a:xfrm>
            <a:off x="3238499" y="5997773"/>
            <a:ext cx="8153399" cy="1294522"/>
          </a:xfrm>
          <a:prstGeom prst="rect">
            <a:avLst/>
          </a:prstGeom>
          <a:noFill/>
        </p:spPr>
        <p:txBody>
          <a:bodyPr wrap="square" rtlCol="0">
            <a:spAutoFit/>
          </a:bodyPr>
          <a:lstStyle/>
          <a:p>
            <a:pPr algn="ctr"/>
            <a:r>
              <a:rPr lang="en-US" sz="4000" dirty="0">
                <a:solidFill>
                  <a:schemeClr val="bg1"/>
                </a:solidFill>
                <a:latin typeface="IBM Plex Sans Condensed Light" panose="020B0406050203000203" pitchFamily="34" charset="77"/>
              </a:rPr>
              <a:t>of applications running on the cloud will be </a:t>
            </a:r>
            <a:r>
              <a:rPr lang="en-US" sz="4400" b="1" dirty="0">
                <a:solidFill>
                  <a:schemeClr val="bg1"/>
                </a:solidFill>
                <a:latin typeface="IBM Plex Sans Condensed SemiBol" panose="020B0506050203000203" pitchFamily="34" charset="77"/>
              </a:rPr>
              <a:t>mission critical </a:t>
            </a:r>
            <a:r>
              <a:rPr lang="en-US" sz="4000" dirty="0">
                <a:solidFill>
                  <a:schemeClr val="bg1"/>
                </a:solidFill>
                <a:latin typeface="IBM Plex Sans Condensed Light" panose="020B0406050203000203" pitchFamily="34" charset="77"/>
              </a:rPr>
              <a:t>by 2020</a:t>
            </a:r>
          </a:p>
        </p:txBody>
      </p:sp>
      <p:sp>
        <p:nvSpPr>
          <p:cNvPr id="18" name="TextBox 17">
            <a:extLst>
              <a:ext uri="{FF2B5EF4-FFF2-40B4-BE49-F238E27FC236}">
                <a16:creationId xmlns:a16="http://schemas.microsoft.com/office/drawing/2014/main" id="{1F2354E2-EEC9-7542-98BD-EDA6DCFE3CB8}"/>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1"/>
                </a:solidFill>
                <a:latin typeface="IBM Plex Sans Condensed ExtraLi" panose="020B0306050203000203" pitchFamily="34" charset="77"/>
              </a:rPr>
              <a:t>Src</a:t>
            </a:r>
            <a:r>
              <a:rPr lang="en-US" sz="1400" dirty="0">
                <a:solidFill>
                  <a:schemeClr val="bg1"/>
                </a:solidFill>
                <a:latin typeface="IBM Plex Sans Condensed ExtraLi" panose="020B0306050203000203" pitchFamily="34" charset="77"/>
              </a:rPr>
              <a:t>: IBM Research</a:t>
            </a:r>
          </a:p>
          <a:p>
            <a:endParaRPr lang="en-US" sz="1400" dirty="0">
              <a:solidFill>
                <a:schemeClr val="bg2">
                  <a:lumMod val="75000"/>
                </a:schemeClr>
              </a:solidFill>
              <a:latin typeface="IBM Plex Sans Condensed ExtraLi" panose="020B0306050203000203" pitchFamily="34" charset="77"/>
            </a:endParaRPr>
          </a:p>
        </p:txBody>
      </p:sp>
    </p:spTree>
    <p:extLst>
      <p:ext uri="{BB962C8B-B14F-4D97-AF65-F5344CB8AC3E}">
        <p14:creationId xmlns:p14="http://schemas.microsoft.com/office/powerpoint/2010/main" val="281030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44A618-4FBD-CB42-ADE9-A0A8513E9FF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F2632A4D-0998-1345-9A32-B8C0943EE9C0}"/>
              </a:ext>
            </a:extLst>
          </p:cNvPr>
          <p:cNvSpPr txBox="1">
            <a:spLocks/>
          </p:cNvSpPr>
          <p:nvPr/>
        </p:nvSpPr>
        <p:spPr>
          <a:xfrm>
            <a:off x="457200" y="828292"/>
            <a:ext cx="148590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Opportunities grow as industries migrate apps to cloud</a:t>
            </a:r>
          </a:p>
          <a:p>
            <a:endParaRPr lang="en-US" sz="4000" b="1" dirty="0">
              <a:solidFill>
                <a:srgbClr val="1B5C83"/>
              </a:solidFill>
              <a:latin typeface="IBM Plex Serif SemiBold" panose="02060503050406000203" pitchFamily="18" charset="77"/>
            </a:endParaRPr>
          </a:p>
        </p:txBody>
      </p:sp>
      <p:sp>
        <p:nvSpPr>
          <p:cNvPr id="5" name="TextBox 4">
            <a:extLst>
              <a:ext uri="{FF2B5EF4-FFF2-40B4-BE49-F238E27FC236}">
                <a16:creationId xmlns:a16="http://schemas.microsoft.com/office/drawing/2014/main" id="{1BEB5BCF-AFEA-3F41-B07F-0EA8EB09D73D}"/>
              </a:ext>
            </a:extLst>
          </p:cNvPr>
          <p:cNvSpPr txBox="1"/>
          <p:nvPr/>
        </p:nvSpPr>
        <p:spPr>
          <a:xfrm>
            <a:off x="10210800" y="2066546"/>
            <a:ext cx="2819400" cy="435825"/>
          </a:xfrm>
          <a:prstGeom prst="rect">
            <a:avLst/>
          </a:prstGeom>
          <a:noFill/>
        </p:spPr>
        <p:txBody>
          <a:bodyPr wrap="square" rtlCol="0">
            <a:spAutoFit/>
          </a:bodyPr>
          <a:lstStyle/>
          <a:p>
            <a:pPr algn="ctr"/>
            <a:r>
              <a:rPr lang="en-US" dirty="0">
                <a:solidFill>
                  <a:srgbClr val="0096FF"/>
                </a:solidFill>
                <a:latin typeface="IBM Plex Sans Medium" panose="020B0503050203000203" pitchFamily="34" charset="77"/>
              </a:rPr>
              <a:t>MANUFACTURING</a:t>
            </a:r>
          </a:p>
        </p:txBody>
      </p:sp>
      <p:sp>
        <p:nvSpPr>
          <p:cNvPr id="7" name="TextBox 6">
            <a:extLst>
              <a:ext uri="{FF2B5EF4-FFF2-40B4-BE49-F238E27FC236}">
                <a16:creationId xmlns:a16="http://schemas.microsoft.com/office/drawing/2014/main" id="{E11D18BE-74CD-B949-A646-0A71D183CCD6}"/>
              </a:ext>
            </a:extLst>
          </p:cNvPr>
          <p:cNvSpPr txBox="1"/>
          <p:nvPr/>
        </p:nvSpPr>
        <p:spPr>
          <a:xfrm>
            <a:off x="6667500" y="2066546"/>
            <a:ext cx="1295400" cy="435824"/>
          </a:xfrm>
          <a:prstGeom prst="rect">
            <a:avLst/>
          </a:prstGeom>
          <a:noFill/>
        </p:spPr>
        <p:txBody>
          <a:bodyPr wrap="square" rtlCol="0">
            <a:spAutoFit/>
          </a:bodyPr>
          <a:lstStyle/>
          <a:p>
            <a:pPr algn="ctr"/>
            <a:r>
              <a:rPr lang="en-US" dirty="0">
                <a:solidFill>
                  <a:srgbClr val="0096FF"/>
                </a:solidFill>
                <a:latin typeface="IBM Plex Sans Medium" panose="020B0503050203000203" pitchFamily="34" charset="77"/>
              </a:rPr>
              <a:t>RETAIL</a:t>
            </a:r>
          </a:p>
        </p:txBody>
      </p:sp>
      <p:sp>
        <p:nvSpPr>
          <p:cNvPr id="9" name="TextBox 8">
            <a:extLst>
              <a:ext uri="{FF2B5EF4-FFF2-40B4-BE49-F238E27FC236}">
                <a16:creationId xmlns:a16="http://schemas.microsoft.com/office/drawing/2014/main" id="{7378B91A-1F10-3142-BB41-D6D58C58A0F7}"/>
              </a:ext>
            </a:extLst>
          </p:cNvPr>
          <p:cNvSpPr txBox="1"/>
          <p:nvPr/>
        </p:nvSpPr>
        <p:spPr>
          <a:xfrm>
            <a:off x="1143000" y="2959192"/>
            <a:ext cx="3352800" cy="4729436"/>
          </a:xfrm>
          <a:prstGeom prst="rect">
            <a:avLst/>
          </a:prstGeom>
          <a:noFill/>
        </p:spPr>
        <p:txBody>
          <a:bodyPr wrap="square" rtlCol="0">
            <a:spAutoFit/>
          </a:bodyPr>
          <a:lstStyle/>
          <a:p>
            <a:pPr algn="ctr"/>
            <a:r>
              <a:rPr lang="en-US" sz="5400" b="1" dirty="0">
                <a:solidFill>
                  <a:srgbClr val="1B5C83"/>
                </a:solidFill>
                <a:latin typeface="IBM Plex Sans" panose="020B0503050203000203" pitchFamily="34" charset="77"/>
              </a:rPr>
              <a:t>43%</a:t>
            </a:r>
          </a:p>
          <a:p>
            <a:pPr algn="ctr"/>
            <a:r>
              <a:rPr lang="en-US" dirty="0">
                <a:solidFill>
                  <a:schemeClr val="bg2">
                    <a:lumMod val="50000"/>
                  </a:schemeClr>
                </a:solidFill>
                <a:latin typeface="IBM Plex Sans Light" panose="020B0403050203000203" pitchFamily="34" charset="77"/>
              </a:rPr>
              <a:t>Critical business applications currently in cloud</a:t>
            </a:r>
          </a:p>
          <a:p>
            <a:pPr algn="ctr"/>
            <a:endParaRPr lang="en-US" dirty="0">
              <a:latin typeface="IBM Plex Sans Light" panose="020B0403050203000203" pitchFamily="34" charset="77"/>
            </a:endParaRPr>
          </a:p>
          <a:p>
            <a:pPr algn="ctr"/>
            <a:endParaRPr lang="en-US" dirty="0">
              <a:latin typeface="IBM Plex Sans" panose="020B0503050203000203" pitchFamily="34" charset="77"/>
            </a:endParaRPr>
          </a:p>
          <a:p>
            <a:pPr algn="ctr"/>
            <a:r>
              <a:rPr lang="en-US" sz="5400" b="1" dirty="0">
                <a:solidFill>
                  <a:srgbClr val="1B5C83"/>
                </a:solidFill>
                <a:latin typeface="IBM Plex Sans" panose="020B0503050203000203" pitchFamily="34" charset="77"/>
              </a:rPr>
              <a:t>55%</a:t>
            </a:r>
          </a:p>
          <a:p>
            <a:pPr algn="ctr"/>
            <a:r>
              <a:rPr lang="en-US" dirty="0">
                <a:solidFill>
                  <a:schemeClr val="bg2">
                    <a:lumMod val="50000"/>
                  </a:schemeClr>
                </a:solidFill>
                <a:latin typeface="IBM Plex Sans Light" panose="020B0403050203000203" pitchFamily="34" charset="77"/>
              </a:rPr>
              <a:t>New business applications being deployed using cloud technology</a:t>
            </a:r>
          </a:p>
        </p:txBody>
      </p:sp>
      <p:sp>
        <p:nvSpPr>
          <p:cNvPr id="10" name="TextBox 9">
            <a:extLst>
              <a:ext uri="{FF2B5EF4-FFF2-40B4-BE49-F238E27FC236}">
                <a16:creationId xmlns:a16="http://schemas.microsoft.com/office/drawing/2014/main" id="{274F759A-7E61-E440-BF80-F4E0C6A84704}"/>
              </a:ext>
            </a:extLst>
          </p:cNvPr>
          <p:cNvSpPr txBox="1"/>
          <p:nvPr/>
        </p:nvSpPr>
        <p:spPr>
          <a:xfrm>
            <a:off x="5638800" y="2959192"/>
            <a:ext cx="3352800" cy="4729436"/>
          </a:xfrm>
          <a:prstGeom prst="rect">
            <a:avLst/>
          </a:prstGeom>
          <a:noFill/>
        </p:spPr>
        <p:txBody>
          <a:bodyPr wrap="square" rtlCol="0">
            <a:spAutoFit/>
          </a:bodyPr>
          <a:lstStyle/>
          <a:p>
            <a:pPr algn="ctr"/>
            <a:r>
              <a:rPr lang="en-US" sz="5400" b="1" dirty="0">
                <a:solidFill>
                  <a:srgbClr val="1B5C83"/>
                </a:solidFill>
                <a:latin typeface="IBM Plex Sans" panose="020B0503050203000203" pitchFamily="34" charset="77"/>
              </a:rPr>
              <a:t>27%</a:t>
            </a:r>
          </a:p>
          <a:p>
            <a:pPr algn="ctr"/>
            <a:r>
              <a:rPr lang="en-US" dirty="0">
                <a:solidFill>
                  <a:schemeClr val="bg2">
                    <a:lumMod val="50000"/>
                  </a:schemeClr>
                </a:solidFill>
                <a:latin typeface="IBM Plex Sans Light" panose="020B0403050203000203" pitchFamily="34" charset="77"/>
              </a:rPr>
              <a:t>Critical business applications currently in cloud</a:t>
            </a:r>
          </a:p>
          <a:p>
            <a:pPr algn="ctr"/>
            <a:endParaRPr lang="en-US" dirty="0">
              <a:latin typeface="IBM Plex Sans Light" panose="020B0403050203000203" pitchFamily="34" charset="77"/>
            </a:endParaRPr>
          </a:p>
          <a:p>
            <a:pPr algn="ctr"/>
            <a:endParaRPr lang="en-US" dirty="0">
              <a:latin typeface="IBM Plex Sans" panose="020B0503050203000203" pitchFamily="34" charset="77"/>
            </a:endParaRPr>
          </a:p>
          <a:p>
            <a:pPr algn="ctr"/>
            <a:r>
              <a:rPr lang="en-US" sz="5400" b="1" dirty="0">
                <a:solidFill>
                  <a:srgbClr val="1B5C83"/>
                </a:solidFill>
                <a:latin typeface="IBM Plex Sans" panose="020B0503050203000203" pitchFamily="34" charset="77"/>
              </a:rPr>
              <a:t>24%</a:t>
            </a:r>
          </a:p>
          <a:p>
            <a:pPr algn="ctr"/>
            <a:r>
              <a:rPr lang="en-US" dirty="0">
                <a:solidFill>
                  <a:schemeClr val="bg2">
                    <a:lumMod val="50000"/>
                  </a:schemeClr>
                </a:solidFill>
                <a:latin typeface="IBM Plex Sans Light" panose="020B0403050203000203" pitchFamily="34" charset="77"/>
              </a:rPr>
              <a:t>New business applications being deployed using cloud technology</a:t>
            </a:r>
          </a:p>
        </p:txBody>
      </p:sp>
      <p:sp>
        <p:nvSpPr>
          <p:cNvPr id="11" name="TextBox 10">
            <a:extLst>
              <a:ext uri="{FF2B5EF4-FFF2-40B4-BE49-F238E27FC236}">
                <a16:creationId xmlns:a16="http://schemas.microsoft.com/office/drawing/2014/main" id="{6B6E0869-1D3C-0B48-83C0-3EC178DF4349}"/>
              </a:ext>
            </a:extLst>
          </p:cNvPr>
          <p:cNvSpPr txBox="1"/>
          <p:nvPr/>
        </p:nvSpPr>
        <p:spPr>
          <a:xfrm>
            <a:off x="9829800" y="2959192"/>
            <a:ext cx="3352800" cy="4729436"/>
          </a:xfrm>
          <a:prstGeom prst="rect">
            <a:avLst/>
          </a:prstGeom>
          <a:noFill/>
        </p:spPr>
        <p:txBody>
          <a:bodyPr wrap="square" rtlCol="0">
            <a:spAutoFit/>
          </a:bodyPr>
          <a:lstStyle/>
          <a:p>
            <a:pPr algn="ctr"/>
            <a:r>
              <a:rPr lang="en-US" sz="5400" b="1" dirty="0">
                <a:solidFill>
                  <a:srgbClr val="1B5C83"/>
                </a:solidFill>
                <a:latin typeface="IBM Plex Sans" panose="020B0503050203000203" pitchFamily="34" charset="77"/>
              </a:rPr>
              <a:t>30%</a:t>
            </a:r>
          </a:p>
          <a:p>
            <a:pPr algn="ctr"/>
            <a:r>
              <a:rPr lang="en-US" dirty="0">
                <a:solidFill>
                  <a:schemeClr val="bg2">
                    <a:lumMod val="50000"/>
                  </a:schemeClr>
                </a:solidFill>
                <a:latin typeface="IBM Plex Sans Light" panose="020B0403050203000203" pitchFamily="34" charset="77"/>
              </a:rPr>
              <a:t>Critical business applications currently in cloud</a:t>
            </a:r>
          </a:p>
          <a:p>
            <a:pPr algn="ctr"/>
            <a:endParaRPr lang="en-US" dirty="0">
              <a:latin typeface="IBM Plex Sans Light" panose="020B0403050203000203" pitchFamily="34" charset="77"/>
            </a:endParaRPr>
          </a:p>
          <a:p>
            <a:pPr algn="ctr"/>
            <a:endParaRPr lang="en-US" dirty="0">
              <a:latin typeface="IBM Plex Sans" panose="020B0503050203000203" pitchFamily="34" charset="77"/>
            </a:endParaRPr>
          </a:p>
          <a:p>
            <a:pPr algn="ctr"/>
            <a:r>
              <a:rPr lang="en-US" sz="5400" b="1" dirty="0">
                <a:solidFill>
                  <a:srgbClr val="1B5C83"/>
                </a:solidFill>
                <a:latin typeface="IBM Plex Sans" panose="020B0503050203000203" pitchFamily="34" charset="77"/>
              </a:rPr>
              <a:t>23%</a:t>
            </a:r>
          </a:p>
          <a:p>
            <a:pPr algn="ctr"/>
            <a:r>
              <a:rPr lang="en-US" dirty="0">
                <a:solidFill>
                  <a:schemeClr val="bg2">
                    <a:lumMod val="50000"/>
                  </a:schemeClr>
                </a:solidFill>
                <a:latin typeface="IBM Plex Sans Light" panose="020B0403050203000203" pitchFamily="34" charset="77"/>
              </a:rPr>
              <a:t>New business applications being deployed using cloud technology</a:t>
            </a:r>
          </a:p>
        </p:txBody>
      </p:sp>
      <p:sp>
        <p:nvSpPr>
          <p:cNvPr id="12" name="TextBox 11">
            <a:extLst>
              <a:ext uri="{FF2B5EF4-FFF2-40B4-BE49-F238E27FC236}">
                <a16:creationId xmlns:a16="http://schemas.microsoft.com/office/drawing/2014/main" id="{14EDA8DC-7700-4A42-95A8-A48555884634}"/>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Gartner Benchmarking </a:t>
            </a:r>
          </a:p>
          <a:p>
            <a:endParaRPr lang="en-US" sz="1400" dirty="0">
              <a:solidFill>
                <a:schemeClr val="bg2">
                  <a:lumMod val="75000"/>
                </a:schemeClr>
              </a:solidFill>
              <a:latin typeface="IBM Plex Sans Condensed ExtraLi" panose="020B0306050203000203" pitchFamily="34" charset="77"/>
            </a:endParaRPr>
          </a:p>
        </p:txBody>
      </p:sp>
      <p:sp>
        <p:nvSpPr>
          <p:cNvPr id="4" name="TextBox 3">
            <a:extLst>
              <a:ext uri="{FF2B5EF4-FFF2-40B4-BE49-F238E27FC236}">
                <a16:creationId xmlns:a16="http://schemas.microsoft.com/office/drawing/2014/main" id="{D18B7E8D-CD6A-FE45-A87E-0C0C8CF0B90B}"/>
              </a:ext>
            </a:extLst>
          </p:cNvPr>
          <p:cNvSpPr txBox="1"/>
          <p:nvPr/>
        </p:nvSpPr>
        <p:spPr>
          <a:xfrm>
            <a:off x="1143000" y="2057401"/>
            <a:ext cx="3352800" cy="435824"/>
          </a:xfrm>
          <a:prstGeom prst="rect">
            <a:avLst/>
          </a:prstGeom>
          <a:noFill/>
        </p:spPr>
        <p:txBody>
          <a:bodyPr wrap="square" rtlCol="0">
            <a:spAutoFit/>
          </a:bodyPr>
          <a:lstStyle/>
          <a:p>
            <a:pPr algn="ctr"/>
            <a:r>
              <a:rPr lang="en-US" dirty="0">
                <a:solidFill>
                  <a:srgbClr val="0096FF"/>
                </a:solidFill>
                <a:latin typeface="IBM Plex Sans Medium" panose="020B0503050203000203" pitchFamily="34" charset="77"/>
              </a:rPr>
              <a:t>FINANCIAL SERVICES</a:t>
            </a:r>
          </a:p>
        </p:txBody>
      </p:sp>
    </p:spTree>
    <p:extLst>
      <p:ext uri="{BB962C8B-B14F-4D97-AF65-F5344CB8AC3E}">
        <p14:creationId xmlns:p14="http://schemas.microsoft.com/office/powerpoint/2010/main" val="3477577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668F61-577A-4D42-854F-432608500705}"/>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graphicFrame>
        <p:nvGraphicFramePr>
          <p:cNvPr id="3" name="Chart 2">
            <a:extLst>
              <a:ext uri="{FF2B5EF4-FFF2-40B4-BE49-F238E27FC236}">
                <a16:creationId xmlns:a16="http://schemas.microsoft.com/office/drawing/2014/main" id="{23AA7A16-F120-E643-B71A-934191986145}"/>
              </a:ext>
            </a:extLst>
          </p:cNvPr>
          <p:cNvGraphicFramePr>
            <a:graphicFrameLocks/>
          </p:cNvGraphicFramePr>
          <p:nvPr>
            <p:extLst>
              <p:ext uri="{D42A27DB-BD31-4B8C-83A1-F6EECF244321}">
                <p14:modId xmlns:p14="http://schemas.microsoft.com/office/powerpoint/2010/main" val="3567151916"/>
              </p:ext>
            </p:extLst>
          </p:nvPr>
        </p:nvGraphicFramePr>
        <p:xfrm>
          <a:off x="0" y="3026569"/>
          <a:ext cx="70104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5109BEF2-9562-2C4E-A211-91E2154DAC20}"/>
              </a:ext>
            </a:extLst>
          </p:cNvPr>
          <p:cNvSpPr txBox="1"/>
          <p:nvPr/>
        </p:nvSpPr>
        <p:spPr>
          <a:xfrm>
            <a:off x="303532" y="7928669"/>
            <a:ext cx="10516868"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Canalys</a:t>
            </a:r>
            <a:r>
              <a:rPr lang="en-US" sz="1400" dirty="0">
                <a:solidFill>
                  <a:schemeClr val="bg2">
                    <a:lumMod val="75000"/>
                  </a:schemeClr>
                </a:solidFill>
                <a:latin typeface="IBM Plex Sans Condensed ExtraLi" panose="020B0306050203000203" pitchFamily="34" charset="77"/>
              </a:rPr>
              <a:t> Cloud Channels Analysis, February 2019; TBR Quarterly Cloud Review, 2018; </a:t>
            </a:r>
            <a:r>
              <a:rPr lang="en-US" sz="1400" dirty="0" err="1">
                <a:solidFill>
                  <a:schemeClr val="bg2">
                    <a:lumMod val="75000"/>
                  </a:schemeClr>
                </a:solidFill>
                <a:latin typeface="IBM Plex Sans Condensed ExtraLi" panose="020B0306050203000203" pitchFamily="34" charset="77"/>
              </a:rPr>
              <a:t>Wikibon</a:t>
            </a:r>
            <a:r>
              <a:rPr lang="en-US" sz="1400" dirty="0">
                <a:solidFill>
                  <a:schemeClr val="bg2">
                    <a:lumMod val="75000"/>
                  </a:schemeClr>
                </a:solidFill>
                <a:latin typeface="IBM Plex Sans Condensed ExtraLi" panose="020B0306050203000203" pitchFamily="34" charset="77"/>
              </a:rPr>
              <a:t> True Private Cloud Forecast, 2018</a:t>
            </a:r>
          </a:p>
          <a:p>
            <a:endParaRPr lang="en-US" sz="1400" dirty="0">
              <a:solidFill>
                <a:schemeClr val="bg2">
                  <a:lumMod val="75000"/>
                </a:schemeClr>
              </a:solidFill>
              <a:latin typeface="IBM Plex Sans Condensed ExtraLi" panose="020B0306050203000203" pitchFamily="34" charset="77"/>
            </a:endParaRPr>
          </a:p>
        </p:txBody>
      </p:sp>
      <p:graphicFrame>
        <p:nvGraphicFramePr>
          <p:cNvPr id="5" name="Chart 4">
            <a:extLst>
              <a:ext uri="{FF2B5EF4-FFF2-40B4-BE49-F238E27FC236}">
                <a16:creationId xmlns:a16="http://schemas.microsoft.com/office/drawing/2014/main" id="{65C93776-3A3A-B849-980C-0586A0B4C78A}"/>
              </a:ext>
            </a:extLst>
          </p:cNvPr>
          <p:cNvGraphicFramePr>
            <a:graphicFrameLocks/>
          </p:cNvGraphicFramePr>
          <p:nvPr>
            <p:extLst>
              <p:ext uri="{D42A27DB-BD31-4B8C-83A1-F6EECF244321}">
                <p14:modId xmlns:p14="http://schemas.microsoft.com/office/powerpoint/2010/main" val="412092189"/>
              </p:ext>
            </p:extLst>
          </p:nvPr>
        </p:nvGraphicFramePr>
        <p:xfrm>
          <a:off x="7620002" y="3026569"/>
          <a:ext cx="6564924" cy="4953000"/>
        </p:xfrm>
        <a:graphic>
          <a:graphicData uri="http://schemas.openxmlformats.org/drawingml/2006/chart">
            <c:chart xmlns:c="http://schemas.openxmlformats.org/drawingml/2006/chart" xmlns:r="http://schemas.openxmlformats.org/officeDocument/2006/relationships" r:id="rId4"/>
          </a:graphicData>
        </a:graphic>
      </p:graphicFrame>
      <p:sp>
        <p:nvSpPr>
          <p:cNvPr id="6" name="Subtitle 2">
            <a:extLst>
              <a:ext uri="{FF2B5EF4-FFF2-40B4-BE49-F238E27FC236}">
                <a16:creationId xmlns:a16="http://schemas.microsoft.com/office/drawing/2014/main" id="{875DC8E6-458F-5248-AD5D-5B5160C2A22B}"/>
              </a:ext>
            </a:extLst>
          </p:cNvPr>
          <p:cNvSpPr txBox="1">
            <a:spLocks/>
          </p:cNvSpPr>
          <p:nvPr/>
        </p:nvSpPr>
        <p:spPr>
          <a:xfrm>
            <a:off x="457200" y="828292"/>
            <a:ext cx="148590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More opportunity in Private &amp; Hybrid Cloud</a:t>
            </a:r>
          </a:p>
        </p:txBody>
      </p:sp>
      <p:sp>
        <p:nvSpPr>
          <p:cNvPr id="7" name="TextBox 6">
            <a:extLst>
              <a:ext uri="{FF2B5EF4-FFF2-40B4-BE49-F238E27FC236}">
                <a16:creationId xmlns:a16="http://schemas.microsoft.com/office/drawing/2014/main" id="{2BEA5F72-A372-A14C-B50A-F0CE1FAD21F1}"/>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IBM dominates the private cloud (hosted &amp; true private) industry, projected to grow </a:t>
            </a:r>
            <a:r>
              <a:rPr lang="en-US" b="1" dirty="0">
                <a:solidFill>
                  <a:schemeClr val="bg2">
                    <a:lumMod val="50000"/>
                  </a:schemeClr>
                </a:solidFill>
                <a:latin typeface="IBM Plex Sans SemiBold" panose="020B0503050203000203" pitchFamily="34" charset="77"/>
              </a:rPr>
              <a:t>~30% CAGR </a:t>
            </a:r>
            <a:r>
              <a:rPr lang="en-US" dirty="0">
                <a:solidFill>
                  <a:schemeClr val="bg2">
                    <a:lumMod val="50000"/>
                  </a:schemeClr>
                </a:solidFill>
                <a:latin typeface="IBM Plex Sans Light" panose="020B0403050203000203" pitchFamily="34" charset="77"/>
              </a:rPr>
              <a:t>by 2027 as enterprise-level customers continue to migrate workloads. Innovating in this space will ensure IBM’s future market leadership in one of the fastest growing segments </a:t>
            </a:r>
          </a:p>
        </p:txBody>
      </p:sp>
    </p:spTree>
    <p:extLst>
      <p:ext uri="{BB962C8B-B14F-4D97-AF65-F5344CB8AC3E}">
        <p14:creationId xmlns:p14="http://schemas.microsoft.com/office/powerpoint/2010/main" val="774931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9E0C71-F659-C847-8A35-00CD720D5089}"/>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33A8491D-0F19-4343-A11A-44698F7F7610}"/>
              </a:ext>
            </a:extLst>
          </p:cNvPr>
          <p:cNvSpPr txBox="1">
            <a:spLocks/>
          </p:cNvSpPr>
          <p:nvPr/>
        </p:nvSpPr>
        <p:spPr>
          <a:xfrm>
            <a:off x="457200" y="828292"/>
            <a:ext cx="148590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Kubernetes contributes to Private Cloud growth </a:t>
            </a:r>
          </a:p>
        </p:txBody>
      </p:sp>
      <p:pic>
        <p:nvPicPr>
          <p:cNvPr id="4" name="Picture 3">
            <a:extLst>
              <a:ext uri="{FF2B5EF4-FFF2-40B4-BE49-F238E27FC236}">
                <a16:creationId xmlns:a16="http://schemas.microsoft.com/office/drawing/2014/main" id="{B6D082E1-DC87-964F-9DAC-37F0A8EC518F}"/>
              </a:ext>
            </a:extLst>
          </p:cNvPr>
          <p:cNvPicPr>
            <a:picLocks noChangeAspect="1"/>
          </p:cNvPicPr>
          <p:nvPr/>
        </p:nvPicPr>
        <p:blipFill>
          <a:blip r:embed="rId2"/>
          <a:stretch>
            <a:fillRect/>
          </a:stretch>
        </p:blipFill>
        <p:spPr>
          <a:xfrm>
            <a:off x="2016782" y="1714273"/>
            <a:ext cx="10596836" cy="5976191"/>
          </a:xfrm>
          <a:prstGeom prst="rect">
            <a:avLst/>
          </a:prstGeom>
        </p:spPr>
      </p:pic>
      <p:sp>
        <p:nvSpPr>
          <p:cNvPr id="5" name="Rectangle 4">
            <a:extLst>
              <a:ext uri="{FF2B5EF4-FFF2-40B4-BE49-F238E27FC236}">
                <a16:creationId xmlns:a16="http://schemas.microsoft.com/office/drawing/2014/main" id="{8AA60DE6-52A5-2842-AA11-28B6E4412C63}"/>
              </a:ext>
            </a:extLst>
          </p:cNvPr>
          <p:cNvSpPr/>
          <p:nvPr/>
        </p:nvSpPr>
        <p:spPr bwMode="auto">
          <a:xfrm>
            <a:off x="3352800" y="2514600"/>
            <a:ext cx="2514600" cy="2362200"/>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152518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idx="11"/>
          </p:nvPr>
        </p:nvSpPr>
        <p:spPr/>
        <p:txBody>
          <a:bodyPr/>
          <a:lstStyle/>
          <a:p>
            <a:r>
              <a:rPr lang="en-US" altLang="en-US" dirty="0"/>
              <a:t> </a:t>
            </a:r>
          </a:p>
        </p:txBody>
      </p:sp>
      <p:sp>
        <p:nvSpPr>
          <p:cNvPr id="2" name="TextBox 1">
            <a:extLst>
              <a:ext uri="{FF2B5EF4-FFF2-40B4-BE49-F238E27FC236}">
                <a16:creationId xmlns:a16="http://schemas.microsoft.com/office/drawing/2014/main" id="{A734900A-3606-3143-9566-336CE8A7C0F1}"/>
              </a:ext>
            </a:extLst>
          </p:cNvPr>
          <p:cNvSpPr txBox="1"/>
          <p:nvPr/>
        </p:nvSpPr>
        <p:spPr>
          <a:xfrm>
            <a:off x="1154113" y="3209937"/>
            <a:ext cx="2895600" cy="1809726"/>
          </a:xfrm>
          <a:prstGeom prst="rect">
            <a:avLst/>
          </a:prstGeom>
          <a:noFill/>
        </p:spPr>
        <p:txBody>
          <a:bodyPr wrap="square" rtlCol="0">
            <a:spAutoFit/>
          </a:bodyPr>
          <a:lstStyle/>
          <a:p>
            <a:r>
              <a:rPr lang="en-US" sz="12000" b="1" dirty="0">
                <a:solidFill>
                  <a:srgbClr val="0096FF"/>
                </a:solidFill>
                <a:latin typeface="IBM Plex Sans" panose="020B0503050203000203" pitchFamily="34" charset="77"/>
              </a:rPr>
              <a:t>94</a:t>
            </a:r>
            <a:r>
              <a:rPr lang="en-US" sz="5400" b="1" dirty="0">
                <a:solidFill>
                  <a:srgbClr val="0096FF"/>
                </a:solidFill>
                <a:latin typeface="IBM Plex Sans" panose="020B0503050203000203" pitchFamily="34" charset="77"/>
              </a:rPr>
              <a:t>%</a:t>
            </a:r>
          </a:p>
        </p:txBody>
      </p:sp>
      <p:sp>
        <p:nvSpPr>
          <p:cNvPr id="3" name="TextBox 2">
            <a:extLst>
              <a:ext uri="{FF2B5EF4-FFF2-40B4-BE49-F238E27FC236}">
                <a16:creationId xmlns:a16="http://schemas.microsoft.com/office/drawing/2014/main" id="{C333F79D-574C-3141-86F4-28397C1E3336}"/>
              </a:ext>
            </a:extLst>
          </p:cNvPr>
          <p:cNvSpPr txBox="1"/>
          <p:nvPr/>
        </p:nvSpPr>
        <p:spPr>
          <a:xfrm>
            <a:off x="1039813" y="5191409"/>
            <a:ext cx="3124200"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Enterprise customers </a:t>
            </a:r>
            <a:r>
              <a:rPr lang="en-US" dirty="0">
                <a:solidFill>
                  <a:schemeClr val="bg2">
                    <a:lumMod val="50000"/>
                  </a:schemeClr>
                </a:solidFill>
                <a:latin typeface="IBM Plex Sans Medium" panose="020B0503050203000203" pitchFamily="34" charset="77"/>
              </a:rPr>
              <a:t>using multicloud </a:t>
            </a:r>
            <a:r>
              <a:rPr lang="en-US" dirty="0">
                <a:solidFill>
                  <a:schemeClr val="bg2">
                    <a:lumMod val="50000"/>
                  </a:schemeClr>
                </a:solidFill>
                <a:latin typeface="IBM Plex Sans Light" panose="020B0403050203000203" pitchFamily="34" charset="77"/>
              </a:rPr>
              <a:t>approach</a:t>
            </a:r>
          </a:p>
        </p:txBody>
      </p:sp>
      <p:sp>
        <p:nvSpPr>
          <p:cNvPr id="5" name="TextBox 4">
            <a:extLst>
              <a:ext uri="{FF2B5EF4-FFF2-40B4-BE49-F238E27FC236}">
                <a16:creationId xmlns:a16="http://schemas.microsoft.com/office/drawing/2014/main" id="{F267459E-70FD-1849-BED4-0588515812DA}"/>
              </a:ext>
            </a:extLst>
          </p:cNvPr>
          <p:cNvSpPr txBox="1"/>
          <p:nvPr/>
        </p:nvSpPr>
        <p:spPr>
          <a:xfrm>
            <a:off x="5763397" y="3209937"/>
            <a:ext cx="2895600" cy="1809726"/>
          </a:xfrm>
          <a:prstGeom prst="rect">
            <a:avLst/>
          </a:prstGeom>
          <a:noFill/>
        </p:spPr>
        <p:txBody>
          <a:bodyPr wrap="square" rtlCol="0">
            <a:spAutoFit/>
          </a:bodyPr>
          <a:lstStyle/>
          <a:p>
            <a:pPr algn="ctr"/>
            <a:r>
              <a:rPr lang="en-US" sz="12000" b="1" dirty="0">
                <a:solidFill>
                  <a:srgbClr val="0096FF"/>
                </a:solidFill>
                <a:latin typeface="IBM Plex Sans" panose="020B0503050203000203" pitchFamily="34" charset="77"/>
              </a:rPr>
              <a:t>5</a:t>
            </a:r>
            <a:endParaRPr lang="en-US" sz="5400" b="1" dirty="0">
              <a:solidFill>
                <a:srgbClr val="0096FF"/>
              </a:solidFill>
              <a:latin typeface="IBM Plex Sans" panose="020B0503050203000203" pitchFamily="34" charset="77"/>
            </a:endParaRPr>
          </a:p>
        </p:txBody>
      </p:sp>
      <p:sp>
        <p:nvSpPr>
          <p:cNvPr id="6" name="TextBox 5">
            <a:extLst>
              <a:ext uri="{FF2B5EF4-FFF2-40B4-BE49-F238E27FC236}">
                <a16:creationId xmlns:a16="http://schemas.microsoft.com/office/drawing/2014/main" id="{0E7E82CB-46E4-FA4E-A29A-C0DB3293B16D}"/>
              </a:ext>
            </a:extLst>
          </p:cNvPr>
          <p:cNvSpPr txBox="1"/>
          <p:nvPr/>
        </p:nvSpPr>
        <p:spPr>
          <a:xfrm>
            <a:off x="5646523" y="5191409"/>
            <a:ext cx="3124200"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Average number of </a:t>
            </a:r>
            <a:r>
              <a:rPr lang="en-US" dirty="0">
                <a:solidFill>
                  <a:schemeClr val="bg2">
                    <a:lumMod val="50000"/>
                  </a:schemeClr>
                </a:solidFill>
                <a:latin typeface="IBM Plex Sans Medium" panose="020B0503050203000203" pitchFamily="34" charset="77"/>
              </a:rPr>
              <a:t>cloud providers </a:t>
            </a:r>
            <a:r>
              <a:rPr lang="en-US" dirty="0">
                <a:solidFill>
                  <a:schemeClr val="bg2">
                    <a:lumMod val="50000"/>
                  </a:schemeClr>
                </a:solidFill>
                <a:latin typeface="IBM Plex Sans Light" panose="020B0403050203000203" pitchFamily="34" charset="77"/>
              </a:rPr>
              <a:t>per company</a:t>
            </a:r>
          </a:p>
        </p:txBody>
      </p:sp>
      <p:sp>
        <p:nvSpPr>
          <p:cNvPr id="7" name="TextBox 6">
            <a:extLst>
              <a:ext uri="{FF2B5EF4-FFF2-40B4-BE49-F238E27FC236}">
                <a16:creationId xmlns:a16="http://schemas.microsoft.com/office/drawing/2014/main" id="{DC9DDE8C-61DC-964C-BC4B-92752DF1D32C}"/>
              </a:ext>
            </a:extLst>
          </p:cNvPr>
          <p:cNvSpPr txBox="1"/>
          <p:nvPr/>
        </p:nvSpPr>
        <p:spPr>
          <a:xfrm>
            <a:off x="10580687" y="3209937"/>
            <a:ext cx="2895600" cy="1809726"/>
          </a:xfrm>
          <a:prstGeom prst="rect">
            <a:avLst/>
          </a:prstGeom>
          <a:noFill/>
        </p:spPr>
        <p:txBody>
          <a:bodyPr wrap="square" rtlCol="0">
            <a:spAutoFit/>
          </a:bodyPr>
          <a:lstStyle/>
          <a:p>
            <a:r>
              <a:rPr lang="en-US" sz="12000" b="1" dirty="0">
                <a:solidFill>
                  <a:srgbClr val="0096FF"/>
                </a:solidFill>
                <a:latin typeface="IBM Plex Sans" panose="020B0503050203000203" pitchFamily="34" charset="77"/>
              </a:rPr>
              <a:t>67</a:t>
            </a:r>
            <a:r>
              <a:rPr lang="en-US" sz="5400" b="1" dirty="0">
                <a:solidFill>
                  <a:srgbClr val="0096FF"/>
                </a:solidFill>
                <a:latin typeface="IBM Plex Sans" panose="020B0503050203000203" pitchFamily="34" charset="77"/>
              </a:rPr>
              <a:t>%</a:t>
            </a:r>
          </a:p>
        </p:txBody>
      </p:sp>
      <p:sp>
        <p:nvSpPr>
          <p:cNvPr id="8" name="TextBox 7">
            <a:extLst>
              <a:ext uri="{FF2B5EF4-FFF2-40B4-BE49-F238E27FC236}">
                <a16:creationId xmlns:a16="http://schemas.microsoft.com/office/drawing/2014/main" id="{D34FE6D3-ABA4-4A40-8F23-AB48051489C8}"/>
              </a:ext>
            </a:extLst>
          </p:cNvPr>
          <p:cNvSpPr txBox="1"/>
          <p:nvPr/>
        </p:nvSpPr>
        <p:spPr>
          <a:xfrm>
            <a:off x="10470506" y="5217694"/>
            <a:ext cx="3124200"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Listed </a:t>
            </a:r>
            <a:r>
              <a:rPr lang="en-US" dirty="0">
                <a:solidFill>
                  <a:schemeClr val="bg2">
                    <a:lumMod val="50000"/>
                  </a:schemeClr>
                </a:solidFill>
                <a:latin typeface="IBM Plex Sans Medium" panose="020B0503050203000203" pitchFamily="34" charset="77"/>
              </a:rPr>
              <a:t>multicloud management</a:t>
            </a:r>
            <a:r>
              <a:rPr lang="en-US" dirty="0">
                <a:solidFill>
                  <a:schemeClr val="bg2">
                    <a:lumMod val="50000"/>
                  </a:schemeClr>
                </a:solidFill>
                <a:latin typeface="IBM Plex Sans Light" panose="020B0403050203000203" pitchFamily="34" charset="77"/>
              </a:rPr>
              <a:t> as a priority concern</a:t>
            </a:r>
          </a:p>
        </p:txBody>
      </p:sp>
      <p:sp>
        <p:nvSpPr>
          <p:cNvPr id="9" name="Subtitle 2">
            <a:extLst>
              <a:ext uri="{FF2B5EF4-FFF2-40B4-BE49-F238E27FC236}">
                <a16:creationId xmlns:a16="http://schemas.microsoft.com/office/drawing/2014/main" id="{421C99FE-B742-554C-850D-54E90B23FC25}"/>
              </a:ext>
            </a:extLst>
          </p:cNvPr>
          <p:cNvSpPr txBox="1">
            <a:spLocks/>
          </p:cNvSpPr>
          <p:nvPr/>
        </p:nvSpPr>
        <p:spPr>
          <a:xfrm>
            <a:off x="457200" y="828292"/>
            <a:ext cx="143256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Customers are operating applications across clouds</a:t>
            </a:r>
          </a:p>
        </p:txBody>
      </p:sp>
      <p:sp>
        <p:nvSpPr>
          <p:cNvPr id="10" name="TextBox 9">
            <a:extLst>
              <a:ext uri="{FF2B5EF4-FFF2-40B4-BE49-F238E27FC236}">
                <a16:creationId xmlns:a16="http://schemas.microsoft.com/office/drawing/2014/main" id="{0FF9BB9B-3D2B-2342-B496-E153AFD1BF7E}"/>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IDC Cloud View, IBM Research</a:t>
            </a:r>
          </a:p>
          <a:p>
            <a:endParaRPr lang="en-US" sz="1400" dirty="0">
              <a:solidFill>
                <a:schemeClr val="bg2">
                  <a:lumMod val="75000"/>
                </a:schemeClr>
              </a:solidFill>
              <a:latin typeface="IBM Plex Sans Condensed ExtraLi" panose="020B0306050203000203" pitchFamily="34" charset="77"/>
            </a:endParaRPr>
          </a:p>
        </p:txBody>
      </p:sp>
      <p:sp>
        <p:nvSpPr>
          <p:cNvPr id="11" name="TextBox 10">
            <a:extLst>
              <a:ext uri="{FF2B5EF4-FFF2-40B4-BE49-F238E27FC236}">
                <a16:creationId xmlns:a16="http://schemas.microsoft.com/office/drawing/2014/main" id="{2B376FFD-C178-0248-AE05-EEC44F9D25A1}"/>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Moving to true Hybrid Cloud approaches, increasing Private Cloud adoption means that customers are customizing environments across multiple cloud providers – and need robust tools to help them manage these increasingly complex infrastructures</a:t>
            </a:r>
          </a:p>
        </p:txBody>
      </p:sp>
    </p:spTree>
    <p:extLst>
      <p:ext uri="{BB962C8B-B14F-4D97-AF65-F5344CB8AC3E}">
        <p14:creationId xmlns:p14="http://schemas.microsoft.com/office/powerpoint/2010/main" val="1818508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1BE073-072F-FC4D-8606-F73D431B06F0}"/>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3" name="Picture 2">
            <a:extLst>
              <a:ext uri="{FF2B5EF4-FFF2-40B4-BE49-F238E27FC236}">
                <a16:creationId xmlns:a16="http://schemas.microsoft.com/office/drawing/2014/main" id="{2F24A32B-6612-694F-BAF9-403A4CD9B81F}"/>
              </a:ext>
            </a:extLst>
          </p:cNvPr>
          <p:cNvPicPr>
            <a:picLocks noChangeAspect="1"/>
          </p:cNvPicPr>
          <p:nvPr/>
        </p:nvPicPr>
        <p:blipFill>
          <a:blip r:embed="rId3"/>
          <a:stretch>
            <a:fillRect/>
          </a:stretch>
        </p:blipFill>
        <p:spPr>
          <a:xfrm>
            <a:off x="8382000" y="1143000"/>
            <a:ext cx="5905500" cy="6471974"/>
          </a:xfrm>
          <a:prstGeom prst="rect">
            <a:avLst/>
          </a:prstGeom>
        </p:spPr>
      </p:pic>
      <p:sp>
        <p:nvSpPr>
          <p:cNvPr id="4" name="Rectangle 3">
            <a:extLst>
              <a:ext uri="{FF2B5EF4-FFF2-40B4-BE49-F238E27FC236}">
                <a16:creationId xmlns:a16="http://schemas.microsoft.com/office/drawing/2014/main" id="{F466DB9F-3A02-3A47-BADD-9F56AA3276A3}"/>
              </a:ext>
            </a:extLst>
          </p:cNvPr>
          <p:cNvSpPr/>
          <p:nvPr/>
        </p:nvSpPr>
        <p:spPr bwMode="auto">
          <a:xfrm>
            <a:off x="0" y="0"/>
            <a:ext cx="7391400"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
        <p:nvSpPr>
          <p:cNvPr id="5" name="TextBox 4">
            <a:extLst>
              <a:ext uri="{FF2B5EF4-FFF2-40B4-BE49-F238E27FC236}">
                <a16:creationId xmlns:a16="http://schemas.microsoft.com/office/drawing/2014/main" id="{FE26930C-8289-CC44-8729-86C0E37BD61D}"/>
              </a:ext>
            </a:extLst>
          </p:cNvPr>
          <p:cNvSpPr txBox="1"/>
          <p:nvPr/>
        </p:nvSpPr>
        <p:spPr>
          <a:xfrm>
            <a:off x="800100" y="2923704"/>
            <a:ext cx="5791200" cy="2382191"/>
          </a:xfrm>
          <a:prstGeom prst="rect">
            <a:avLst/>
          </a:prstGeom>
          <a:noFill/>
        </p:spPr>
        <p:txBody>
          <a:bodyPr wrap="square" rtlCol="0">
            <a:spAutoFit/>
          </a:bodyPr>
          <a:lstStyle/>
          <a:p>
            <a:pPr algn="ctr"/>
            <a:r>
              <a:rPr lang="en-US" sz="4000" dirty="0">
                <a:solidFill>
                  <a:schemeClr val="bg1"/>
                </a:solidFill>
                <a:latin typeface="IBM Plex Sans Light" panose="020B0403050203000203" pitchFamily="34" charset="77"/>
              </a:rPr>
              <a:t>IDC Predicts </a:t>
            </a:r>
            <a:r>
              <a:rPr lang="en-US" sz="4000" dirty="0">
                <a:solidFill>
                  <a:schemeClr val="bg1"/>
                </a:solidFill>
                <a:latin typeface="IBM Plex Sans Medium" panose="020B0503050203000203" pitchFamily="34" charset="77"/>
              </a:rPr>
              <a:t>Multicloud Management </a:t>
            </a:r>
            <a:r>
              <a:rPr lang="en-US" sz="4000" dirty="0">
                <a:solidFill>
                  <a:schemeClr val="bg1"/>
                </a:solidFill>
                <a:latin typeface="IBM Plex Sans Light" panose="020B0403050203000203" pitchFamily="34" charset="77"/>
              </a:rPr>
              <a:t>to be functionality with largest organizational impact</a:t>
            </a:r>
          </a:p>
        </p:txBody>
      </p:sp>
    </p:spTree>
    <p:extLst>
      <p:ext uri="{BB962C8B-B14F-4D97-AF65-F5344CB8AC3E}">
        <p14:creationId xmlns:p14="http://schemas.microsoft.com/office/powerpoint/2010/main" val="463466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2">
            <a:extLst>
              <a:ext uri="{FF2B5EF4-FFF2-40B4-BE49-F238E27FC236}">
                <a16:creationId xmlns:a16="http://schemas.microsoft.com/office/drawing/2014/main" id="{27B0528C-0C03-3443-9A07-C8BC7EFF2DE2}"/>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Visibility across clouds drives tool selection</a:t>
            </a:r>
          </a:p>
        </p:txBody>
      </p:sp>
      <p:pic>
        <p:nvPicPr>
          <p:cNvPr id="3" name="Picture 2">
            <a:extLst>
              <a:ext uri="{FF2B5EF4-FFF2-40B4-BE49-F238E27FC236}">
                <a16:creationId xmlns:a16="http://schemas.microsoft.com/office/drawing/2014/main" id="{D3A28198-84A6-6840-B317-A2E5CEC027B7}"/>
              </a:ext>
            </a:extLst>
          </p:cNvPr>
          <p:cNvPicPr>
            <a:picLocks noChangeAspect="1"/>
          </p:cNvPicPr>
          <p:nvPr/>
        </p:nvPicPr>
        <p:blipFill>
          <a:blip r:embed="rId3"/>
          <a:stretch>
            <a:fillRect/>
          </a:stretch>
        </p:blipFill>
        <p:spPr>
          <a:xfrm>
            <a:off x="809669" y="3156769"/>
            <a:ext cx="13011061" cy="4844231"/>
          </a:xfrm>
          <a:prstGeom prst="rect">
            <a:avLst/>
          </a:prstGeom>
        </p:spPr>
      </p:pic>
      <p:sp>
        <p:nvSpPr>
          <p:cNvPr id="4" name="Text Placeholder 4">
            <a:extLst>
              <a:ext uri="{FF2B5EF4-FFF2-40B4-BE49-F238E27FC236}">
                <a16:creationId xmlns:a16="http://schemas.microsoft.com/office/drawing/2014/main" id="{FF530C25-3CB8-1C43-9E6F-09EC1154CD94}"/>
              </a:ext>
            </a:extLst>
          </p:cNvPr>
          <p:cNvSpPr txBox="1">
            <a:spLocks/>
          </p:cNvSpPr>
          <p:nvPr/>
        </p:nvSpPr>
        <p:spPr>
          <a:xfrm>
            <a:off x="990600" y="2470969"/>
            <a:ext cx="12830130" cy="560564"/>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dirty="0">
                <a:solidFill>
                  <a:srgbClr val="E7E9ED"/>
                </a:solidFill>
                <a:latin typeface="IBM Plex Sans Medium" panose="020B0503050203000203" pitchFamily="34" charset="77"/>
              </a:rPr>
              <a:t>What are the most important drivers for your organization's selection of cloud management software and services?</a:t>
            </a:r>
          </a:p>
        </p:txBody>
      </p:sp>
      <p:sp>
        <p:nvSpPr>
          <p:cNvPr id="2" name="Rectangle 1">
            <a:extLst>
              <a:ext uri="{FF2B5EF4-FFF2-40B4-BE49-F238E27FC236}">
                <a16:creationId xmlns:a16="http://schemas.microsoft.com/office/drawing/2014/main" id="{008F4EB0-8A4C-6048-913F-FE8BF96FE032}"/>
              </a:ext>
            </a:extLst>
          </p:cNvPr>
          <p:cNvSpPr/>
          <p:nvPr/>
        </p:nvSpPr>
        <p:spPr bwMode="auto">
          <a:xfrm>
            <a:off x="4495800" y="3537769"/>
            <a:ext cx="990600" cy="3962400"/>
          </a:xfrm>
          <a:prstGeom prst="rect">
            <a:avLst/>
          </a:prstGeom>
          <a:noFill/>
          <a:ln w="38100" cap="flat" cmpd="sng" algn="ctr">
            <a:solidFill>
              <a:srgbClr val="00BB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5" name="TextBox 4">
            <a:extLst>
              <a:ext uri="{FF2B5EF4-FFF2-40B4-BE49-F238E27FC236}">
                <a16:creationId xmlns:a16="http://schemas.microsoft.com/office/drawing/2014/main" id="{B4A97321-AA65-9C46-A230-F18B1E5B668D}"/>
              </a:ext>
            </a:extLst>
          </p:cNvPr>
          <p:cNvSpPr txBox="1"/>
          <p:nvPr/>
        </p:nvSpPr>
        <p:spPr>
          <a:xfrm>
            <a:off x="0" y="7974400"/>
            <a:ext cx="8382000" cy="636200"/>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Source: IDC Multicloud Management Survey, March 2019</a:t>
            </a:r>
          </a:p>
          <a:p>
            <a:endParaRPr lang="en-US" dirty="0"/>
          </a:p>
        </p:txBody>
      </p:sp>
      <p:sp>
        <p:nvSpPr>
          <p:cNvPr id="6" name="TextBox 5">
            <a:extLst>
              <a:ext uri="{FF2B5EF4-FFF2-40B4-BE49-F238E27FC236}">
                <a16:creationId xmlns:a16="http://schemas.microsoft.com/office/drawing/2014/main" id="{75DFD7B5-5C73-6B4F-8C13-1044C93FA6FA}"/>
              </a:ext>
            </a:extLst>
          </p:cNvPr>
          <p:cNvSpPr txBox="1"/>
          <p:nvPr/>
        </p:nvSpPr>
        <p:spPr>
          <a:xfrm>
            <a:off x="990600" y="1582511"/>
            <a:ext cx="12496800" cy="1008289"/>
          </a:xfrm>
          <a:prstGeom prst="rect">
            <a:avLst/>
          </a:prstGeom>
          <a:noFill/>
        </p:spPr>
        <p:txBody>
          <a:bodyPr wrap="square" rtlCol="0">
            <a:spAutoFit/>
          </a:bodyPr>
          <a:lstStyle/>
          <a:p>
            <a:r>
              <a:rPr lang="en-US" sz="2000" dirty="0">
                <a:solidFill>
                  <a:schemeClr val="bg2">
                    <a:lumMod val="50000"/>
                  </a:schemeClr>
                </a:solidFill>
                <a:latin typeface="IBM Plex Sans Light" panose="020B0403050203000203" pitchFamily="34" charset="77"/>
              </a:rPr>
              <a:t>Fewer than 40 percent of organizations have cloud configuration management tools that provide information about resource configuration and relationships between resources. </a:t>
            </a:r>
          </a:p>
          <a:p>
            <a:endParaRPr lang="en-US" dirty="0">
              <a:solidFill>
                <a:schemeClr val="bg2">
                  <a:lumMod val="50000"/>
                </a:schemeClr>
              </a:solidFill>
            </a:endParaRPr>
          </a:p>
        </p:txBody>
      </p:sp>
      <p:pic>
        <p:nvPicPr>
          <p:cNvPr id="9" name="Picture 8" descr="A picture containing vector graphics&#10;&#10;Description automatically generated">
            <a:extLst>
              <a:ext uri="{FF2B5EF4-FFF2-40B4-BE49-F238E27FC236}">
                <a16:creationId xmlns:a16="http://schemas.microsoft.com/office/drawing/2014/main" id="{025DFB38-5F79-2842-9607-EC5683C6B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640">
            <a:off x="5297552" y="3523349"/>
            <a:ext cx="980932" cy="996023"/>
          </a:xfrm>
          <a:prstGeom prst="rect">
            <a:avLst/>
          </a:prstGeom>
        </p:spPr>
      </p:pic>
    </p:spTree>
    <p:extLst>
      <p:ext uri="{BB962C8B-B14F-4D97-AF65-F5344CB8AC3E}">
        <p14:creationId xmlns:p14="http://schemas.microsoft.com/office/powerpoint/2010/main" val="158384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34900A-3606-3143-9566-336CE8A7C0F1}"/>
              </a:ext>
            </a:extLst>
          </p:cNvPr>
          <p:cNvSpPr txBox="1"/>
          <p:nvPr/>
        </p:nvSpPr>
        <p:spPr>
          <a:xfrm>
            <a:off x="740569" y="3209937"/>
            <a:ext cx="3722687" cy="1809726"/>
          </a:xfrm>
          <a:prstGeom prst="rect">
            <a:avLst/>
          </a:prstGeom>
          <a:noFill/>
        </p:spPr>
        <p:txBody>
          <a:bodyPr wrap="square" rtlCol="0">
            <a:spAutoFit/>
          </a:bodyPr>
          <a:lstStyle/>
          <a:p>
            <a:r>
              <a:rPr lang="en-US" sz="12000" b="1" dirty="0">
                <a:solidFill>
                  <a:srgbClr val="0096FF"/>
                </a:solidFill>
                <a:latin typeface="IBM Plex Sans" panose="020B0503050203000203" pitchFamily="34" charset="77"/>
              </a:rPr>
              <a:t>200</a:t>
            </a:r>
            <a:r>
              <a:rPr lang="en-US" sz="5400" b="1" dirty="0">
                <a:solidFill>
                  <a:srgbClr val="0096FF"/>
                </a:solidFill>
                <a:latin typeface="IBM Plex Sans" panose="020B0503050203000203" pitchFamily="34" charset="77"/>
              </a:rPr>
              <a:t>%</a:t>
            </a:r>
          </a:p>
        </p:txBody>
      </p:sp>
      <p:sp>
        <p:nvSpPr>
          <p:cNvPr id="3" name="TextBox 2">
            <a:extLst>
              <a:ext uri="{FF2B5EF4-FFF2-40B4-BE49-F238E27FC236}">
                <a16:creationId xmlns:a16="http://schemas.microsoft.com/office/drawing/2014/main" id="{C333F79D-574C-3141-86F4-28397C1E3336}"/>
              </a:ext>
            </a:extLst>
          </p:cNvPr>
          <p:cNvSpPr txBox="1"/>
          <p:nvPr/>
        </p:nvSpPr>
        <p:spPr>
          <a:xfrm>
            <a:off x="1039813" y="5191409"/>
            <a:ext cx="3124200"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Increase in </a:t>
            </a:r>
            <a:r>
              <a:rPr lang="en-US" dirty="0">
                <a:solidFill>
                  <a:schemeClr val="bg2">
                    <a:lumMod val="50000"/>
                  </a:schemeClr>
                </a:solidFill>
                <a:latin typeface="IBM Plex Sans Medium" panose="020B0503050203000203" pitchFamily="34" charset="77"/>
              </a:rPr>
              <a:t>Kubernetes adoption </a:t>
            </a:r>
            <a:r>
              <a:rPr lang="en-US" dirty="0">
                <a:solidFill>
                  <a:schemeClr val="bg2">
                    <a:lumMod val="50000"/>
                  </a:schemeClr>
                </a:solidFill>
                <a:latin typeface="IBM Plex Sans Light" panose="020B0403050203000203" pitchFamily="34" charset="77"/>
              </a:rPr>
              <a:t>since 2017</a:t>
            </a:r>
          </a:p>
        </p:txBody>
      </p:sp>
      <p:sp>
        <p:nvSpPr>
          <p:cNvPr id="5" name="TextBox 4">
            <a:extLst>
              <a:ext uri="{FF2B5EF4-FFF2-40B4-BE49-F238E27FC236}">
                <a16:creationId xmlns:a16="http://schemas.microsoft.com/office/drawing/2014/main" id="{F267459E-70FD-1849-BED4-0588515812DA}"/>
              </a:ext>
            </a:extLst>
          </p:cNvPr>
          <p:cNvSpPr txBox="1"/>
          <p:nvPr/>
        </p:nvSpPr>
        <p:spPr>
          <a:xfrm>
            <a:off x="5453857" y="3209937"/>
            <a:ext cx="3722686" cy="1809726"/>
          </a:xfrm>
          <a:prstGeom prst="rect">
            <a:avLst/>
          </a:prstGeom>
          <a:noFill/>
        </p:spPr>
        <p:txBody>
          <a:bodyPr wrap="square" rtlCol="0">
            <a:spAutoFit/>
          </a:bodyPr>
          <a:lstStyle/>
          <a:p>
            <a:pPr algn="ctr"/>
            <a:r>
              <a:rPr lang="en-US" sz="12000" b="1" dirty="0">
                <a:solidFill>
                  <a:srgbClr val="0096FF"/>
                </a:solidFill>
                <a:latin typeface="IBM Plex Sans" panose="020B0503050203000203" pitchFamily="34" charset="77"/>
              </a:rPr>
              <a:t>9/10</a:t>
            </a:r>
            <a:endParaRPr lang="en-US" sz="5400" b="1" dirty="0">
              <a:solidFill>
                <a:srgbClr val="0096FF"/>
              </a:solidFill>
              <a:latin typeface="IBM Plex Sans" panose="020B0503050203000203" pitchFamily="34" charset="77"/>
            </a:endParaRPr>
          </a:p>
        </p:txBody>
      </p:sp>
      <p:sp>
        <p:nvSpPr>
          <p:cNvPr id="6" name="TextBox 5">
            <a:extLst>
              <a:ext uri="{FF2B5EF4-FFF2-40B4-BE49-F238E27FC236}">
                <a16:creationId xmlns:a16="http://schemas.microsoft.com/office/drawing/2014/main" id="{0E7E82CB-46E4-FA4E-A29A-C0DB3293B16D}"/>
              </a:ext>
            </a:extLst>
          </p:cNvPr>
          <p:cNvSpPr txBox="1"/>
          <p:nvPr/>
        </p:nvSpPr>
        <p:spPr>
          <a:xfrm>
            <a:off x="5375961" y="5217694"/>
            <a:ext cx="3878477" cy="1466299"/>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Enterprises adopting Kubernetes have already deployed across </a:t>
            </a:r>
            <a:r>
              <a:rPr lang="en-US" dirty="0">
                <a:solidFill>
                  <a:schemeClr val="bg2">
                    <a:lumMod val="50000"/>
                  </a:schemeClr>
                </a:solidFill>
                <a:latin typeface="IBM Plex Sans Medium" panose="020B0503050203000203" pitchFamily="34" charset="77"/>
              </a:rPr>
              <a:t>multiple clusters </a:t>
            </a:r>
          </a:p>
        </p:txBody>
      </p:sp>
      <p:sp>
        <p:nvSpPr>
          <p:cNvPr id="7" name="TextBox 6">
            <a:extLst>
              <a:ext uri="{FF2B5EF4-FFF2-40B4-BE49-F238E27FC236}">
                <a16:creationId xmlns:a16="http://schemas.microsoft.com/office/drawing/2014/main" id="{DC9DDE8C-61DC-964C-BC4B-92752DF1D32C}"/>
              </a:ext>
            </a:extLst>
          </p:cNvPr>
          <p:cNvSpPr txBox="1"/>
          <p:nvPr/>
        </p:nvSpPr>
        <p:spPr>
          <a:xfrm>
            <a:off x="10580687" y="3209937"/>
            <a:ext cx="2895600" cy="1809726"/>
          </a:xfrm>
          <a:prstGeom prst="rect">
            <a:avLst/>
          </a:prstGeom>
          <a:noFill/>
        </p:spPr>
        <p:txBody>
          <a:bodyPr wrap="square" rtlCol="0">
            <a:spAutoFit/>
          </a:bodyPr>
          <a:lstStyle/>
          <a:p>
            <a:pPr algn="ctr"/>
            <a:r>
              <a:rPr lang="en-US" sz="12000" b="1" dirty="0">
                <a:solidFill>
                  <a:srgbClr val="0096FF"/>
                </a:solidFill>
                <a:latin typeface="IBM Plex Sans" panose="020B0503050203000203" pitchFamily="34" charset="77"/>
              </a:rPr>
              <a:t>#1</a:t>
            </a:r>
            <a:endParaRPr lang="en-US" sz="5400" b="1" dirty="0">
              <a:solidFill>
                <a:srgbClr val="0096FF"/>
              </a:solidFill>
              <a:latin typeface="IBM Plex Sans" panose="020B0503050203000203" pitchFamily="34" charset="77"/>
            </a:endParaRPr>
          </a:p>
        </p:txBody>
      </p:sp>
      <p:sp>
        <p:nvSpPr>
          <p:cNvPr id="8" name="TextBox 7">
            <a:extLst>
              <a:ext uri="{FF2B5EF4-FFF2-40B4-BE49-F238E27FC236}">
                <a16:creationId xmlns:a16="http://schemas.microsoft.com/office/drawing/2014/main" id="{D34FE6D3-ABA4-4A40-8F23-AB48051489C8}"/>
              </a:ext>
            </a:extLst>
          </p:cNvPr>
          <p:cNvSpPr txBox="1"/>
          <p:nvPr/>
        </p:nvSpPr>
        <p:spPr>
          <a:xfrm>
            <a:off x="9986511" y="5191409"/>
            <a:ext cx="4083951" cy="1466299"/>
          </a:xfrm>
          <a:prstGeom prst="rect">
            <a:avLst/>
          </a:prstGeom>
          <a:noFill/>
        </p:spPr>
        <p:txBody>
          <a:bodyPr wrap="square" rtlCol="0">
            <a:spAutoFit/>
          </a:bodyPr>
          <a:lstStyle/>
          <a:p>
            <a:pPr algn="ctr"/>
            <a:r>
              <a:rPr lang="en-US" dirty="0">
                <a:solidFill>
                  <a:schemeClr val="bg2">
                    <a:lumMod val="50000"/>
                  </a:schemeClr>
                </a:solidFill>
                <a:latin typeface="IBM Plex Sans Medium" panose="020B0503050203000203" pitchFamily="34" charset="77"/>
              </a:rPr>
              <a:t>Multi-cluster management</a:t>
            </a:r>
            <a:r>
              <a:rPr lang="en-US" dirty="0">
                <a:solidFill>
                  <a:schemeClr val="bg2">
                    <a:lumMod val="50000"/>
                  </a:schemeClr>
                </a:solidFill>
                <a:latin typeface="IBM Plex Sans Light" panose="020B0403050203000203" pitchFamily="34" charset="77"/>
              </a:rPr>
              <a:t> is listed as top K8 capability concern for 38% of survey respondents</a:t>
            </a:r>
          </a:p>
        </p:txBody>
      </p:sp>
      <p:sp>
        <p:nvSpPr>
          <p:cNvPr id="9" name="Subtitle 2">
            <a:extLst>
              <a:ext uri="{FF2B5EF4-FFF2-40B4-BE49-F238E27FC236}">
                <a16:creationId xmlns:a16="http://schemas.microsoft.com/office/drawing/2014/main" id="{421C99FE-B742-554C-850D-54E90B23FC25}"/>
              </a:ext>
            </a:extLst>
          </p:cNvPr>
          <p:cNvSpPr txBox="1">
            <a:spLocks/>
          </p:cNvSpPr>
          <p:nvPr/>
        </p:nvSpPr>
        <p:spPr>
          <a:xfrm>
            <a:off x="457200" y="828292"/>
            <a:ext cx="15544800" cy="1305308"/>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Kubernetes users are deploying across clusters </a:t>
            </a:r>
          </a:p>
        </p:txBody>
      </p:sp>
      <p:sp>
        <p:nvSpPr>
          <p:cNvPr id="10" name="TextBox 9">
            <a:extLst>
              <a:ext uri="{FF2B5EF4-FFF2-40B4-BE49-F238E27FC236}">
                <a16:creationId xmlns:a16="http://schemas.microsoft.com/office/drawing/2014/main" id="{F9BCF335-35FB-184A-919C-0A7A4637EEA2}"/>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IBM Research, </a:t>
            </a:r>
            <a:r>
              <a:rPr lang="en-US" sz="1400" dirty="0">
                <a:hlinkClick r:id="rId3"/>
              </a:rPr>
              <a:t>https://www.nirmata.com/2019/01/24/new-survey-yields-kubernetes-as-mainstream/</a:t>
            </a:r>
            <a:endParaRPr lang="en-US" sz="1400" dirty="0">
              <a:solidFill>
                <a:schemeClr val="bg2">
                  <a:lumMod val="75000"/>
                </a:schemeClr>
              </a:solidFill>
              <a:latin typeface="IBM Plex Sans Condensed ExtraLi" panose="020B0306050203000203" pitchFamily="34" charset="77"/>
            </a:endParaRPr>
          </a:p>
          <a:p>
            <a:endParaRPr lang="en-US" sz="1400" dirty="0">
              <a:solidFill>
                <a:schemeClr val="bg2">
                  <a:lumMod val="75000"/>
                </a:schemeClr>
              </a:solidFill>
              <a:latin typeface="IBM Plex Sans Condensed ExtraLi" panose="020B0306050203000203" pitchFamily="34" charset="77"/>
            </a:endParaRPr>
          </a:p>
        </p:txBody>
      </p:sp>
      <p:sp>
        <p:nvSpPr>
          <p:cNvPr id="13" name="TextBox 12">
            <a:extLst>
              <a:ext uri="{FF2B5EF4-FFF2-40B4-BE49-F238E27FC236}">
                <a16:creationId xmlns:a16="http://schemas.microsoft.com/office/drawing/2014/main" id="{CD4EBDC5-D46E-6B4B-8BA0-F3A45A024124}"/>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More and more customers are using Kubernetes to orchestrate their containerized services. While K8s provides increased scalability and shortens time to deployment, it presents additional management and monitoring challenges – especially across K8 clusters.  </a:t>
            </a:r>
          </a:p>
        </p:txBody>
      </p:sp>
    </p:spTree>
    <p:extLst>
      <p:ext uri="{BB962C8B-B14F-4D97-AF65-F5344CB8AC3E}">
        <p14:creationId xmlns:p14="http://schemas.microsoft.com/office/powerpoint/2010/main" val="1345086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D2F2D54-A5AA-0D4F-8D85-0BC7241BA086}"/>
              </a:ext>
            </a:extLst>
          </p:cNvPr>
          <p:cNvSpPr/>
          <p:nvPr/>
        </p:nvSpPr>
        <p:spPr bwMode="auto">
          <a:xfrm>
            <a:off x="5257800" y="0"/>
            <a:ext cx="9372600" cy="8229600"/>
          </a:xfrm>
          <a:prstGeom prst="rect">
            <a:avLst/>
          </a:prstGeom>
          <a:solidFill>
            <a:srgbClr val="E1EA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2" name="Footer Placeholder 1">
            <a:extLst>
              <a:ext uri="{FF2B5EF4-FFF2-40B4-BE49-F238E27FC236}">
                <a16:creationId xmlns:a16="http://schemas.microsoft.com/office/drawing/2014/main" id="{4965CA65-9D54-914F-97A7-54336B17BB69}"/>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3" name="Picture 2">
            <a:extLst>
              <a:ext uri="{FF2B5EF4-FFF2-40B4-BE49-F238E27FC236}">
                <a16:creationId xmlns:a16="http://schemas.microsoft.com/office/drawing/2014/main" id="{2558F589-C1D9-CE40-9B8F-9CE97E050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154786"/>
            <a:ext cx="9380401" cy="6265922"/>
          </a:xfrm>
          <a:prstGeom prst="rect">
            <a:avLst/>
          </a:prstGeom>
        </p:spPr>
      </p:pic>
      <p:sp>
        <p:nvSpPr>
          <p:cNvPr id="5" name="Subtitle 2">
            <a:extLst>
              <a:ext uri="{FF2B5EF4-FFF2-40B4-BE49-F238E27FC236}">
                <a16:creationId xmlns:a16="http://schemas.microsoft.com/office/drawing/2014/main" id="{85D86415-22B8-B54D-9AEC-FBE6139A82DD}"/>
              </a:ext>
            </a:extLst>
          </p:cNvPr>
          <p:cNvSpPr txBox="1">
            <a:spLocks/>
          </p:cNvSpPr>
          <p:nvPr/>
        </p:nvSpPr>
        <p:spPr>
          <a:xfrm>
            <a:off x="130969" y="2667000"/>
            <a:ext cx="4713287" cy="449580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dirty="0">
                <a:solidFill>
                  <a:srgbClr val="1B5C83"/>
                </a:solidFill>
                <a:latin typeface="IBM Plex Sans Light" panose="020B0403050203000203" pitchFamily="34" charset="77"/>
              </a:rPr>
              <a:t>AVERAGE KUBERNETES ENIVRONMENT:</a:t>
            </a:r>
          </a:p>
          <a:p>
            <a:pPr algn="ctr"/>
            <a:r>
              <a:rPr lang="en-US" sz="4000" b="1" dirty="0">
                <a:solidFill>
                  <a:srgbClr val="00BBFF"/>
                </a:solidFill>
                <a:latin typeface="IBM Plex Sans SemiBold" panose="020B0503050203000203" pitchFamily="34" charset="77"/>
              </a:rPr>
              <a:t> 23 CLUSTERS</a:t>
            </a:r>
          </a:p>
        </p:txBody>
      </p:sp>
    </p:spTree>
    <p:extLst>
      <p:ext uri="{BB962C8B-B14F-4D97-AF65-F5344CB8AC3E}">
        <p14:creationId xmlns:p14="http://schemas.microsoft.com/office/powerpoint/2010/main" val="84283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D268C1-0F93-2642-B668-3C42A8DB8F4C}"/>
              </a:ext>
            </a:extLst>
          </p:cNvPr>
          <p:cNvSpPr>
            <a:spLocks noGrp="1"/>
          </p:cNvSpPr>
          <p:nvPr>
            <p:ph type="subTitle" idx="1"/>
          </p:nvPr>
        </p:nvSpPr>
        <p:spPr>
          <a:xfrm>
            <a:off x="457200" y="828292"/>
            <a:ext cx="10972800" cy="766190"/>
          </a:xfrm>
        </p:spPr>
        <p:txBody>
          <a:bodyPr>
            <a:normAutofit/>
          </a:bodyPr>
          <a:lstStyle/>
          <a:p>
            <a:pPr algn="l"/>
            <a:r>
              <a:rPr lang="en-US" sz="4000" b="1" dirty="0">
                <a:solidFill>
                  <a:srgbClr val="1B5C83"/>
                </a:solidFill>
                <a:latin typeface="IBM Plex Serif SemiBold" panose="02060503050406000203" pitchFamily="18" charset="77"/>
              </a:rPr>
              <a:t>User Persona: </a:t>
            </a:r>
            <a:r>
              <a:rPr lang="en-US" sz="4000" dirty="0">
                <a:solidFill>
                  <a:srgbClr val="1B5C83"/>
                </a:solidFill>
                <a:latin typeface="IBM Plex Serif Light" panose="02060403050406000203" pitchFamily="18" charset="77"/>
              </a:rPr>
              <a:t>John, IT Operator</a:t>
            </a:r>
          </a:p>
        </p:txBody>
      </p:sp>
      <p:pic>
        <p:nvPicPr>
          <p:cNvPr id="4" name="Picture 3">
            <a:extLst>
              <a:ext uri="{FF2B5EF4-FFF2-40B4-BE49-F238E27FC236}">
                <a16:creationId xmlns:a16="http://schemas.microsoft.com/office/drawing/2014/main" id="{BA3BA681-1465-D64B-B443-3FAC797FD16E}"/>
              </a:ext>
            </a:extLst>
          </p:cNvPr>
          <p:cNvPicPr>
            <a:picLocks noChangeAspect="1"/>
          </p:cNvPicPr>
          <p:nvPr/>
        </p:nvPicPr>
        <p:blipFill rotWithShape="1">
          <a:blip r:embed="rId2">
            <a:extLst>
              <a:ext uri="{28A0092B-C50C-407E-A947-70E740481C1C}">
                <a14:useLocalDpi xmlns:a14="http://schemas.microsoft.com/office/drawing/2010/main" val="0"/>
              </a:ext>
            </a:extLst>
          </a:blip>
          <a:srcRect t="1408"/>
          <a:stretch/>
        </p:blipFill>
        <p:spPr>
          <a:xfrm>
            <a:off x="9860373" y="828292"/>
            <a:ext cx="4056796" cy="7218914"/>
          </a:xfrm>
          <a:prstGeom prst="rect">
            <a:avLst/>
          </a:prstGeom>
        </p:spPr>
      </p:pic>
      <p:sp>
        <p:nvSpPr>
          <p:cNvPr id="5" name="TextBox 4">
            <a:extLst>
              <a:ext uri="{FF2B5EF4-FFF2-40B4-BE49-F238E27FC236}">
                <a16:creationId xmlns:a16="http://schemas.microsoft.com/office/drawing/2014/main" id="{AAD42C43-1085-E440-A117-B7EF1BE410B5}"/>
              </a:ext>
            </a:extLst>
          </p:cNvPr>
          <p:cNvSpPr txBox="1"/>
          <p:nvPr/>
        </p:nvSpPr>
        <p:spPr>
          <a:xfrm>
            <a:off x="457200" y="1594482"/>
            <a:ext cx="8540496" cy="2095958"/>
          </a:xfrm>
          <a:prstGeom prst="rect">
            <a:avLst/>
          </a:prstGeom>
          <a:noFill/>
        </p:spPr>
        <p:txBody>
          <a:bodyPr wrap="square" rtlCol="0">
            <a:spAutoFit/>
          </a:bodyPr>
          <a:lstStyle/>
          <a:p>
            <a:r>
              <a:rPr lang="en-US" sz="2000" dirty="0">
                <a:solidFill>
                  <a:schemeClr val="bg2">
                    <a:lumMod val="50000"/>
                  </a:schemeClr>
                </a:solidFill>
                <a:latin typeface="IBM Plex Sans Light" panose="020B0403050203000203" pitchFamily="34" charset="77"/>
              </a:rPr>
              <a:t>John manages a Kubernetes-based application. It’s likely that John did not build the application, but is responsible for ensuring that it is running consistently and meeting established SLA requirements. When John is not responding to incidents, his role entails responding to customer support tickets, building in automation to reduce repeat issues, pushing updates to improve app efficiency and security, or helping the dev team integrate new features. </a:t>
            </a:r>
          </a:p>
        </p:txBody>
      </p:sp>
      <p:sp>
        <p:nvSpPr>
          <p:cNvPr id="6" name="TextBox 5">
            <a:extLst>
              <a:ext uri="{FF2B5EF4-FFF2-40B4-BE49-F238E27FC236}">
                <a16:creationId xmlns:a16="http://schemas.microsoft.com/office/drawing/2014/main" id="{A2F745DD-3FE2-8E45-8B57-C4B6365D59B2}"/>
              </a:ext>
            </a:extLst>
          </p:cNvPr>
          <p:cNvSpPr txBox="1"/>
          <p:nvPr/>
        </p:nvSpPr>
        <p:spPr>
          <a:xfrm>
            <a:off x="457200" y="6041175"/>
            <a:ext cx="1837938" cy="435825"/>
          </a:xfrm>
          <a:prstGeom prst="rect">
            <a:avLst/>
          </a:prstGeom>
          <a:noFill/>
        </p:spPr>
        <p:txBody>
          <a:bodyPr wrap="square" rtlCol="0">
            <a:spAutoFit/>
          </a:bodyPr>
          <a:lstStyle/>
          <a:p>
            <a:r>
              <a:rPr lang="en-US" dirty="0">
                <a:solidFill>
                  <a:srgbClr val="1B5C83"/>
                </a:solidFill>
                <a:latin typeface="IBM Plex Serif Medium" panose="02060503050406000203" pitchFamily="18" charset="77"/>
              </a:rPr>
              <a:t>Tools:</a:t>
            </a:r>
          </a:p>
        </p:txBody>
      </p:sp>
      <p:sp>
        <p:nvSpPr>
          <p:cNvPr id="8" name="TextBox 7">
            <a:extLst>
              <a:ext uri="{FF2B5EF4-FFF2-40B4-BE49-F238E27FC236}">
                <a16:creationId xmlns:a16="http://schemas.microsoft.com/office/drawing/2014/main" id="{0BA50265-8B09-624B-82E5-5892C4474A4C}"/>
              </a:ext>
            </a:extLst>
          </p:cNvPr>
          <p:cNvSpPr txBox="1"/>
          <p:nvPr/>
        </p:nvSpPr>
        <p:spPr>
          <a:xfrm>
            <a:off x="457200" y="4592129"/>
            <a:ext cx="8202168" cy="1122871"/>
          </a:xfrm>
          <a:prstGeom prst="rect">
            <a:avLst/>
          </a:prstGeom>
          <a:noFill/>
        </p:spPr>
        <p:txBody>
          <a:bodyPr wrap="square" rtlCol="0">
            <a:spAutoFit/>
          </a:bodyPr>
          <a:lstStyle/>
          <a:p>
            <a:r>
              <a:rPr lang="en-US" sz="1800" b="1" dirty="0">
                <a:solidFill>
                  <a:srgbClr val="0096FF"/>
                </a:solidFill>
                <a:latin typeface="IBM Plex Sans" panose="020B0503050203000203" pitchFamily="34" charset="77"/>
              </a:rPr>
              <a:t>TEAM</a:t>
            </a: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John works on a larger team of 7-9 operators, who rotate who is “on-call” to respond to incidents. He has a wider team of developers and SMEs to reach out to if he is not able to diagnose or fix a problem and needs help from someone with more expertise </a:t>
            </a:r>
          </a:p>
        </p:txBody>
      </p:sp>
      <p:pic>
        <p:nvPicPr>
          <p:cNvPr id="10" name="Picture 9">
            <a:extLst>
              <a:ext uri="{FF2B5EF4-FFF2-40B4-BE49-F238E27FC236}">
                <a16:creationId xmlns:a16="http://schemas.microsoft.com/office/drawing/2014/main" id="{B3512A00-640B-CB45-83C1-10AD2B262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642" y="6335284"/>
            <a:ext cx="1151716" cy="1151716"/>
          </a:xfrm>
          <a:prstGeom prst="rect">
            <a:avLst/>
          </a:prstGeom>
        </p:spPr>
      </p:pic>
      <p:pic>
        <p:nvPicPr>
          <p:cNvPr id="12" name="Picture 11">
            <a:extLst>
              <a:ext uri="{FF2B5EF4-FFF2-40B4-BE49-F238E27FC236}">
                <a16:creationId xmlns:a16="http://schemas.microsoft.com/office/drawing/2014/main" id="{68805F21-CB4B-A548-93B1-D652F40E0079}"/>
              </a:ext>
            </a:extLst>
          </p:cNvPr>
          <p:cNvPicPr>
            <a:picLocks noChangeAspect="1"/>
          </p:cNvPicPr>
          <p:nvPr/>
        </p:nvPicPr>
        <p:blipFill>
          <a:blip r:embed="rId4"/>
          <a:stretch>
            <a:fillRect/>
          </a:stretch>
        </p:blipFill>
        <p:spPr>
          <a:xfrm>
            <a:off x="8156448" y="6465805"/>
            <a:ext cx="1682496" cy="1682496"/>
          </a:xfrm>
          <a:prstGeom prst="rect">
            <a:avLst/>
          </a:prstGeom>
        </p:spPr>
      </p:pic>
      <p:pic>
        <p:nvPicPr>
          <p:cNvPr id="14" name="Picture 13">
            <a:extLst>
              <a:ext uri="{FF2B5EF4-FFF2-40B4-BE49-F238E27FC236}">
                <a16:creationId xmlns:a16="http://schemas.microsoft.com/office/drawing/2014/main" id="{E5F1312B-48CF-DE4F-ACB6-5351CD28FA84}"/>
              </a:ext>
            </a:extLst>
          </p:cNvPr>
          <p:cNvPicPr>
            <a:picLocks noChangeAspect="1"/>
          </p:cNvPicPr>
          <p:nvPr/>
        </p:nvPicPr>
        <p:blipFill>
          <a:blip r:embed="rId5"/>
          <a:stretch>
            <a:fillRect/>
          </a:stretch>
        </p:blipFill>
        <p:spPr>
          <a:xfrm>
            <a:off x="3613517" y="6962652"/>
            <a:ext cx="1548379" cy="1419348"/>
          </a:xfrm>
          <a:prstGeom prst="rect">
            <a:avLst/>
          </a:prstGeom>
        </p:spPr>
      </p:pic>
      <p:pic>
        <p:nvPicPr>
          <p:cNvPr id="16" name="Picture 15">
            <a:extLst>
              <a:ext uri="{FF2B5EF4-FFF2-40B4-BE49-F238E27FC236}">
                <a16:creationId xmlns:a16="http://schemas.microsoft.com/office/drawing/2014/main" id="{F8F22F2D-3972-B542-8001-F24929A3DC82}"/>
              </a:ext>
            </a:extLst>
          </p:cNvPr>
          <p:cNvPicPr>
            <a:picLocks noChangeAspect="1"/>
          </p:cNvPicPr>
          <p:nvPr/>
        </p:nvPicPr>
        <p:blipFill>
          <a:blip r:embed="rId6"/>
          <a:stretch>
            <a:fillRect/>
          </a:stretch>
        </p:blipFill>
        <p:spPr>
          <a:xfrm>
            <a:off x="6782465" y="6734495"/>
            <a:ext cx="1457339" cy="1331976"/>
          </a:xfrm>
          <a:prstGeom prst="rect">
            <a:avLst/>
          </a:prstGeom>
        </p:spPr>
      </p:pic>
      <p:pic>
        <p:nvPicPr>
          <p:cNvPr id="18" name="Picture 17">
            <a:extLst>
              <a:ext uri="{FF2B5EF4-FFF2-40B4-BE49-F238E27FC236}">
                <a16:creationId xmlns:a16="http://schemas.microsoft.com/office/drawing/2014/main" id="{A66D91E0-0432-2842-ACE8-85C7D0C913A8}"/>
              </a:ext>
            </a:extLst>
          </p:cNvPr>
          <p:cNvPicPr>
            <a:picLocks noChangeAspect="1"/>
          </p:cNvPicPr>
          <p:nvPr/>
        </p:nvPicPr>
        <p:blipFill>
          <a:blip r:embed="rId7"/>
          <a:stretch>
            <a:fillRect/>
          </a:stretch>
        </p:blipFill>
        <p:spPr>
          <a:xfrm>
            <a:off x="587186" y="7224041"/>
            <a:ext cx="1837938" cy="352884"/>
          </a:xfrm>
          <a:prstGeom prst="rect">
            <a:avLst/>
          </a:prstGeom>
        </p:spPr>
      </p:pic>
      <p:pic>
        <p:nvPicPr>
          <p:cNvPr id="20" name="Picture 19">
            <a:extLst>
              <a:ext uri="{FF2B5EF4-FFF2-40B4-BE49-F238E27FC236}">
                <a16:creationId xmlns:a16="http://schemas.microsoft.com/office/drawing/2014/main" id="{BA3DCF4A-56FB-B942-9616-C8621FF0634E}"/>
              </a:ext>
            </a:extLst>
          </p:cNvPr>
          <p:cNvPicPr>
            <a:picLocks noChangeAspect="1"/>
          </p:cNvPicPr>
          <p:nvPr/>
        </p:nvPicPr>
        <p:blipFill>
          <a:blip r:embed="rId8"/>
          <a:stretch>
            <a:fillRect/>
          </a:stretch>
        </p:blipFill>
        <p:spPr>
          <a:xfrm>
            <a:off x="5507869" y="6971154"/>
            <a:ext cx="954494" cy="954494"/>
          </a:xfrm>
          <a:prstGeom prst="rect">
            <a:avLst/>
          </a:prstGeom>
        </p:spPr>
      </p:pic>
      <p:sp>
        <p:nvSpPr>
          <p:cNvPr id="21" name="TextBox 20">
            <a:extLst>
              <a:ext uri="{FF2B5EF4-FFF2-40B4-BE49-F238E27FC236}">
                <a16:creationId xmlns:a16="http://schemas.microsoft.com/office/drawing/2014/main" id="{5A040F6F-C66C-C84A-BB8E-B58165E06E62}"/>
              </a:ext>
            </a:extLst>
          </p:cNvPr>
          <p:cNvSpPr txBox="1"/>
          <p:nvPr/>
        </p:nvSpPr>
        <p:spPr>
          <a:xfrm>
            <a:off x="457200" y="4064705"/>
            <a:ext cx="8202168" cy="349968"/>
          </a:xfrm>
          <a:prstGeom prst="rect">
            <a:avLst/>
          </a:prstGeom>
          <a:noFill/>
        </p:spPr>
        <p:txBody>
          <a:bodyPr wrap="square" rtlCol="0">
            <a:spAutoFit/>
          </a:bodyPr>
          <a:lstStyle/>
          <a:p>
            <a:r>
              <a:rPr lang="en-US" sz="1800" b="1" dirty="0">
                <a:solidFill>
                  <a:srgbClr val="0096FF"/>
                </a:solidFill>
                <a:latin typeface="IBM Plex Sans" panose="020B0503050203000203" pitchFamily="34" charset="77"/>
              </a:rPr>
              <a:t>ENVIRONMENT: </a:t>
            </a:r>
            <a:r>
              <a:rPr lang="en-US" sz="1800" dirty="0">
                <a:solidFill>
                  <a:schemeClr val="bg2">
                    <a:lumMod val="50000"/>
                  </a:schemeClr>
                </a:solidFill>
                <a:latin typeface="IBM Plex Sans Light" panose="020B0403050203000203" pitchFamily="34" charset="77"/>
              </a:rPr>
              <a:t>120 – 240 nodes hosted across ~3-5 Cloud providers </a:t>
            </a:r>
          </a:p>
        </p:txBody>
      </p:sp>
    </p:spTree>
    <p:extLst>
      <p:ext uri="{BB962C8B-B14F-4D97-AF65-F5344CB8AC3E}">
        <p14:creationId xmlns:p14="http://schemas.microsoft.com/office/powerpoint/2010/main" val="337208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421C99FE-B742-554C-850D-54E90B23FC25}"/>
              </a:ext>
            </a:extLst>
          </p:cNvPr>
          <p:cNvSpPr txBox="1">
            <a:spLocks/>
          </p:cNvSpPr>
          <p:nvPr/>
        </p:nvSpPr>
        <p:spPr>
          <a:xfrm>
            <a:off x="457200" y="828292"/>
            <a:ext cx="135636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Multicloud Management at a glance</a:t>
            </a:r>
          </a:p>
        </p:txBody>
      </p:sp>
      <p:sp>
        <p:nvSpPr>
          <p:cNvPr id="10" name="TextBox 9">
            <a:extLst>
              <a:ext uri="{FF2B5EF4-FFF2-40B4-BE49-F238E27FC236}">
                <a16:creationId xmlns:a16="http://schemas.microsoft.com/office/drawing/2014/main" id="{F9BCF335-35FB-184A-919C-0A7A4637EEA2}"/>
              </a:ext>
            </a:extLst>
          </p:cNvPr>
          <p:cNvSpPr txBox="1"/>
          <p:nvPr/>
        </p:nvSpPr>
        <p:spPr>
          <a:xfrm>
            <a:off x="274224" y="7772400"/>
            <a:ext cx="13717268" cy="493084"/>
          </a:xfrm>
          <a:prstGeom prst="rect">
            <a:avLst/>
          </a:prstGeom>
          <a:noFill/>
        </p:spPr>
        <p:txBody>
          <a:bodyPr wrap="square" rtlCol="0">
            <a:spAutoFit/>
          </a:bodyPr>
          <a:lstStyle/>
          <a:p>
            <a:r>
              <a:rPr lang="en-US" sz="1400" dirty="0">
                <a:solidFill>
                  <a:schemeClr val="bg2">
                    <a:lumMod val="75000"/>
                  </a:schemeClr>
                </a:solidFill>
                <a:latin typeface="IBM Plex Sans Light" panose="020B0403050203000203" pitchFamily="34" charset="77"/>
              </a:rPr>
              <a:t>IDC Worldwide Cloud Systems Management Software Forecast Update, 2017-2021 / Worldwide Cloud System and Service Management Software Forecast, 2019–2023, Gartner MQ for Cloud Management Platforms 2019  </a:t>
            </a:r>
            <a:endParaRPr lang="en-US" sz="1400" dirty="0">
              <a:solidFill>
                <a:schemeClr val="bg2">
                  <a:lumMod val="75000"/>
                </a:schemeClr>
              </a:solidFill>
              <a:effectLst/>
              <a:latin typeface="IBM Plex Sans Light" panose="020B0403050203000203" pitchFamily="34" charset="77"/>
            </a:endParaRPr>
          </a:p>
        </p:txBody>
      </p:sp>
      <p:graphicFrame>
        <p:nvGraphicFramePr>
          <p:cNvPr id="12" name="Chart 11">
            <a:extLst>
              <a:ext uri="{FF2B5EF4-FFF2-40B4-BE49-F238E27FC236}">
                <a16:creationId xmlns:a16="http://schemas.microsoft.com/office/drawing/2014/main" id="{CEB57D8C-86C8-B64C-BD6B-FF81BDCD3748}"/>
              </a:ext>
            </a:extLst>
          </p:cNvPr>
          <p:cNvGraphicFramePr>
            <a:graphicFrameLocks/>
          </p:cNvGraphicFramePr>
          <p:nvPr>
            <p:extLst>
              <p:ext uri="{D42A27DB-BD31-4B8C-83A1-F6EECF244321}">
                <p14:modId xmlns:p14="http://schemas.microsoft.com/office/powerpoint/2010/main" val="1237915025"/>
              </p:ext>
            </p:extLst>
          </p:nvPr>
        </p:nvGraphicFramePr>
        <p:xfrm>
          <a:off x="762000" y="2057400"/>
          <a:ext cx="8229600" cy="518160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Arrow Connector 13">
            <a:extLst>
              <a:ext uri="{FF2B5EF4-FFF2-40B4-BE49-F238E27FC236}">
                <a16:creationId xmlns:a16="http://schemas.microsoft.com/office/drawing/2014/main" id="{7D5D40BC-3F28-0B4D-9E19-12284F5B0D8F}"/>
              </a:ext>
            </a:extLst>
          </p:cNvPr>
          <p:cNvCxnSpPr/>
          <p:nvPr/>
        </p:nvCxnSpPr>
        <p:spPr bwMode="auto">
          <a:xfrm flipV="1">
            <a:off x="1676400" y="2895600"/>
            <a:ext cx="6170932" cy="2209800"/>
          </a:xfrm>
          <a:prstGeom prst="straightConnector1">
            <a:avLst/>
          </a:prstGeom>
          <a:solidFill>
            <a:srgbClr val="00B8FF"/>
          </a:solidFill>
          <a:ln w="28575" cap="flat" cmpd="sng" algn="ctr">
            <a:solidFill>
              <a:srgbClr val="0096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E1AA5CC0-43BE-5F49-9D27-44DB21104472}"/>
              </a:ext>
            </a:extLst>
          </p:cNvPr>
          <p:cNvSpPr txBox="1"/>
          <p:nvPr/>
        </p:nvSpPr>
        <p:spPr>
          <a:xfrm rot="20442411">
            <a:off x="3359961" y="3199817"/>
            <a:ext cx="3033678" cy="722057"/>
          </a:xfrm>
          <a:prstGeom prst="rect">
            <a:avLst/>
          </a:prstGeom>
          <a:noFill/>
        </p:spPr>
        <p:txBody>
          <a:bodyPr wrap="square" rtlCol="0">
            <a:spAutoFit/>
          </a:bodyPr>
          <a:lstStyle/>
          <a:p>
            <a:r>
              <a:rPr lang="en-US" sz="4400" b="1" dirty="0">
                <a:solidFill>
                  <a:srgbClr val="0096FF"/>
                </a:solidFill>
                <a:latin typeface="IBM Plex Sans SemiBold" panose="020B0503050203000203" pitchFamily="34" charset="77"/>
              </a:rPr>
              <a:t>23% CAGR</a:t>
            </a:r>
          </a:p>
        </p:txBody>
      </p:sp>
      <p:sp>
        <p:nvSpPr>
          <p:cNvPr id="16" name="TextBox 15">
            <a:extLst>
              <a:ext uri="{FF2B5EF4-FFF2-40B4-BE49-F238E27FC236}">
                <a16:creationId xmlns:a16="http://schemas.microsoft.com/office/drawing/2014/main" id="{5B60856D-8584-E840-A6DD-B72D12CB9021}"/>
              </a:ext>
            </a:extLst>
          </p:cNvPr>
          <p:cNvSpPr txBox="1"/>
          <p:nvPr/>
        </p:nvSpPr>
        <p:spPr>
          <a:xfrm>
            <a:off x="9448800" y="762000"/>
            <a:ext cx="4724400" cy="2324995"/>
          </a:xfrm>
          <a:prstGeom prst="rect">
            <a:avLst/>
          </a:prstGeom>
          <a:noFill/>
        </p:spPr>
        <p:txBody>
          <a:bodyPr wrap="square" rtlCol="0">
            <a:spAutoFit/>
          </a:bodyPr>
          <a:lstStyle/>
          <a:p>
            <a:pPr algn="ctr"/>
            <a:r>
              <a:rPr lang="en-US" sz="2800" b="1" dirty="0">
                <a:solidFill>
                  <a:schemeClr val="bg2">
                    <a:lumMod val="75000"/>
                  </a:schemeClr>
                </a:solidFill>
                <a:latin typeface="IBM Plex Sans SemiBold" panose="020B0503050203000203" pitchFamily="34" charset="77"/>
              </a:rPr>
              <a:t>Total Market:</a:t>
            </a:r>
          </a:p>
          <a:p>
            <a:pPr algn="ctr"/>
            <a:r>
              <a:rPr lang="en-US" sz="8800" b="1" dirty="0">
                <a:solidFill>
                  <a:srgbClr val="0096FF"/>
                </a:solidFill>
                <a:latin typeface="IBM Plex Sans SemiBold" panose="020B0503050203000203" pitchFamily="34" charset="77"/>
              </a:rPr>
              <a:t>$10.1B </a:t>
            </a:r>
          </a:p>
          <a:p>
            <a:pPr algn="ctr"/>
            <a:r>
              <a:rPr lang="en-US" sz="4000" dirty="0">
                <a:solidFill>
                  <a:schemeClr val="bg2">
                    <a:lumMod val="75000"/>
                  </a:schemeClr>
                </a:solidFill>
                <a:latin typeface="IBM Plex Sans ExtraLight" panose="020B0303050203000203" pitchFamily="34" charset="77"/>
              </a:rPr>
              <a:t>by 2021</a:t>
            </a:r>
          </a:p>
        </p:txBody>
      </p:sp>
      <p:sp>
        <p:nvSpPr>
          <p:cNvPr id="17" name="TextBox 16">
            <a:extLst>
              <a:ext uri="{FF2B5EF4-FFF2-40B4-BE49-F238E27FC236}">
                <a16:creationId xmlns:a16="http://schemas.microsoft.com/office/drawing/2014/main" id="{4C7B9342-011D-2C46-89A2-276129D5E694}"/>
              </a:ext>
            </a:extLst>
          </p:cNvPr>
          <p:cNvSpPr txBox="1"/>
          <p:nvPr/>
        </p:nvSpPr>
        <p:spPr>
          <a:xfrm>
            <a:off x="9467485" y="3327097"/>
            <a:ext cx="4724400" cy="2010102"/>
          </a:xfrm>
          <a:prstGeom prst="rect">
            <a:avLst/>
          </a:prstGeom>
          <a:noFill/>
        </p:spPr>
        <p:txBody>
          <a:bodyPr wrap="square" rtlCol="0">
            <a:spAutoFit/>
          </a:bodyPr>
          <a:lstStyle/>
          <a:p>
            <a:pPr algn="ctr"/>
            <a:r>
              <a:rPr lang="en-US" sz="2000" b="1" dirty="0">
                <a:solidFill>
                  <a:schemeClr val="bg2">
                    <a:lumMod val="75000"/>
                  </a:schemeClr>
                </a:solidFill>
                <a:latin typeface="IBM Plex Sans SemiBold" panose="020B0503050203000203" pitchFamily="34" charset="77"/>
              </a:rPr>
              <a:t>Multicloud Operations </a:t>
            </a:r>
          </a:p>
          <a:p>
            <a:pPr algn="ctr"/>
            <a:r>
              <a:rPr lang="en-US" sz="2000" b="1" dirty="0">
                <a:solidFill>
                  <a:schemeClr val="bg2">
                    <a:lumMod val="75000"/>
                  </a:schemeClr>
                </a:solidFill>
                <a:latin typeface="IBM Plex Sans SemiBold" panose="020B0503050203000203" pitchFamily="34" charset="77"/>
              </a:rPr>
              <a:t>Management:</a:t>
            </a:r>
          </a:p>
          <a:p>
            <a:pPr algn="ctr"/>
            <a:r>
              <a:rPr lang="en-US" sz="6600" b="1" dirty="0">
                <a:solidFill>
                  <a:srgbClr val="0096FF"/>
                </a:solidFill>
                <a:latin typeface="IBM Plex Sans SemiBold" panose="020B0503050203000203" pitchFamily="34" charset="77"/>
              </a:rPr>
              <a:t>$5.1B </a:t>
            </a:r>
          </a:p>
          <a:p>
            <a:pPr algn="ctr"/>
            <a:r>
              <a:rPr lang="en-US" sz="2800" dirty="0">
                <a:solidFill>
                  <a:schemeClr val="bg2">
                    <a:lumMod val="75000"/>
                  </a:schemeClr>
                </a:solidFill>
                <a:latin typeface="IBM Plex Sans ExtraLight" panose="020B0303050203000203" pitchFamily="34" charset="77"/>
              </a:rPr>
              <a:t>by 2021</a:t>
            </a:r>
          </a:p>
        </p:txBody>
      </p:sp>
      <p:sp>
        <p:nvSpPr>
          <p:cNvPr id="11" name="TextBox 10">
            <a:extLst>
              <a:ext uri="{FF2B5EF4-FFF2-40B4-BE49-F238E27FC236}">
                <a16:creationId xmlns:a16="http://schemas.microsoft.com/office/drawing/2014/main" id="{5DD4EB09-907A-9948-A151-27B224936C8C}"/>
              </a:ext>
            </a:extLst>
          </p:cNvPr>
          <p:cNvSpPr txBox="1"/>
          <p:nvPr/>
        </p:nvSpPr>
        <p:spPr>
          <a:xfrm>
            <a:off x="9467485" y="5576739"/>
            <a:ext cx="4724400" cy="2010102"/>
          </a:xfrm>
          <a:prstGeom prst="rect">
            <a:avLst/>
          </a:prstGeom>
          <a:noFill/>
        </p:spPr>
        <p:txBody>
          <a:bodyPr wrap="square" rtlCol="0">
            <a:spAutoFit/>
          </a:bodyPr>
          <a:lstStyle/>
          <a:p>
            <a:pPr algn="ctr"/>
            <a:r>
              <a:rPr lang="en-US" sz="2000" b="1" dirty="0">
                <a:solidFill>
                  <a:schemeClr val="bg2">
                    <a:lumMod val="75000"/>
                  </a:schemeClr>
                </a:solidFill>
                <a:latin typeface="IBM Plex Sans SemiBold" panose="020B0503050203000203" pitchFamily="34" charset="77"/>
              </a:rPr>
              <a:t>Management Platforms</a:t>
            </a:r>
          </a:p>
          <a:p>
            <a:pPr algn="ctr"/>
            <a:r>
              <a:rPr lang="en-US" sz="2000" b="1" dirty="0">
                <a:solidFill>
                  <a:schemeClr val="bg2">
                    <a:lumMod val="75000"/>
                  </a:schemeClr>
                </a:solidFill>
                <a:latin typeface="IBM Plex Sans SemiBold" panose="020B0503050203000203" pitchFamily="34" charset="77"/>
              </a:rPr>
              <a:t> &amp; Tool Vendors:</a:t>
            </a:r>
          </a:p>
          <a:p>
            <a:pPr algn="ctr"/>
            <a:r>
              <a:rPr lang="en-US" sz="6600" b="1" dirty="0">
                <a:solidFill>
                  <a:srgbClr val="0096FF"/>
                </a:solidFill>
                <a:latin typeface="IBM Plex Sans SemiBold" panose="020B0503050203000203" pitchFamily="34" charset="77"/>
              </a:rPr>
              <a:t>$700M </a:t>
            </a:r>
          </a:p>
          <a:p>
            <a:pPr algn="ctr"/>
            <a:r>
              <a:rPr lang="en-US" sz="2800" dirty="0">
                <a:solidFill>
                  <a:schemeClr val="bg2">
                    <a:lumMod val="75000"/>
                  </a:schemeClr>
                </a:solidFill>
                <a:latin typeface="IBM Plex Sans ExtraLight" panose="020B0303050203000203" pitchFamily="34" charset="77"/>
              </a:rPr>
              <a:t>by 2021</a:t>
            </a:r>
          </a:p>
        </p:txBody>
      </p:sp>
    </p:spTree>
    <p:extLst>
      <p:ext uri="{BB962C8B-B14F-4D97-AF65-F5344CB8AC3E}">
        <p14:creationId xmlns:p14="http://schemas.microsoft.com/office/powerpoint/2010/main" val="2582803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550C32-83D0-4D46-8B4E-B96DE76007F9}"/>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C27DD64F-DA2C-1846-834B-089B66EB156C}"/>
              </a:ext>
            </a:extLst>
          </p:cNvPr>
          <p:cNvSpPr txBox="1">
            <a:spLocks/>
          </p:cNvSpPr>
          <p:nvPr/>
        </p:nvSpPr>
        <p:spPr>
          <a:xfrm>
            <a:off x="457199" y="828292"/>
            <a:ext cx="13546015"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1B5C83"/>
                </a:solidFill>
                <a:latin typeface="IBM Plex Serif" panose="02060503050406000203" pitchFamily="18" charset="77"/>
              </a:rPr>
              <a:t>MCM + Skipper = Full Multicloud/Multicluster Management</a:t>
            </a:r>
          </a:p>
        </p:txBody>
      </p:sp>
      <p:sp>
        <p:nvSpPr>
          <p:cNvPr id="4" name="TextBox 3">
            <a:extLst>
              <a:ext uri="{FF2B5EF4-FFF2-40B4-BE49-F238E27FC236}">
                <a16:creationId xmlns:a16="http://schemas.microsoft.com/office/drawing/2014/main" id="{2655CE99-266D-BA40-923E-7ACD05DC7751}"/>
              </a:ext>
            </a:extLst>
          </p:cNvPr>
          <p:cNvSpPr txBox="1"/>
          <p:nvPr/>
        </p:nvSpPr>
        <p:spPr>
          <a:xfrm>
            <a:off x="457200" y="3142026"/>
            <a:ext cx="5545015" cy="2496774"/>
          </a:xfrm>
          <a:prstGeom prst="rect">
            <a:avLst/>
          </a:prstGeom>
          <a:noFill/>
        </p:spPr>
        <p:txBody>
          <a:bodyPr wrap="square" rtlCol="0">
            <a:spAutoFit/>
          </a:bodyPr>
          <a:lstStyle/>
          <a:p>
            <a:r>
              <a:rPr lang="en-US" dirty="0">
                <a:latin typeface="IBM Plex Sans Light" panose="020B0403050203000203" pitchFamily="34" charset="77"/>
              </a:rPr>
              <a:t>multicloud </a:t>
            </a:r>
          </a:p>
          <a:p>
            <a:endParaRPr lang="en-US" dirty="0">
              <a:latin typeface="IBM Plex Sans Light" panose="020B0403050203000203" pitchFamily="34" charset="77"/>
            </a:endParaRPr>
          </a:p>
          <a:p>
            <a:r>
              <a:rPr lang="en-US" dirty="0">
                <a:latin typeface="IBM Plex Sans Light" panose="020B0403050203000203" pitchFamily="34" charset="77"/>
              </a:rPr>
              <a:t>full cloud lifecycle management</a:t>
            </a:r>
          </a:p>
          <a:p>
            <a:endParaRPr lang="en-US" dirty="0">
              <a:latin typeface="IBM Plex Sans Light" panose="020B0403050203000203" pitchFamily="34" charset="77"/>
            </a:endParaRPr>
          </a:p>
          <a:p>
            <a:endParaRPr lang="en-US" dirty="0">
              <a:latin typeface="IBM Plex Sans Light" panose="020B0403050203000203" pitchFamily="34" charset="77"/>
            </a:endParaRPr>
          </a:p>
          <a:p>
            <a:r>
              <a:rPr lang="en-US" dirty="0">
                <a:latin typeface="IBM Plex Sans Light" panose="020B0403050203000203" pitchFamily="34" charset="77"/>
              </a:rPr>
              <a:t>overview of environment</a:t>
            </a:r>
          </a:p>
          <a:p>
            <a:endParaRPr lang="en-US" dirty="0">
              <a:latin typeface="IBM Plex Sans Light" panose="020B0403050203000203" pitchFamily="34" charset="77"/>
            </a:endParaRPr>
          </a:p>
        </p:txBody>
      </p:sp>
      <p:sp>
        <p:nvSpPr>
          <p:cNvPr id="8" name="TextBox 7">
            <a:extLst>
              <a:ext uri="{FF2B5EF4-FFF2-40B4-BE49-F238E27FC236}">
                <a16:creationId xmlns:a16="http://schemas.microsoft.com/office/drawing/2014/main" id="{A2F08203-2DC3-4741-BEC4-1EE791A44272}"/>
              </a:ext>
            </a:extLst>
          </p:cNvPr>
          <p:cNvSpPr txBox="1"/>
          <p:nvPr/>
        </p:nvSpPr>
        <p:spPr>
          <a:xfrm>
            <a:off x="457200" y="2341004"/>
            <a:ext cx="5257800" cy="550279"/>
          </a:xfrm>
          <a:prstGeom prst="rect">
            <a:avLst/>
          </a:prstGeom>
          <a:noFill/>
        </p:spPr>
        <p:txBody>
          <a:bodyPr wrap="square" rtlCol="0">
            <a:spAutoFit/>
          </a:bodyPr>
          <a:lstStyle/>
          <a:p>
            <a:r>
              <a:rPr lang="en-US" sz="3200" b="1" dirty="0">
                <a:solidFill>
                  <a:srgbClr val="0097FF"/>
                </a:solidFill>
                <a:latin typeface="IBM Plex Sans" panose="020B0503050203000203" pitchFamily="34" charset="77"/>
              </a:rPr>
              <a:t>IBM</a:t>
            </a:r>
            <a:r>
              <a:rPr lang="en-US" sz="3200" dirty="0">
                <a:solidFill>
                  <a:srgbClr val="0097FF"/>
                </a:solidFill>
                <a:latin typeface="IBM Plex Sans" panose="020B0503050203000203" pitchFamily="34" charset="77"/>
              </a:rPr>
              <a:t> Multi-cloud Manager</a:t>
            </a:r>
          </a:p>
        </p:txBody>
      </p:sp>
      <p:sp>
        <p:nvSpPr>
          <p:cNvPr id="10" name="TextBox 9">
            <a:extLst>
              <a:ext uri="{FF2B5EF4-FFF2-40B4-BE49-F238E27FC236}">
                <a16:creationId xmlns:a16="http://schemas.microsoft.com/office/drawing/2014/main" id="{81E00CDF-D730-5048-9ABF-12EAFC145EC3}"/>
              </a:ext>
            </a:extLst>
          </p:cNvPr>
          <p:cNvSpPr txBox="1"/>
          <p:nvPr/>
        </p:nvSpPr>
        <p:spPr>
          <a:xfrm>
            <a:off x="8458200" y="2341003"/>
            <a:ext cx="3733800" cy="550279"/>
          </a:xfrm>
          <a:prstGeom prst="rect">
            <a:avLst/>
          </a:prstGeom>
          <a:noFill/>
        </p:spPr>
        <p:txBody>
          <a:bodyPr wrap="square" rtlCol="0">
            <a:spAutoFit/>
          </a:bodyPr>
          <a:lstStyle/>
          <a:p>
            <a:r>
              <a:rPr lang="en-US" sz="3200" dirty="0">
                <a:solidFill>
                  <a:srgbClr val="0097FF"/>
                </a:solidFill>
                <a:latin typeface="IBM Plex Sans Medium" panose="020B0503050203000203" pitchFamily="34" charset="77"/>
              </a:rPr>
              <a:t>Skipper</a:t>
            </a:r>
          </a:p>
        </p:txBody>
      </p:sp>
      <p:sp>
        <p:nvSpPr>
          <p:cNvPr id="11" name="TextBox 10">
            <a:extLst>
              <a:ext uri="{FF2B5EF4-FFF2-40B4-BE49-F238E27FC236}">
                <a16:creationId xmlns:a16="http://schemas.microsoft.com/office/drawing/2014/main" id="{38DB319C-23C9-A043-AFB6-E7177BDECE0B}"/>
              </a:ext>
            </a:extLst>
          </p:cNvPr>
          <p:cNvSpPr txBox="1"/>
          <p:nvPr/>
        </p:nvSpPr>
        <p:spPr>
          <a:xfrm>
            <a:off x="8458200" y="3139466"/>
            <a:ext cx="5545015" cy="2496774"/>
          </a:xfrm>
          <a:prstGeom prst="rect">
            <a:avLst/>
          </a:prstGeom>
          <a:noFill/>
        </p:spPr>
        <p:txBody>
          <a:bodyPr wrap="square" rtlCol="0">
            <a:spAutoFit/>
          </a:bodyPr>
          <a:lstStyle/>
          <a:p>
            <a:r>
              <a:rPr lang="en-US" dirty="0">
                <a:latin typeface="IBM Plex Sans Light" panose="020B0403050203000203" pitchFamily="34" charset="77"/>
              </a:rPr>
              <a:t>multicluster</a:t>
            </a:r>
          </a:p>
          <a:p>
            <a:endParaRPr lang="en-US" dirty="0">
              <a:latin typeface="IBM Plex Sans Light" panose="020B0403050203000203" pitchFamily="34" charset="77"/>
            </a:endParaRPr>
          </a:p>
          <a:p>
            <a:r>
              <a:rPr lang="en-US" dirty="0">
                <a:latin typeface="IBM Plex Sans Light" panose="020B0403050203000203" pitchFamily="34" charset="77"/>
              </a:rPr>
              <a:t>targeted use case optimized for end-user needs &amp; preferences </a:t>
            </a:r>
          </a:p>
          <a:p>
            <a:endParaRPr lang="en-US" dirty="0">
              <a:latin typeface="IBM Plex Sans Light" panose="020B0403050203000203" pitchFamily="34" charset="77"/>
            </a:endParaRPr>
          </a:p>
          <a:p>
            <a:r>
              <a:rPr lang="en-US" dirty="0">
                <a:latin typeface="IBM Plex Sans Light" panose="020B0403050203000203" pitchFamily="34" charset="77"/>
              </a:rPr>
              <a:t>drill down to specifics </a:t>
            </a:r>
          </a:p>
          <a:p>
            <a:pPr marL="342900" indent="-342900">
              <a:buFont typeface="Arial" panose="020B0604020202020204" pitchFamily="34" charset="0"/>
              <a:buChar char="•"/>
            </a:pPr>
            <a:endParaRPr lang="en-US" dirty="0">
              <a:latin typeface="IBM Plex Sans Light" panose="020B0403050203000203" pitchFamily="34" charset="77"/>
            </a:endParaRPr>
          </a:p>
        </p:txBody>
      </p:sp>
      <p:sp>
        <p:nvSpPr>
          <p:cNvPr id="12" name="TextBox 11">
            <a:extLst>
              <a:ext uri="{FF2B5EF4-FFF2-40B4-BE49-F238E27FC236}">
                <a16:creationId xmlns:a16="http://schemas.microsoft.com/office/drawing/2014/main" id="{177D10C0-AA52-9C44-8B1A-0BFBEC0ECCED}"/>
              </a:ext>
            </a:extLst>
          </p:cNvPr>
          <p:cNvSpPr txBox="1"/>
          <p:nvPr/>
        </p:nvSpPr>
        <p:spPr>
          <a:xfrm>
            <a:off x="3519090" y="7007460"/>
            <a:ext cx="7592219" cy="779316"/>
          </a:xfrm>
          <a:prstGeom prst="rect">
            <a:avLst/>
          </a:prstGeom>
          <a:noFill/>
        </p:spPr>
        <p:txBody>
          <a:bodyPr wrap="square" rtlCol="0">
            <a:spAutoFit/>
          </a:bodyPr>
          <a:lstStyle/>
          <a:p>
            <a:pPr algn="ctr"/>
            <a:r>
              <a:rPr lang="en-US" dirty="0">
                <a:latin typeface="IBM Plex Sans Light" panose="020B0403050203000203" pitchFamily="34" charset="77"/>
              </a:rPr>
              <a:t>end-to-end solution that covers full DevOps scope from deployment to triage, CIO to SRE</a:t>
            </a:r>
            <a:endParaRPr lang="en-US" dirty="0"/>
          </a:p>
        </p:txBody>
      </p:sp>
      <p:cxnSp>
        <p:nvCxnSpPr>
          <p:cNvPr id="15" name="Straight Connector 14">
            <a:extLst>
              <a:ext uri="{FF2B5EF4-FFF2-40B4-BE49-F238E27FC236}">
                <a16:creationId xmlns:a16="http://schemas.microsoft.com/office/drawing/2014/main" id="{FD797B2F-2181-8347-A72C-F3DBB8E43163}"/>
              </a:ext>
            </a:extLst>
          </p:cNvPr>
          <p:cNvCxnSpPr/>
          <p:nvPr/>
        </p:nvCxnSpPr>
        <p:spPr bwMode="auto">
          <a:xfrm>
            <a:off x="2209800" y="3352800"/>
            <a:ext cx="6096000" cy="0"/>
          </a:xfrm>
          <a:prstGeom prst="line">
            <a:avLst/>
          </a:prstGeom>
          <a:solidFill>
            <a:srgbClr val="00B8FF"/>
          </a:solidFill>
          <a:ln w="28575" cap="flat" cmpd="sng" algn="ctr">
            <a:solidFill>
              <a:srgbClr val="00BBFF"/>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2E131DBE-A196-E648-8F5B-C51565BE9786}"/>
              </a:ext>
            </a:extLst>
          </p:cNvPr>
          <p:cNvCxnSpPr>
            <a:cxnSpLocks/>
          </p:cNvCxnSpPr>
          <p:nvPr/>
        </p:nvCxnSpPr>
        <p:spPr bwMode="auto">
          <a:xfrm>
            <a:off x="5029200" y="4080933"/>
            <a:ext cx="3276600" cy="0"/>
          </a:xfrm>
          <a:prstGeom prst="line">
            <a:avLst/>
          </a:prstGeom>
          <a:solidFill>
            <a:srgbClr val="00B8FF"/>
          </a:solidFill>
          <a:ln w="28575" cap="flat" cmpd="sng" algn="ctr">
            <a:solidFill>
              <a:srgbClr val="00BBFF"/>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E58F2D9E-2D3C-F04F-B9F7-943A52197B58}"/>
              </a:ext>
            </a:extLst>
          </p:cNvPr>
          <p:cNvCxnSpPr>
            <a:cxnSpLocks/>
          </p:cNvCxnSpPr>
          <p:nvPr/>
        </p:nvCxnSpPr>
        <p:spPr bwMode="auto">
          <a:xfrm>
            <a:off x="4038600" y="5105400"/>
            <a:ext cx="4343400" cy="0"/>
          </a:xfrm>
          <a:prstGeom prst="line">
            <a:avLst/>
          </a:prstGeom>
          <a:solidFill>
            <a:srgbClr val="00B8FF"/>
          </a:solidFill>
          <a:ln w="28575" cap="flat" cmpd="sng" algn="ctr">
            <a:solidFill>
              <a:srgbClr val="00BBFF"/>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2B0AE8A2-1FD0-EB4B-B4B7-C9ECEAC61FE1}"/>
              </a:ext>
            </a:extLst>
          </p:cNvPr>
          <p:cNvSpPr txBox="1"/>
          <p:nvPr/>
        </p:nvSpPr>
        <p:spPr>
          <a:xfrm>
            <a:off x="4601306" y="6385566"/>
            <a:ext cx="5257800" cy="550279"/>
          </a:xfrm>
          <a:prstGeom prst="rect">
            <a:avLst/>
          </a:prstGeom>
          <a:noFill/>
        </p:spPr>
        <p:txBody>
          <a:bodyPr wrap="square" rtlCol="0">
            <a:spAutoFit/>
          </a:bodyPr>
          <a:lstStyle/>
          <a:p>
            <a:pPr algn="ctr"/>
            <a:r>
              <a:rPr lang="en-US" sz="3200" dirty="0">
                <a:solidFill>
                  <a:srgbClr val="0097FF"/>
                </a:solidFill>
                <a:latin typeface="IBM Plex Sans Medium" panose="020B0503050203000203" pitchFamily="34" charset="77"/>
              </a:rPr>
              <a:t>MCM + Skipper</a:t>
            </a:r>
          </a:p>
        </p:txBody>
      </p:sp>
    </p:spTree>
    <p:extLst>
      <p:ext uri="{BB962C8B-B14F-4D97-AF65-F5344CB8AC3E}">
        <p14:creationId xmlns:p14="http://schemas.microsoft.com/office/powerpoint/2010/main" val="3157420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Competitive Landscape</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5720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480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AD1C6B-7227-1E48-8B28-83FD40DE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222" y="3918909"/>
            <a:ext cx="856528" cy="766191"/>
          </a:xfrm>
          <a:prstGeom prst="rect">
            <a:avLst/>
          </a:prstGeom>
        </p:spPr>
      </p:pic>
      <p:pic>
        <p:nvPicPr>
          <p:cNvPr id="15" name="Picture 14">
            <a:extLst>
              <a:ext uri="{FF2B5EF4-FFF2-40B4-BE49-F238E27FC236}">
                <a16:creationId xmlns:a16="http://schemas.microsoft.com/office/drawing/2014/main" id="{23128CE5-74D8-D04B-9C09-F4E1F7C1B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9075" y="3939892"/>
            <a:ext cx="1683353" cy="506106"/>
          </a:xfrm>
          <a:prstGeom prst="rect">
            <a:avLst/>
          </a:prstGeom>
        </p:spPr>
      </p:pic>
      <p:pic>
        <p:nvPicPr>
          <p:cNvPr id="17" name="Picture 16">
            <a:extLst>
              <a:ext uri="{FF2B5EF4-FFF2-40B4-BE49-F238E27FC236}">
                <a16:creationId xmlns:a16="http://schemas.microsoft.com/office/drawing/2014/main" id="{71E7FD73-4EE4-DB43-BA55-F8FC10B391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4313" y="6839270"/>
            <a:ext cx="1379029" cy="697789"/>
          </a:xfrm>
          <a:prstGeom prst="rect">
            <a:avLst/>
          </a:prstGeom>
        </p:spPr>
      </p:pic>
      <p:pic>
        <p:nvPicPr>
          <p:cNvPr id="21" name="Picture 20">
            <a:extLst>
              <a:ext uri="{FF2B5EF4-FFF2-40B4-BE49-F238E27FC236}">
                <a16:creationId xmlns:a16="http://schemas.microsoft.com/office/drawing/2014/main" id="{DD1B30A2-A97B-4246-9BBB-4139D7889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043" y="1419521"/>
            <a:ext cx="2358714" cy="2358715"/>
          </a:xfrm>
          <a:prstGeom prst="rect">
            <a:avLst/>
          </a:prstGeom>
        </p:spPr>
      </p:pic>
      <p:pic>
        <p:nvPicPr>
          <p:cNvPr id="3" name="Picture 2">
            <a:extLst>
              <a:ext uri="{FF2B5EF4-FFF2-40B4-BE49-F238E27FC236}">
                <a16:creationId xmlns:a16="http://schemas.microsoft.com/office/drawing/2014/main" id="{33E48E27-53D2-9445-8C9F-5D4837E97F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7946" y="2459869"/>
            <a:ext cx="2358714" cy="698878"/>
          </a:xfrm>
          <a:prstGeom prst="rect">
            <a:avLst/>
          </a:prstGeom>
        </p:spPr>
      </p:pic>
      <p:pic>
        <p:nvPicPr>
          <p:cNvPr id="5" name="Picture 4">
            <a:extLst>
              <a:ext uri="{FF2B5EF4-FFF2-40B4-BE49-F238E27FC236}">
                <a16:creationId xmlns:a16="http://schemas.microsoft.com/office/drawing/2014/main" id="{7EB7617A-1A6D-C54F-8D49-DDDD795351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2022" y="4882753"/>
            <a:ext cx="2412175" cy="1256341"/>
          </a:xfrm>
          <a:prstGeom prst="rect">
            <a:avLst/>
          </a:prstGeom>
        </p:spPr>
      </p:pic>
      <p:pic>
        <p:nvPicPr>
          <p:cNvPr id="11" name="Picture 10">
            <a:extLst>
              <a:ext uri="{FF2B5EF4-FFF2-40B4-BE49-F238E27FC236}">
                <a16:creationId xmlns:a16="http://schemas.microsoft.com/office/drawing/2014/main" id="{9E3B4EBB-F89E-1A4F-A037-83BA143AC2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00422" y="6596339"/>
            <a:ext cx="2212300" cy="620185"/>
          </a:xfrm>
          <a:prstGeom prst="rect">
            <a:avLst/>
          </a:prstGeom>
        </p:spPr>
      </p:pic>
      <p:pic>
        <p:nvPicPr>
          <p:cNvPr id="14" name="Picture 13">
            <a:extLst>
              <a:ext uri="{FF2B5EF4-FFF2-40B4-BE49-F238E27FC236}">
                <a16:creationId xmlns:a16="http://schemas.microsoft.com/office/drawing/2014/main" id="{2B05E08C-E7A0-364D-975A-C54F451BC8C7}"/>
              </a:ext>
            </a:extLst>
          </p:cNvPr>
          <p:cNvPicPr>
            <a:picLocks noChangeAspect="1"/>
          </p:cNvPicPr>
          <p:nvPr/>
        </p:nvPicPr>
        <p:blipFill rotWithShape="1">
          <a:blip r:embed="rId10">
            <a:extLst>
              <a:ext uri="{28A0092B-C50C-407E-A947-70E740481C1C}">
                <a14:useLocalDpi xmlns:a14="http://schemas.microsoft.com/office/drawing/2010/main" val="0"/>
              </a:ext>
            </a:extLst>
          </a:blip>
          <a:srcRect l="14982" t="7316" r="18197" b="17427"/>
          <a:stretch/>
        </p:blipFill>
        <p:spPr>
          <a:xfrm>
            <a:off x="11460751" y="4769310"/>
            <a:ext cx="2179049" cy="1279606"/>
          </a:xfrm>
          <a:prstGeom prst="rect">
            <a:avLst/>
          </a:prstGeom>
        </p:spPr>
      </p:pic>
      <p:sp>
        <p:nvSpPr>
          <p:cNvPr id="16" name="Subtitle 2">
            <a:extLst>
              <a:ext uri="{FF2B5EF4-FFF2-40B4-BE49-F238E27FC236}">
                <a16:creationId xmlns:a16="http://schemas.microsoft.com/office/drawing/2014/main" id="{27B0528C-0C03-3443-9A07-C8BC7EFF2DE2}"/>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Competitors</a:t>
            </a:r>
          </a:p>
        </p:txBody>
      </p:sp>
      <p:sp>
        <p:nvSpPr>
          <p:cNvPr id="20" name="TextBox 19">
            <a:extLst>
              <a:ext uri="{FF2B5EF4-FFF2-40B4-BE49-F238E27FC236}">
                <a16:creationId xmlns:a16="http://schemas.microsoft.com/office/drawing/2014/main" id="{FA5611B1-8371-194F-8A83-6E40DF3CF25D}"/>
              </a:ext>
            </a:extLst>
          </p:cNvPr>
          <p:cNvSpPr txBox="1"/>
          <p:nvPr/>
        </p:nvSpPr>
        <p:spPr>
          <a:xfrm>
            <a:off x="457200" y="1547510"/>
            <a:ext cx="7392209" cy="6275179"/>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Because we will use Skipper to bolster the ecosystem of </a:t>
            </a:r>
            <a:r>
              <a:rPr lang="en-US" b="1" dirty="0">
                <a:solidFill>
                  <a:schemeClr val="bg2">
                    <a:lumMod val="50000"/>
                  </a:schemeClr>
                </a:solidFill>
                <a:latin typeface="IBM Plex Sans Light" panose="020B0403050203000203" pitchFamily="34" charset="77"/>
              </a:rPr>
              <a:t>Multicloud Manager</a:t>
            </a:r>
            <a:r>
              <a:rPr lang="en-US" dirty="0">
                <a:solidFill>
                  <a:schemeClr val="bg2">
                    <a:lumMod val="50000"/>
                  </a:schemeClr>
                </a:solidFill>
                <a:latin typeface="IBM Plex Sans Light" panose="020B0403050203000203" pitchFamily="34" charset="77"/>
              </a:rPr>
              <a:t>, we concentrate primarily on competitors in that space. </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Existing tools are lacking in the following areas:</a:t>
            </a:r>
          </a:p>
          <a:p>
            <a:endParaRPr lang="en-US" dirty="0">
              <a:solidFill>
                <a:schemeClr val="bg2">
                  <a:lumMod val="50000"/>
                </a:schemeClr>
              </a:solidFill>
              <a:latin typeface="IBM Plex Sans Light" panose="020B0403050203000203" pitchFamily="34" charset="77"/>
            </a:endParaRPr>
          </a:p>
          <a:p>
            <a:pPr marL="1085850" lvl="1" indent="-342900">
              <a:buClr>
                <a:srgbClr val="0097FF"/>
              </a:buClr>
              <a:buSzPct val="120000"/>
              <a:buFont typeface="Arial" panose="020B0604020202020204" pitchFamily="34" charset="0"/>
              <a:buChar char="•"/>
            </a:pPr>
            <a:r>
              <a:rPr lang="en-US" dirty="0">
                <a:solidFill>
                  <a:schemeClr val="bg2">
                    <a:lumMod val="50000"/>
                  </a:schemeClr>
                </a:solidFill>
                <a:latin typeface="IBM Plex Sans Light" panose="020B0403050203000203" pitchFamily="34" charset="77"/>
              </a:rPr>
              <a:t>Few products go beyond application deployment or monitoring to optimize for incident response when an issue occurs</a:t>
            </a:r>
          </a:p>
          <a:p>
            <a:pPr lvl="1"/>
            <a:endParaRPr lang="en-US" dirty="0">
              <a:solidFill>
                <a:schemeClr val="bg2">
                  <a:lumMod val="50000"/>
                </a:schemeClr>
              </a:solidFill>
              <a:latin typeface="IBM Plex Sans Light" panose="020B0403050203000203" pitchFamily="34" charset="77"/>
            </a:endParaRPr>
          </a:p>
          <a:p>
            <a:pPr marL="1085850" lvl="1" indent="-342900">
              <a:buClr>
                <a:srgbClr val="0097FF"/>
              </a:buClr>
              <a:buSzPct val="120000"/>
              <a:buFont typeface="Arial" panose="020B0604020202020204" pitchFamily="34" charset="0"/>
              <a:buChar char="•"/>
            </a:pPr>
            <a:r>
              <a:rPr lang="en-US" dirty="0">
                <a:solidFill>
                  <a:schemeClr val="bg2">
                    <a:lumMod val="50000"/>
                  </a:schemeClr>
                </a:solidFill>
                <a:latin typeface="IBM Plex Sans Light" panose="020B0403050203000203" pitchFamily="34" charset="77"/>
              </a:rPr>
              <a:t>While some claim a “multicloud” approach, none are able to easily switch between K8 contexts to show resources across multiple clusters</a:t>
            </a:r>
          </a:p>
          <a:p>
            <a:pPr lvl="1">
              <a:buClr>
                <a:srgbClr val="0097FF"/>
              </a:buClr>
              <a:buSzPct val="120000"/>
            </a:pPr>
            <a:endParaRPr lang="en-US" dirty="0">
              <a:solidFill>
                <a:schemeClr val="bg2">
                  <a:lumMod val="50000"/>
                </a:schemeClr>
              </a:solidFill>
              <a:latin typeface="IBM Plex Sans Light" panose="020B0403050203000203" pitchFamily="34" charset="77"/>
            </a:endParaRPr>
          </a:p>
          <a:p>
            <a:pPr marL="1085850" lvl="1" indent="-342900">
              <a:buClr>
                <a:srgbClr val="0097FF"/>
              </a:buClr>
              <a:buSzPct val="120000"/>
              <a:buFont typeface="Arial" panose="020B0604020202020204" pitchFamily="34" charset="0"/>
              <a:buChar char="•"/>
            </a:pPr>
            <a:r>
              <a:rPr lang="en-US" dirty="0">
                <a:solidFill>
                  <a:schemeClr val="bg2">
                    <a:lumMod val="50000"/>
                  </a:schemeClr>
                </a:solidFill>
                <a:latin typeface="IBM Plex Sans Light" panose="020B0403050203000203" pitchFamily="34" charset="77"/>
              </a:rPr>
              <a:t>None use the application framework to present a full hierarchy of all resources associated with a specific application </a:t>
            </a:r>
          </a:p>
        </p:txBody>
      </p:sp>
    </p:spTree>
    <p:extLst>
      <p:ext uri="{BB962C8B-B14F-4D97-AF65-F5344CB8AC3E}">
        <p14:creationId xmlns:p14="http://schemas.microsoft.com/office/powerpoint/2010/main" val="55223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B9E085-F54F-B840-A8D2-9F120F486703}"/>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graphicFrame>
        <p:nvGraphicFramePr>
          <p:cNvPr id="3" name="Content Placeholder" descr="8 column, 6 row portfolio matrix table example">
            <a:extLst>
              <a:ext uri="{FF2B5EF4-FFF2-40B4-BE49-F238E27FC236}">
                <a16:creationId xmlns:a16="http://schemas.microsoft.com/office/drawing/2014/main" id="{8BC65766-DE74-BA48-BD8D-27F2C58357BB}"/>
              </a:ext>
            </a:extLst>
          </p:cNvPr>
          <p:cNvGraphicFramePr>
            <a:graphicFrameLocks/>
          </p:cNvGraphicFramePr>
          <p:nvPr>
            <p:extLst>
              <p:ext uri="{D42A27DB-BD31-4B8C-83A1-F6EECF244321}">
                <p14:modId xmlns:p14="http://schemas.microsoft.com/office/powerpoint/2010/main" val="458749509"/>
              </p:ext>
            </p:extLst>
          </p:nvPr>
        </p:nvGraphicFramePr>
        <p:xfrm>
          <a:off x="457200" y="1846235"/>
          <a:ext cx="13819152" cy="5431289"/>
        </p:xfrm>
        <a:graphic>
          <a:graphicData uri="http://schemas.openxmlformats.org/drawingml/2006/table">
            <a:tbl>
              <a:tblPr firstRow="1" bandRow="1"/>
              <a:tblGrid>
                <a:gridCol w="2788744">
                  <a:extLst>
                    <a:ext uri="{9D8B030D-6E8A-4147-A177-3AD203B41FA5}">
                      <a16:colId xmlns:a16="http://schemas.microsoft.com/office/drawing/2014/main" val="20000"/>
                    </a:ext>
                  </a:extLst>
                </a:gridCol>
                <a:gridCol w="1378801">
                  <a:extLst>
                    <a:ext uri="{9D8B030D-6E8A-4147-A177-3AD203B41FA5}">
                      <a16:colId xmlns:a16="http://schemas.microsoft.com/office/drawing/2014/main" val="20001"/>
                    </a:ext>
                  </a:extLst>
                </a:gridCol>
                <a:gridCol w="1378801">
                  <a:extLst>
                    <a:ext uri="{9D8B030D-6E8A-4147-A177-3AD203B41FA5}">
                      <a16:colId xmlns:a16="http://schemas.microsoft.com/office/drawing/2014/main" val="20002"/>
                    </a:ext>
                  </a:extLst>
                </a:gridCol>
                <a:gridCol w="1378801">
                  <a:extLst>
                    <a:ext uri="{9D8B030D-6E8A-4147-A177-3AD203B41FA5}">
                      <a16:colId xmlns:a16="http://schemas.microsoft.com/office/drawing/2014/main" val="20003"/>
                    </a:ext>
                  </a:extLst>
                </a:gridCol>
                <a:gridCol w="1378801">
                  <a:extLst>
                    <a:ext uri="{9D8B030D-6E8A-4147-A177-3AD203B41FA5}">
                      <a16:colId xmlns:a16="http://schemas.microsoft.com/office/drawing/2014/main" val="20004"/>
                    </a:ext>
                  </a:extLst>
                </a:gridCol>
                <a:gridCol w="1378801">
                  <a:extLst>
                    <a:ext uri="{9D8B030D-6E8A-4147-A177-3AD203B41FA5}">
                      <a16:colId xmlns:a16="http://schemas.microsoft.com/office/drawing/2014/main" val="20005"/>
                    </a:ext>
                  </a:extLst>
                </a:gridCol>
                <a:gridCol w="1378801">
                  <a:extLst>
                    <a:ext uri="{9D8B030D-6E8A-4147-A177-3AD203B41FA5}">
                      <a16:colId xmlns:a16="http://schemas.microsoft.com/office/drawing/2014/main" val="20006"/>
                    </a:ext>
                  </a:extLst>
                </a:gridCol>
                <a:gridCol w="1378801">
                  <a:extLst>
                    <a:ext uri="{9D8B030D-6E8A-4147-A177-3AD203B41FA5}">
                      <a16:colId xmlns:a16="http://schemas.microsoft.com/office/drawing/2014/main" val="20007"/>
                    </a:ext>
                  </a:extLst>
                </a:gridCol>
                <a:gridCol w="1378801">
                  <a:extLst>
                    <a:ext uri="{9D8B030D-6E8A-4147-A177-3AD203B41FA5}">
                      <a16:colId xmlns:a16="http://schemas.microsoft.com/office/drawing/2014/main" val="164171788"/>
                    </a:ext>
                  </a:extLst>
                </a:gridCol>
              </a:tblGrid>
              <a:tr h="819853">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endParaRP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Rancher</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Datadog</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Splunk</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err="1">
                          <a:ln>
                            <a:noFill/>
                          </a:ln>
                          <a:solidFill>
                            <a:schemeClr val="bg1"/>
                          </a:solidFill>
                          <a:effectLst/>
                          <a:latin typeface="IBM Plex Sans Light" panose="020B0403050203000203" pitchFamily="34" charset="77"/>
                          <a:ea typeface="IBM Plex Sans" charset="0"/>
                          <a:cs typeface="IBM Plex Sans" charset="0"/>
                        </a:rPr>
                        <a:t>Sysdig</a:t>
                      </a:r>
                      <a:endPar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endParaRP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AppDynamics</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Dynatrace</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Sumo Logic</a:t>
                      </a:r>
                    </a:p>
                  </a:txBody>
                  <a:tcPr marL="68580" marR="68580" marT="34298" marB="34298" anchor="ctr"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bg1"/>
                          </a:solidFill>
                          <a:effectLst/>
                          <a:latin typeface="IBM Plex Sans Light" panose="020B0403050203000203" pitchFamily="34" charset="77"/>
                          <a:ea typeface="IBM Plex Sans" charset="0"/>
                          <a:cs typeface="IBM Plex Sans" charset="0"/>
                        </a:rPr>
                        <a:t>Morpheus</a:t>
                      </a:r>
                    </a:p>
                  </a:txBody>
                  <a:tcPr marL="68580" marR="68580" marT="34298" marB="34298" anchor="ctr" horzOverflow="overflow">
                    <a:lnL w="3175" cap="flat" cmpd="sng" algn="ctr">
                      <a:solidFill>
                        <a:srgbClr val="A4A4A4"/>
                      </a:solidFill>
                      <a:prstDash val="solid"/>
                      <a:round/>
                      <a:headEnd type="none" w="med" len="med"/>
                      <a:tailEnd type="none" w="med" len="med"/>
                    </a:lnL>
                    <a:lnR w="9525" cap="flat" cmpd="sng" algn="ctr">
                      <a:noFill/>
                      <a:prstDash val="solid"/>
                    </a:lnR>
                    <a:lnT w="9525" cap="flat" cmpd="sng" algn="ctr">
                      <a:noFill/>
                      <a:prstDash val="soli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solidFill>
                      <a:srgbClr val="1B5C83"/>
                    </a:solidFill>
                  </a:tcPr>
                </a:tc>
                <a:extLst>
                  <a:ext uri="{0D108BD9-81ED-4DB2-BD59-A6C34878D82A}">
                    <a16:rowId xmlns:a16="http://schemas.microsoft.com/office/drawing/2014/main" val="10000"/>
                  </a:ext>
                </a:extLst>
              </a:tr>
              <a:tr h="655540">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Integrates log  data</a:t>
                      </a: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55540">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Native K8 support</a:t>
                      </a: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55540">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Supports public/private/on-prem</a:t>
                      </a: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55540">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Allows users to triage at application level</a:t>
                      </a: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55540">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Management across clusters/clouds </a:t>
                      </a: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5554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rPr>
                        <a:t>Multi-layered GUI Dashboard </a:t>
                      </a:r>
                    </a:p>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endParaRP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3175" cap="flat" cmpd="sng" algn="ctr">
                      <a:solidFill>
                        <a:srgbClr val="A4A4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539918"/>
                  </a:ext>
                </a:extLst>
              </a:tr>
              <a:tr h="65554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1600" b="0" i="0" u="none" strike="noStrike" cap="none" normalizeH="0" baseline="0" dirty="0">
                        <a:ln>
                          <a:noFill/>
                        </a:ln>
                        <a:solidFill>
                          <a:schemeClr val="tx1"/>
                        </a:solidFill>
                        <a:effectLst/>
                        <a:latin typeface="IBM Plex Sans Light" panose="020B0403050203000203" pitchFamily="34" charset="77"/>
                        <a:ea typeface="IBM Plex Sans" charset="0"/>
                        <a:cs typeface="IBM Plex Sans" charset="0"/>
                      </a:endParaRPr>
                    </a:p>
                  </a:txBody>
                  <a:tcPr marL="68580" marR="68580" marT="34298" marB="34298" anchor="ctr" horzOverflow="overflow">
                    <a:lnL w="9525" cap="flat" cmpd="sng" algn="ctr">
                      <a:noFill/>
                      <a:prstDash val="soli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3175" cap="flat" cmpd="sng" algn="ctr">
                      <a:solidFill>
                        <a:srgbClr val="A4A4A4"/>
                      </a:solidFill>
                      <a:prstDash val="solid"/>
                      <a:round/>
                      <a:headEnd type="none" w="med" len="med"/>
                      <a:tailEnd type="none" w="med" len="me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800" b="0" i="0" u="none" strike="noStrike" cap="none" normalizeH="0" baseline="0" dirty="0">
                        <a:ln>
                          <a:noFill/>
                        </a:ln>
                        <a:solidFill>
                          <a:schemeClr val="tx1"/>
                        </a:solidFill>
                        <a:effectLst/>
                        <a:latin typeface="IBM Plex Sans Light" panose="020B0403050203000203" pitchFamily="34" charset="77"/>
                        <a:ea typeface="ＭＳ Ｐゴシック" charset="-128"/>
                      </a:endParaRPr>
                    </a:p>
                  </a:txBody>
                  <a:tcPr marL="68580" marR="68580" marT="34298" marB="34298" horzOverflow="overflow">
                    <a:lnL w="3175" cap="flat" cmpd="sng" algn="ctr">
                      <a:solidFill>
                        <a:srgbClr val="A4A4A4"/>
                      </a:solidFill>
                      <a:prstDash val="solid"/>
                      <a:round/>
                      <a:headEnd type="none" w="med" len="med"/>
                      <a:tailEnd type="none" w="med" len="med"/>
                    </a:lnL>
                    <a:lnR w="9525" cap="flat" cmpd="sng" algn="ctr">
                      <a:noFill/>
                      <a:prstDash val="solid"/>
                    </a:lnR>
                    <a:lnT w="3175" cap="flat" cmpd="sng" algn="ctr">
                      <a:solidFill>
                        <a:srgbClr val="A4A4A4"/>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15469134"/>
                  </a:ext>
                </a:extLst>
              </a:tr>
            </a:tbl>
          </a:graphicData>
        </a:graphic>
      </p:graphicFrame>
      <p:sp>
        <p:nvSpPr>
          <p:cNvPr id="4" name="Oval" descr="0%">
            <a:extLst>
              <a:ext uri="{FF2B5EF4-FFF2-40B4-BE49-F238E27FC236}">
                <a16:creationId xmlns:a16="http://schemas.microsoft.com/office/drawing/2014/main" id="{E3FDB97F-AC3E-9E4B-83E6-EB56B86ABF3C}"/>
              </a:ext>
            </a:extLst>
          </p:cNvPr>
          <p:cNvSpPr>
            <a:spLocks noChangeAspect="1"/>
          </p:cNvSpPr>
          <p:nvPr/>
        </p:nvSpPr>
        <p:spPr bwMode="auto">
          <a:xfrm>
            <a:off x="5031711" y="34290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nvGrpSpPr>
          <p:cNvPr id="8" name="Group 2" descr="25%">
            <a:extLst>
              <a:ext uri="{FF2B5EF4-FFF2-40B4-BE49-F238E27FC236}">
                <a16:creationId xmlns:a16="http://schemas.microsoft.com/office/drawing/2014/main" id="{4AAFA099-E184-F848-AA96-FB08FF247D8C}"/>
              </a:ext>
            </a:extLst>
          </p:cNvPr>
          <p:cNvGrpSpPr/>
          <p:nvPr/>
        </p:nvGrpSpPr>
        <p:grpSpPr>
          <a:xfrm>
            <a:off x="11957198" y="2778016"/>
            <a:ext cx="457200" cy="457200"/>
            <a:chOff x="4635273" y="793093"/>
            <a:chExt cx="229508" cy="229508"/>
          </a:xfrm>
        </p:grpSpPr>
        <p:sp>
          <p:nvSpPr>
            <p:cNvPr id="9" name="Oval 8">
              <a:extLst>
                <a:ext uri="{FF2B5EF4-FFF2-40B4-BE49-F238E27FC236}">
                  <a16:creationId xmlns:a16="http://schemas.microsoft.com/office/drawing/2014/main" id="{67287B8A-2ECD-894D-A4A9-90A3F877B098}"/>
                </a:ext>
              </a:extLst>
            </p:cNvPr>
            <p:cNvSpPr>
              <a:spLocks noChangeAspect="1"/>
            </p:cNvSpPr>
            <p:nvPr/>
          </p:nvSpPr>
          <p:spPr bwMode="auto">
            <a:xfrm>
              <a:off x="4635273" y="79309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0" name="Pie 9">
              <a:extLst>
                <a:ext uri="{FF2B5EF4-FFF2-40B4-BE49-F238E27FC236}">
                  <a16:creationId xmlns:a16="http://schemas.microsoft.com/office/drawing/2014/main" id="{773CAA00-B0EF-294C-B6D3-72588C17332E}"/>
                </a:ext>
              </a:extLst>
            </p:cNvPr>
            <p:cNvSpPr>
              <a:spLocks noChangeAspect="1"/>
            </p:cNvSpPr>
            <p:nvPr/>
          </p:nvSpPr>
          <p:spPr bwMode="auto">
            <a:xfrm rot="16200000">
              <a:off x="4635273" y="793093"/>
              <a:ext cx="229508" cy="229508"/>
            </a:xfrm>
            <a:prstGeom prst="pie">
              <a:avLst>
                <a:gd name="adj1" fmla="val 0"/>
                <a:gd name="adj2" fmla="val 54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grpSp>
        <p:nvGrpSpPr>
          <p:cNvPr id="25" name="Group 7" descr="75%">
            <a:extLst>
              <a:ext uri="{FF2B5EF4-FFF2-40B4-BE49-F238E27FC236}">
                <a16:creationId xmlns:a16="http://schemas.microsoft.com/office/drawing/2014/main" id="{536D2E0C-0FB3-B846-89C3-5725852E384B}"/>
              </a:ext>
            </a:extLst>
          </p:cNvPr>
          <p:cNvGrpSpPr/>
          <p:nvPr/>
        </p:nvGrpSpPr>
        <p:grpSpPr>
          <a:xfrm>
            <a:off x="7842290" y="2778017"/>
            <a:ext cx="457201" cy="457201"/>
            <a:chOff x="5263326" y="802853"/>
            <a:chExt cx="229508" cy="229508"/>
          </a:xfrm>
        </p:grpSpPr>
        <p:sp>
          <p:nvSpPr>
            <p:cNvPr id="26" name="Oval 25">
              <a:extLst>
                <a:ext uri="{FF2B5EF4-FFF2-40B4-BE49-F238E27FC236}">
                  <a16:creationId xmlns:a16="http://schemas.microsoft.com/office/drawing/2014/main" id="{47BDF7C6-711F-EC4C-B899-FE48B13E6248}"/>
                </a:ext>
              </a:extLst>
            </p:cNvPr>
            <p:cNvSpPr>
              <a:spLocks noChangeAspect="1"/>
            </p:cNvSpPr>
            <p:nvPr/>
          </p:nvSpPr>
          <p:spPr bwMode="auto">
            <a:xfrm>
              <a:off x="5263326" y="80285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27" name="Pie 26">
              <a:extLst>
                <a:ext uri="{FF2B5EF4-FFF2-40B4-BE49-F238E27FC236}">
                  <a16:creationId xmlns:a16="http://schemas.microsoft.com/office/drawing/2014/main" id="{98F4FD6A-7753-B44C-A4A4-D40CED29242C}"/>
                </a:ext>
              </a:extLst>
            </p:cNvPr>
            <p:cNvSpPr>
              <a:spLocks noChangeAspect="1"/>
            </p:cNvSpPr>
            <p:nvPr/>
          </p:nvSpPr>
          <p:spPr bwMode="auto">
            <a:xfrm rot="16200000">
              <a:off x="5263326" y="802853"/>
              <a:ext cx="229508" cy="229508"/>
            </a:xfrm>
            <a:prstGeom prst="pi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grpSp>
        <p:nvGrpSpPr>
          <p:cNvPr id="87" name="Group 25">
            <a:extLst>
              <a:ext uri="{FF2B5EF4-FFF2-40B4-BE49-F238E27FC236}">
                <a16:creationId xmlns:a16="http://schemas.microsoft.com/office/drawing/2014/main" id="{C68FA289-C1C8-7C4D-BFE1-78ABCC466FCC}"/>
              </a:ext>
            </a:extLst>
          </p:cNvPr>
          <p:cNvGrpSpPr/>
          <p:nvPr/>
        </p:nvGrpSpPr>
        <p:grpSpPr>
          <a:xfrm>
            <a:off x="457200" y="7395411"/>
            <a:ext cx="1217912" cy="162065"/>
            <a:chOff x="2582949" y="4079129"/>
            <a:chExt cx="1217912" cy="162065"/>
          </a:xfrm>
        </p:grpSpPr>
        <p:sp>
          <p:nvSpPr>
            <p:cNvPr id="88" name="Light gray oval" descr="0%">
              <a:extLst>
                <a:ext uri="{FF2B5EF4-FFF2-40B4-BE49-F238E27FC236}">
                  <a16:creationId xmlns:a16="http://schemas.microsoft.com/office/drawing/2014/main" id="{BD4CB1AA-20B4-504D-8DD2-E4C284D0458F}"/>
                </a:ext>
              </a:extLst>
            </p:cNvPr>
            <p:cNvSpPr>
              <a:spLocks noChangeAspect="1"/>
            </p:cNvSpPr>
            <p:nvPr/>
          </p:nvSpPr>
          <p:spPr bwMode="auto">
            <a:xfrm>
              <a:off x="2582949" y="4086472"/>
              <a:ext cx="137160" cy="13716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89" name="Rectangle">
              <a:extLst>
                <a:ext uri="{FF2B5EF4-FFF2-40B4-BE49-F238E27FC236}">
                  <a16:creationId xmlns:a16="http://schemas.microsoft.com/office/drawing/2014/main" id="{F33481BA-DEAA-2D48-86E0-104B4EEC37B9}"/>
                </a:ext>
              </a:extLst>
            </p:cNvPr>
            <p:cNvSpPr>
              <a:spLocks noChangeArrowheads="1"/>
            </p:cNvSpPr>
            <p:nvPr/>
          </p:nvSpPr>
          <p:spPr bwMode="auto">
            <a:xfrm>
              <a:off x="2702704" y="4079129"/>
              <a:ext cx="280526"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en-US" sz="600" kern="0" dirty="0">
                  <a:solidFill>
                    <a:srgbClr val="000000"/>
                  </a:solidFill>
                  <a:latin typeface="IBM Plex Sans" panose="020B0503050203000203" pitchFamily="34" charset="0"/>
                  <a:ea typeface="IBM Plex Sans" charset="0"/>
                  <a:cs typeface="IBM Plex Sans" charset="0"/>
                </a:rPr>
                <a:t>Low</a:t>
              </a:r>
            </a:p>
          </p:txBody>
        </p:sp>
        <p:sp>
          <p:nvSpPr>
            <p:cNvPr id="90" name="Line">
              <a:extLst>
                <a:ext uri="{FF2B5EF4-FFF2-40B4-BE49-F238E27FC236}">
                  <a16:creationId xmlns:a16="http://schemas.microsoft.com/office/drawing/2014/main" id="{C926EC1D-55C0-4C44-BD9B-EF4C948FBC25}"/>
                </a:ext>
              </a:extLst>
            </p:cNvPr>
            <p:cNvSpPr>
              <a:spLocks noChangeShapeType="1"/>
            </p:cNvSpPr>
            <p:nvPr/>
          </p:nvSpPr>
          <p:spPr bwMode="auto">
            <a:xfrm>
              <a:off x="2961432" y="4155052"/>
              <a:ext cx="459582" cy="0"/>
            </a:xfrm>
            <a:prstGeom prst="line">
              <a:avLst/>
            </a:prstGeom>
            <a:noFill/>
            <a:ln w="6350">
              <a:solidFill>
                <a:srgbClr val="EAEAEA">
                  <a:lumMod val="50000"/>
                </a:srgbClr>
              </a:solidFill>
              <a:round/>
              <a:headEnd type="none" w="sm" len="sm"/>
              <a:tailEnd type="stealth" w="med" len="med"/>
            </a:ln>
            <a:extLst>
              <a:ext uri="{909E8E84-426E-40DD-AFC4-6F175D3DCCD1}">
                <a14:hiddenFill xmlns:a14="http://schemas.microsoft.com/office/drawing/2010/main">
                  <a:noFill/>
                </a14:hiddenFill>
              </a:ext>
            </a:extLst>
          </p:spPr>
          <p:txBody>
            <a:bodyPr/>
            <a:lstStyle/>
            <a:p>
              <a:pPr defTabSz="685808">
                <a:defRPr/>
              </a:pPr>
              <a:endParaRPr lang="en-US" sz="1013" kern="0" dirty="0">
                <a:solidFill>
                  <a:srgbClr val="000000"/>
                </a:solidFill>
                <a:latin typeface="IBM Plex Sans" panose="020B0503050203000203" pitchFamily="34" charset="0"/>
              </a:endParaRPr>
            </a:p>
          </p:txBody>
        </p:sp>
        <p:sp>
          <p:nvSpPr>
            <p:cNvPr id="91" name="Rectangle">
              <a:extLst>
                <a:ext uri="{FF2B5EF4-FFF2-40B4-BE49-F238E27FC236}">
                  <a16:creationId xmlns:a16="http://schemas.microsoft.com/office/drawing/2014/main" id="{D99685C5-D2E2-1F4F-A9E1-378FA3911933}"/>
                </a:ext>
              </a:extLst>
            </p:cNvPr>
            <p:cNvSpPr>
              <a:spLocks noChangeArrowheads="1"/>
            </p:cNvSpPr>
            <p:nvPr/>
          </p:nvSpPr>
          <p:spPr bwMode="auto">
            <a:xfrm>
              <a:off x="3394959" y="4079129"/>
              <a:ext cx="299761"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en-US" sz="600" kern="0" dirty="0">
                  <a:solidFill>
                    <a:srgbClr val="000000"/>
                  </a:solidFill>
                  <a:latin typeface="IBM Plex Sans" panose="020B0503050203000203" pitchFamily="34" charset="0"/>
                  <a:ea typeface="IBM Plex Sans" charset="0"/>
                  <a:cs typeface="IBM Plex Sans" charset="0"/>
                </a:rPr>
                <a:t>High</a:t>
              </a:r>
            </a:p>
          </p:txBody>
        </p:sp>
        <p:sp>
          <p:nvSpPr>
            <p:cNvPr id="92" name="Blue oval" descr="100%">
              <a:extLst>
                <a:ext uri="{FF2B5EF4-FFF2-40B4-BE49-F238E27FC236}">
                  <a16:creationId xmlns:a16="http://schemas.microsoft.com/office/drawing/2014/main" id="{993E31C9-8D81-AD4A-9A4A-BDDB1248FF2F}"/>
                </a:ext>
              </a:extLst>
            </p:cNvPr>
            <p:cNvSpPr>
              <a:spLocks noChangeAspect="1"/>
            </p:cNvSpPr>
            <p:nvPr/>
          </p:nvSpPr>
          <p:spPr bwMode="auto">
            <a:xfrm>
              <a:off x="3663701" y="4086472"/>
              <a:ext cx="137160" cy="137160"/>
            </a:xfrm>
            <a:prstGeom prst="ellipse">
              <a:avLst/>
            </a:prstGeom>
            <a:solidFill>
              <a:srgbClr val="00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sp>
        <p:nvSpPr>
          <p:cNvPr id="93" name="Subtitle 2">
            <a:extLst>
              <a:ext uri="{FF2B5EF4-FFF2-40B4-BE49-F238E27FC236}">
                <a16:creationId xmlns:a16="http://schemas.microsoft.com/office/drawing/2014/main" id="{6C8BF78D-4983-334F-AD00-006EB25916F7}"/>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Competitor Features </a:t>
            </a:r>
          </a:p>
        </p:txBody>
      </p:sp>
      <p:sp>
        <p:nvSpPr>
          <p:cNvPr id="95" name="Oval 2" descr="100%">
            <a:extLst>
              <a:ext uri="{FF2B5EF4-FFF2-40B4-BE49-F238E27FC236}">
                <a16:creationId xmlns:a16="http://schemas.microsoft.com/office/drawing/2014/main" id="{4802576C-A04B-2F48-9344-694E9756F7DE}"/>
              </a:ext>
            </a:extLst>
          </p:cNvPr>
          <p:cNvSpPr>
            <a:spLocks noChangeAspect="1"/>
          </p:cNvSpPr>
          <p:nvPr/>
        </p:nvSpPr>
        <p:spPr bwMode="auto">
          <a:xfrm>
            <a:off x="3657600" y="342900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96" name="Oval 2" descr="100%">
            <a:extLst>
              <a:ext uri="{FF2B5EF4-FFF2-40B4-BE49-F238E27FC236}">
                <a16:creationId xmlns:a16="http://schemas.microsoft.com/office/drawing/2014/main" id="{8C9E4CB2-9D19-EF48-8967-721B6458C89E}"/>
              </a:ext>
            </a:extLst>
          </p:cNvPr>
          <p:cNvSpPr>
            <a:spLocks noChangeAspect="1"/>
          </p:cNvSpPr>
          <p:nvPr/>
        </p:nvSpPr>
        <p:spPr bwMode="auto">
          <a:xfrm>
            <a:off x="7848600" y="342900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97" name="Oval 2" descr="100%">
            <a:extLst>
              <a:ext uri="{FF2B5EF4-FFF2-40B4-BE49-F238E27FC236}">
                <a16:creationId xmlns:a16="http://schemas.microsoft.com/office/drawing/2014/main" id="{5AC02559-2152-2343-857E-9A605C125FB0}"/>
              </a:ext>
            </a:extLst>
          </p:cNvPr>
          <p:cNvSpPr>
            <a:spLocks noChangeAspect="1"/>
          </p:cNvSpPr>
          <p:nvPr/>
        </p:nvSpPr>
        <p:spPr bwMode="auto">
          <a:xfrm>
            <a:off x="9144000" y="342900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98" name="Oval 2" descr="100%">
            <a:extLst>
              <a:ext uri="{FF2B5EF4-FFF2-40B4-BE49-F238E27FC236}">
                <a16:creationId xmlns:a16="http://schemas.microsoft.com/office/drawing/2014/main" id="{BFFE9E97-372E-4B48-BC0E-36792000F449}"/>
              </a:ext>
            </a:extLst>
          </p:cNvPr>
          <p:cNvSpPr>
            <a:spLocks noChangeAspect="1"/>
          </p:cNvSpPr>
          <p:nvPr/>
        </p:nvSpPr>
        <p:spPr bwMode="auto">
          <a:xfrm>
            <a:off x="11960889" y="342900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99" name="Oval" descr="0%">
            <a:extLst>
              <a:ext uri="{FF2B5EF4-FFF2-40B4-BE49-F238E27FC236}">
                <a16:creationId xmlns:a16="http://schemas.microsoft.com/office/drawing/2014/main" id="{63B47F89-75BB-C64A-AA6F-3FA462030351}"/>
              </a:ext>
            </a:extLst>
          </p:cNvPr>
          <p:cNvSpPr>
            <a:spLocks noChangeAspect="1"/>
          </p:cNvSpPr>
          <p:nvPr/>
        </p:nvSpPr>
        <p:spPr bwMode="auto">
          <a:xfrm>
            <a:off x="6401061" y="34290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00" name="Oval" descr="0%">
            <a:extLst>
              <a:ext uri="{FF2B5EF4-FFF2-40B4-BE49-F238E27FC236}">
                <a16:creationId xmlns:a16="http://schemas.microsoft.com/office/drawing/2014/main" id="{AD13B840-2754-7748-8C67-72ED9472A72B}"/>
              </a:ext>
            </a:extLst>
          </p:cNvPr>
          <p:cNvSpPr>
            <a:spLocks noChangeAspect="1"/>
          </p:cNvSpPr>
          <p:nvPr/>
        </p:nvSpPr>
        <p:spPr bwMode="auto">
          <a:xfrm>
            <a:off x="10552444" y="34290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05" name="Oval 2" descr="100%">
            <a:extLst>
              <a:ext uri="{FF2B5EF4-FFF2-40B4-BE49-F238E27FC236}">
                <a16:creationId xmlns:a16="http://schemas.microsoft.com/office/drawing/2014/main" id="{108044BF-6B80-1F4C-8E93-C026A964927F}"/>
              </a:ext>
            </a:extLst>
          </p:cNvPr>
          <p:cNvSpPr>
            <a:spLocks noChangeAspect="1"/>
          </p:cNvSpPr>
          <p:nvPr/>
        </p:nvSpPr>
        <p:spPr bwMode="auto">
          <a:xfrm>
            <a:off x="3657600" y="278822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06" name="Oval 2" descr="100%">
            <a:extLst>
              <a:ext uri="{FF2B5EF4-FFF2-40B4-BE49-F238E27FC236}">
                <a16:creationId xmlns:a16="http://schemas.microsoft.com/office/drawing/2014/main" id="{6105B481-D3C6-6E4F-A152-531A87EF8DA7}"/>
              </a:ext>
            </a:extLst>
          </p:cNvPr>
          <p:cNvSpPr>
            <a:spLocks noChangeAspect="1"/>
          </p:cNvSpPr>
          <p:nvPr/>
        </p:nvSpPr>
        <p:spPr bwMode="auto">
          <a:xfrm>
            <a:off x="5031711" y="278822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07" name="Oval 2" descr="100%">
            <a:extLst>
              <a:ext uri="{FF2B5EF4-FFF2-40B4-BE49-F238E27FC236}">
                <a16:creationId xmlns:a16="http://schemas.microsoft.com/office/drawing/2014/main" id="{A21F79A9-634B-8D40-B0A3-B0EABCE7E50C}"/>
              </a:ext>
            </a:extLst>
          </p:cNvPr>
          <p:cNvSpPr>
            <a:spLocks noChangeAspect="1"/>
          </p:cNvSpPr>
          <p:nvPr/>
        </p:nvSpPr>
        <p:spPr bwMode="auto">
          <a:xfrm>
            <a:off x="6401061" y="278822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nvGrpSpPr>
          <p:cNvPr id="108" name="Group 1" descr="50%">
            <a:extLst>
              <a:ext uri="{FF2B5EF4-FFF2-40B4-BE49-F238E27FC236}">
                <a16:creationId xmlns:a16="http://schemas.microsoft.com/office/drawing/2014/main" id="{870A0F0E-9A08-D64E-B557-64CC0CC1D50A}"/>
              </a:ext>
            </a:extLst>
          </p:cNvPr>
          <p:cNvGrpSpPr/>
          <p:nvPr/>
        </p:nvGrpSpPr>
        <p:grpSpPr>
          <a:xfrm>
            <a:off x="9142342" y="2778016"/>
            <a:ext cx="457202" cy="457202"/>
            <a:chOff x="4936640" y="803033"/>
            <a:chExt cx="229508" cy="229508"/>
          </a:xfrm>
        </p:grpSpPr>
        <p:sp>
          <p:nvSpPr>
            <p:cNvPr id="109" name="Oval 108">
              <a:extLst>
                <a:ext uri="{FF2B5EF4-FFF2-40B4-BE49-F238E27FC236}">
                  <a16:creationId xmlns:a16="http://schemas.microsoft.com/office/drawing/2014/main" id="{3501DFF6-4968-2A48-B808-CC74167F907E}"/>
                </a:ext>
              </a:extLst>
            </p:cNvPr>
            <p:cNvSpPr>
              <a:spLocks noChangeAspect="1"/>
            </p:cNvSpPr>
            <p:nvPr/>
          </p:nvSpPr>
          <p:spPr bwMode="auto">
            <a:xfrm>
              <a:off x="4936640" y="80303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10" name="Pie 109">
              <a:extLst>
                <a:ext uri="{FF2B5EF4-FFF2-40B4-BE49-F238E27FC236}">
                  <a16:creationId xmlns:a16="http://schemas.microsoft.com/office/drawing/2014/main" id="{90F27242-EB61-A240-886B-98592E50D5A5}"/>
                </a:ext>
              </a:extLst>
            </p:cNvPr>
            <p:cNvSpPr>
              <a:spLocks noChangeAspect="1"/>
            </p:cNvSpPr>
            <p:nvPr/>
          </p:nvSpPr>
          <p:spPr bwMode="auto">
            <a:xfrm flipH="1">
              <a:off x="4936640" y="803033"/>
              <a:ext cx="229508" cy="229508"/>
            </a:xfrm>
            <a:prstGeom prst="pie">
              <a:avLst>
                <a:gd name="adj1" fmla="val 5378091"/>
                <a:gd name="adj2" fmla="val 162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grpSp>
        <p:nvGrpSpPr>
          <p:cNvPr id="111" name="Group 1" descr="50%">
            <a:extLst>
              <a:ext uri="{FF2B5EF4-FFF2-40B4-BE49-F238E27FC236}">
                <a16:creationId xmlns:a16="http://schemas.microsoft.com/office/drawing/2014/main" id="{A9753502-B0DC-8747-96EB-C1B521E2051C}"/>
              </a:ext>
            </a:extLst>
          </p:cNvPr>
          <p:cNvGrpSpPr/>
          <p:nvPr/>
        </p:nvGrpSpPr>
        <p:grpSpPr>
          <a:xfrm>
            <a:off x="13369334" y="3428998"/>
            <a:ext cx="457202" cy="457202"/>
            <a:chOff x="4936640" y="803033"/>
            <a:chExt cx="229508" cy="229508"/>
          </a:xfrm>
        </p:grpSpPr>
        <p:sp>
          <p:nvSpPr>
            <p:cNvPr id="112" name="Oval 111">
              <a:extLst>
                <a:ext uri="{FF2B5EF4-FFF2-40B4-BE49-F238E27FC236}">
                  <a16:creationId xmlns:a16="http://schemas.microsoft.com/office/drawing/2014/main" id="{35BE7F22-0984-9C42-9637-73A51FDB0E7A}"/>
                </a:ext>
              </a:extLst>
            </p:cNvPr>
            <p:cNvSpPr>
              <a:spLocks noChangeAspect="1"/>
            </p:cNvSpPr>
            <p:nvPr/>
          </p:nvSpPr>
          <p:spPr bwMode="auto">
            <a:xfrm>
              <a:off x="4936640" y="80303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13" name="Pie 112">
              <a:extLst>
                <a:ext uri="{FF2B5EF4-FFF2-40B4-BE49-F238E27FC236}">
                  <a16:creationId xmlns:a16="http://schemas.microsoft.com/office/drawing/2014/main" id="{217F5318-5E2B-6D44-84E0-B818D468A5C3}"/>
                </a:ext>
              </a:extLst>
            </p:cNvPr>
            <p:cNvSpPr>
              <a:spLocks noChangeAspect="1"/>
            </p:cNvSpPr>
            <p:nvPr/>
          </p:nvSpPr>
          <p:spPr bwMode="auto">
            <a:xfrm flipH="1">
              <a:off x="4936640" y="803033"/>
              <a:ext cx="229508" cy="229508"/>
            </a:xfrm>
            <a:prstGeom prst="pie">
              <a:avLst>
                <a:gd name="adj1" fmla="val 5378091"/>
                <a:gd name="adj2" fmla="val 162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sp>
        <p:nvSpPr>
          <p:cNvPr id="114" name="Oval 2" descr="100%">
            <a:extLst>
              <a:ext uri="{FF2B5EF4-FFF2-40B4-BE49-F238E27FC236}">
                <a16:creationId xmlns:a16="http://schemas.microsoft.com/office/drawing/2014/main" id="{88FE2AD7-E38C-4D41-B211-9C9F07A05E26}"/>
              </a:ext>
            </a:extLst>
          </p:cNvPr>
          <p:cNvSpPr>
            <a:spLocks noChangeAspect="1"/>
          </p:cNvSpPr>
          <p:nvPr/>
        </p:nvSpPr>
        <p:spPr bwMode="auto">
          <a:xfrm>
            <a:off x="10552444" y="2768919"/>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15" name="Oval 2" descr="100%">
            <a:extLst>
              <a:ext uri="{FF2B5EF4-FFF2-40B4-BE49-F238E27FC236}">
                <a16:creationId xmlns:a16="http://schemas.microsoft.com/office/drawing/2014/main" id="{1186AEF6-0DE9-994B-B003-991BBAD6E600}"/>
              </a:ext>
            </a:extLst>
          </p:cNvPr>
          <p:cNvSpPr>
            <a:spLocks noChangeAspect="1"/>
          </p:cNvSpPr>
          <p:nvPr/>
        </p:nvSpPr>
        <p:spPr bwMode="auto">
          <a:xfrm>
            <a:off x="13369336" y="2768919"/>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nvGrpSpPr>
          <p:cNvPr id="116" name="Group 1" descr="50%">
            <a:extLst>
              <a:ext uri="{FF2B5EF4-FFF2-40B4-BE49-F238E27FC236}">
                <a16:creationId xmlns:a16="http://schemas.microsoft.com/office/drawing/2014/main" id="{819A7BC3-A614-BF46-BCE3-0C1824F63AAE}"/>
              </a:ext>
            </a:extLst>
          </p:cNvPr>
          <p:cNvGrpSpPr/>
          <p:nvPr/>
        </p:nvGrpSpPr>
        <p:grpSpPr>
          <a:xfrm>
            <a:off x="3657598" y="4724400"/>
            <a:ext cx="457202" cy="457202"/>
            <a:chOff x="4936640" y="803033"/>
            <a:chExt cx="229508" cy="229508"/>
          </a:xfrm>
        </p:grpSpPr>
        <p:sp>
          <p:nvSpPr>
            <p:cNvPr id="117" name="Oval 116">
              <a:extLst>
                <a:ext uri="{FF2B5EF4-FFF2-40B4-BE49-F238E27FC236}">
                  <a16:creationId xmlns:a16="http://schemas.microsoft.com/office/drawing/2014/main" id="{0B23CF9D-D061-7145-8529-FBB561286BA3}"/>
                </a:ext>
              </a:extLst>
            </p:cNvPr>
            <p:cNvSpPr>
              <a:spLocks noChangeAspect="1"/>
            </p:cNvSpPr>
            <p:nvPr/>
          </p:nvSpPr>
          <p:spPr bwMode="auto">
            <a:xfrm>
              <a:off x="4936640" y="80303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18" name="Pie 117">
              <a:extLst>
                <a:ext uri="{FF2B5EF4-FFF2-40B4-BE49-F238E27FC236}">
                  <a16:creationId xmlns:a16="http://schemas.microsoft.com/office/drawing/2014/main" id="{C24C1810-5290-D549-83BF-F7A69F7739E3}"/>
                </a:ext>
              </a:extLst>
            </p:cNvPr>
            <p:cNvSpPr>
              <a:spLocks noChangeAspect="1"/>
            </p:cNvSpPr>
            <p:nvPr/>
          </p:nvSpPr>
          <p:spPr bwMode="auto">
            <a:xfrm flipH="1">
              <a:off x="4936640" y="803033"/>
              <a:ext cx="229508" cy="229508"/>
            </a:xfrm>
            <a:prstGeom prst="pie">
              <a:avLst>
                <a:gd name="adj1" fmla="val 5378091"/>
                <a:gd name="adj2" fmla="val 162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grpSp>
        <p:nvGrpSpPr>
          <p:cNvPr id="119" name="Group 1" descr="50%">
            <a:extLst>
              <a:ext uri="{FF2B5EF4-FFF2-40B4-BE49-F238E27FC236}">
                <a16:creationId xmlns:a16="http://schemas.microsoft.com/office/drawing/2014/main" id="{D661433F-89E1-A445-9411-DE06FE12725D}"/>
              </a:ext>
            </a:extLst>
          </p:cNvPr>
          <p:cNvGrpSpPr/>
          <p:nvPr/>
        </p:nvGrpSpPr>
        <p:grpSpPr>
          <a:xfrm>
            <a:off x="7842289" y="4739079"/>
            <a:ext cx="457202" cy="457202"/>
            <a:chOff x="4936640" y="803033"/>
            <a:chExt cx="229508" cy="229508"/>
          </a:xfrm>
        </p:grpSpPr>
        <p:sp>
          <p:nvSpPr>
            <p:cNvPr id="120" name="Oval 119">
              <a:extLst>
                <a:ext uri="{FF2B5EF4-FFF2-40B4-BE49-F238E27FC236}">
                  <a16:creationId xmlns:a16="http://schemas.microsoft.com/office/drawing/2014/main" id="{B0086406-958D-794A-9D7F-BF4163E4501E}"/>
                </a:ext>
              </a:extLst>
            </p:cNvPr>
            <p:cNvSpPr>
              <a:spLocks noChangeAspect="1"/>
            </p:cNvSpPr>
            <p:nvPr/>
          </p:nvSpPr>
          <p:spPr bwMode="auto">
            <a:xfrm>
              <a:off x="4936640" y="80303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21" name="Pie 120">
              <a:extLst>
                <a:ext uri="{FF2B5EF4-FFF2-40B4-BE49-F238E27FC236}">
                  <a16:creationId xmlns:a16="http://schemas.microsoft.com/office/drawing/2014/main" id="{4973A856-0CC6-CD45-92F2-1A00DFF3AA8D}"/>
                </a:ext>
              </a:extLst>
            </p:cNvPr>
            <p:cNvSpPr>
              <a:spLocks noChangeAspect="1"/>
            </p:cNvSpPr>
            <p:nvPr/>
          </p:nvSpPr>
          <p:spPr bwMode="auto">
            <a:xfrm flipH="1">
              <a:off x="4936640" y="803033"/>
              <a:ext cx="229508" cy="229508"/>
            </a:xfrm>
            <a:prstGeom prst="pie">
              <a:avLst>
                <a:gd name="adj1" fmla="val 5378091"/>
                <a:gd name="adj2" fmla="val 162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sp>
        <p:nvSpPr>
          <p:cNvPr id="122" name="Oval" descr="0%">
            <a:extLst>
              <a:ext uri="{FF2B5EF4-FFF2-40B4-BE49-F238E27FC236}">
                <a16:creationId xmlns:a16="http://schemas.microsoft.com/office/drawing/2014/main" id="{9211B93D-EC9B-2B45-AF15-6D72161AE2D3}"/>
              </a:ext>
            </a:extLst>
          </p:cNvPr>
          <p:cNvSpPr>
            <a:spLocks noChangeAspect="1"/>
          </p:cNvSpPr>
          <p:nvPr/>
        </p:nvSpPr>
        <p:spPr bwMode="auto">
          <a:xfrm>
            <a:off x="6401061" y="4739079"/>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nvGrpSpPr>
          <p:cNvPr id="123" name="Group 1" descr="50%">
            <a:extLst>
              <a:ext uri="{FF2B5EF4-FFF2-40B4-BE49-F238E27FC236}">
                <a16:creationId xmlns:a16="http://schemas.microsoft.com/office/drawing/2014/main" id="{6D133764-20A1-0549-865C-D5C4418F8311}"/>
              </a:ext>
            </a:extLst>
          </p:cNvPr>
          <p:cNvGrpSpPr/>
          <p:nvPr/>
        </p:nvGrpSpPr>
        <p:grpSpPr>
          <a:xfrm>
            <a:off x="9142342" y="4724400"/>
            <a:ext cx="457202" cy="457202"/>
            <a:chOff x="4936640" y="803033"/>
            <a:chExt cx="229508" cy="229508"/>
          </a:xfrm>
        </p:grpSpPr>
        <p:sp>
          <p:nvSpPr>
            <p:cNvPr id="124" name="Oval 123">
              <a:extLst>
                <a:ext uri="{FF2B5EF4-FFF2-40B4-BE49-F238E27FC236}">
                  <a16:creationId xmlns:a16="http://schemas.microsoft.com/office/drawing/2014/main" id="{57C7955E-95C8-6545-BE4A-0EDBBA6C5CE3}"/>
                </a:ext>
              </a:extLst>
            </p:cNvPr>
            <p:cNvSpPr>
              <a:spLocks noChangeAspect="1"/>
            </p:cNvSpPr>
            <p:nvPr/>
          </p:nvSpPr>
          <p:spPr bwMode="auto">
            <a:xfrm>
              <a:off x="4936640" y="80303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25" name="Pie 124">
              <a:extLst>
                <a:ext uri="{FF2B5EF4-FFF2-40B4-BE49-F238E27FC236}">
                  <a16:creationId xmlns:a16="http://schemas.microsoft.com/office/drawing/2014/main" id="{075C4DAA-7DBD-2248-8FC4-81E2F09FE25E}"/>
                </a:ext>
              </a:extLst>
            </p:cNvPr>
            <p:cNvSpPr>
              <a:spLocks noChangeAspect="1"/>
            </p:cNvSpPr>
            <p:nvPr/>
          </p:nvSpPr>
          <p:spPr bwMode="auto">
            <a:xfrm flipH="1">
              <a:off x="4936640" y="803033"/>
              <a:ext cx="229508" cy="229508"/>
            </a:xfrm>
            <a:prstGeom prst="pie">
              <a:avLst>
                <a:gd name="adj1" fmla="val 5378091"/>
                <a:gd name="adj2" fmla="val 162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sp>
        <p:nvSpPr>
          <p:cNvPr id="126" name="Oval" descr="0%">
            <a:extLst>
              <a:ext uri="{FF2B5EF4-FFF2-40B4-BE49-F238E27FC236}">
                <a16:creationId xmlns:a16="http://schemas.microsoft.com/office/drawing/2014/main" id="{202AC646-3046-874E-A600-B64B42066D6A}"/>
              </a:ext>
            </a:extLst>
          </p:cNvPr>
          <p:cNvSpPr>
            <a:spLocks noChangeAspect="1"/>
          </p:cNvSpPr>
          <p:nvPr/>
        </p:nvSpPr>
        <p:spPr bwMode="auto">
          <a:xfrm>
            <a:off x="5029330" y="47244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27" name="Oval" descr="0%">
            <a:extLst>
              <a:ext uri="{FF2B5EF4-FFF2-40B4-BE49-F238E27FC236}">
                <a16:creationId xmlns:a16="http://schemas.microsoft.com/office/drawing/2014/main" id="{7255FB76-D236-964C-9C4A-F0179AAD0533}"/>
              </a:ext>
            </a:extLst>
          </p:cNvPr>
          <p:cNvSpPr>
            <a:spLocks noChangeAspect="1"/>
          </p:cNvSpPr>
          <p:nvPr/>
        </p:nvSpPr>
        <p:spPr bwMode="auto">
          <a:xfrm>
            <a:off x="10547867" y="47244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28" name="Oval" descr="0%">
            <a:extLst>
              <a:ext uri="{FF2B5EF4-FFF2-40B4-BE49-F238E27FC236}">
                <a16:creationId xmlns:a16="http://schemas.microsoft.com/office/drawing/2014/main" id="{3538EFBE-E4EF-A246-BDA9-360C11A5495F}"/>
              </a:ext>
            </a:extLst>
          </p:cNvPr>
          <p:cNvSpPr>
            <a:spLocks noChangeAspect="1"/>
          </p:cNvSpPr>
          <p:nvPr/>
        </p:nvSpPr>
        <p:spPr bwMode="auto">
          <a:xfrm>
            <a:off x="11953390" y="47244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29" name="Oval" descr="0%">
            <a:extLst>
              <a:ext uri="{FF2B5EF4-FFF2-40B4-BE49-F238E27FC236}">
                <a16:creationId xmlns:a16="http://schemas.microsoft.com/office/drawing/2014/main" id="{C42D135B-128C-654E-BFB4-96C6BB7569AC}"/>
              </a:ext>
            </a:extLst>
          </p:cNvPr>
          <p:cNvSpPr>
            <a:spLocks noChangeAspect="1"/>
          </p:cNvSpPr>
          <p:nvPr/>
        </p:nvSpPr>
        <p:spPr bwMode="auto">
          <a:xfrm>
            <a:off x="13369334" y="4739079"/>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0" name="Oval 2" descr="100%">
            <a:extLst>
              <a:ext uri="{FF2B5EF4-FFF2-40B4-BE49-F238E27FC236}">
                <a16:creationId xmlns:a16="http://schemas.microsoft.com/office/drawing/2014/main" id="{D21018B2-7EE2-CD4C-98E4-AB0885ECCB42}"/>
              </a:ext>
            </a:extLst>
          </p:cNvPr>
          <p:cNvSpPr>
            <a:spLocks noChangeAspect="1"/>
          </p:cNvSpPr>
          <p:nvPr/>
        </p:nvSpPr>
        <p:spPr bwMode="auto">
          <a:xfrm>
            <a:off x="3657600" y="408362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1" name="Oval" descr="0%">
            <a:extLst>
              <a:ext uri="{FF2B5EF4-FFF2-40B4-BE49-F238E27FC236}">
                <a16:creationId xmlns:a16="http://schemas.microsoft.com/office/drawing/2014/main" id="{486F3030-E9A3-C545-A15C-E868806BA81C}"/>
              </a:ext>
            </a:extLst>
          </p:cNvPr>
          <p:cNvSpPr>
            <a:spLocks noChangeAspect="1"/>
          </p:cNvSpPr>
          <p:nvPr/>
        </p:nvSpPr>
        <p:spPr bwMode="auto">
          <a:xfrm>
            <a:off x="5029330" y="40767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2" name="Oval" descr="0%">
            <a:extLst>
              <a:ext uri="{FF2B5EF4-FFF2-40B4-BE49-F238E27FC236}">
                <a16:creationId xmlns:a16="http://schemas.microsoft.com/office/drawing/2014/main" id="{656C5298-71FE-ED41-A408-8B8980A575EB}"/>
              </a:ext>
            </a:extLst>
          </p:cNvPr>
          <p:cNvSpPr>
            <a:spLocks noChangeAspect="1"/>
          </p:cNvSpPr>
          <p:nvPr/>
        </p:nvSpPr>
        <p:spPr bwMode="auto">
          <a:xfrm>
            <a:off x="6401061" y="40767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3" name="Oval 2" descr="100%">
            <a:extLst>
              <a:ext uri="{FF2B5EF4-FFF2-40B4-BE49-F238E27FC236}">
                <a16:creationId xmlns:a16="http://schemas.microsoft.com/office/drawing/2014/main" id="{C03548E3-0E16-9448-9F60-313FC1445063}"/>
              </a:ext>
            </a:extLst>
          </p:cNvPr>
          <p:cNvSpPr>
            <a:spLocks noChangeAspect="1"/>
          </p:cNvSpPr>
          <p:nvPr/>
        </p:nvSpPr>
        <p:spPr bwMode="auto">
          <a:xfrm>
            <a:off x="7842289" y="407606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4" name="Oval 2" descr="100%">
            <a:extLst>
              <a:ext uri="{FF2B5EF4-FFF2-40B4-BE49-F238E27FC236}">
                <a16:creationId xmlns:a16="http://schemas.microsoft.com/office/drawing/2014/main" id="{58C969EA-09E1-7A4B-BAC0-506B99F8BF9B}"/>
              </a:ext>
            </a:extLst>
          </p:cNvPr>
          <p:cNvSpPr>
            <a:spLocks noChangeAspect="1"/>
          </p:cNvSpPr>
          <p:nvPr/>
        </p:nvSpPr>
        <p:spPr bwMode="auto">
          <a:xfrm>
            <a:off x="10551822" y="4076060"/>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5" name="Oval" descr="0%">
            <a:extLst>
              <a:ext uri="{FF2B5EF4-FFF2-40B4-BE49-F238E27FC236}">
                <a16:creationId xmlns:a16="http://schemas.microsoft.com/office/drawing/2014/main" id="{435DB6BE-08D8-B54F-BB4B-D7337A54ACB2}"/>
              </a:ext>
            </a:extLst>
          </p:cNvPr>
          <p:cNvSpPr>
            <a:spLocks noChangeAspect="1"/>
          </p:cNvSpPr>
          <p:nvPr/>
        </p:nvSpPr>
        <p:spPr bwMode="auto">
          <a:xfrm>
            <a:off x="11947148" y="4083626"/>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7" name="Oval 2" descr="100%">
            <a:extLst>
              <a:ext uri="{FF2B5EF4-FFF2-40B4-BE49-F238E27FC236}">
                <a16:creationId xmlns:a16="http://schemas.microsoft.com/office/drawing/2014/main" id="{488383FB-2056-C648-8BFA-55A5CD5D638D}"/>
              </a:ext>
            </a:extLst>
          </p:cNvPr>
          <p:cNvSpPr>
            <a:spLocks noChangeAspect="1"/>
          </p:cNvSpPr>
          <p:nvPr/>
        </p:nvSpPr>
        <p:spPr bwMode="auto">
          <a:xfrm>
            <a:off x="9143986" y="408362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8" name="Oval 2" descr="100%">
            <a:extLst>
              <a:ext uri="{FF2B5EF4-FFF2-40B4-BE49-F238E27FC236}">
                <a16:creationId xmlns:a16="http://schemas.microsoft.com/office/drawing/2014/main" id="{E9B2C922-BD74-1744-8998-C3D2CCDEE1D5}"/>
              </a:ext>
            </a:extLst>
          </p:cNvPr>
          <p:cNvSpPr>
            <a:spLocks noChangeAspect="1"/>
          </p:cNvSpPr>
          <p:nvPr/>
        </p:nvSpPr>
        <p:spPr bwMode="auto">
          <a:xfrm>
            <a:off x="13369334" y="4071488"/>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39" name="Oval" descr="0%">
            <a:extLst>
              <a:ext uri="{FF2B5EF4-FFF2-40B4-BE49-F238E27FC236}">
                <a16:creationId xmlns:a16="http://schemas.microsoft.com/office/drawing/2014/main" id="{2566B6C0-C1E1-3C4C-8360-BDE64D4B0C61}"/>
              </a:ext>
            </a:extLst>
          </p:cNvPr>
          <p:cNvSpPr>
            <a:spLocks noChangeAspect="1"/>
          </p:cNvSpPr>
          <p:nvPr/>
        </p:nvSpPr>
        <p:spPr bwMode="auto">
          <a:xfrm>
            <a:off x="3657600" y="5371384"/>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0" name="Oval" descr="0%">
            <a:extLst>
              <a:ext uri="{FF2B5EF4-FFF2-40B4-BE49-F238E27FC236}">
                <a16:creationId xmlns:a16="http://schemas.microsoft.com/office/drawing/2014/main" id="{59D1A886-D6D8-4545-940B-D20EFE6269FD}"/>
              </a:ext>
            </a:extLst>
          </p:cNvPr>
          <p:cNvSpPr>
            <a:spLocks noChangeAspect="1"/>
          </p:cNvSpPr>
          <p:nvPr/>
        </p:nvSpPr>
        <p:spPr bwMode="auto">
          <a:xfrm>
            <a:off x="5029330" y="5372100"/>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1" name="Oval" descr="0%">
            <a:extLst>
              <a:ext uri="{FF2B5EF4-FFF2-40B4-BE49-F238E27FC236}">
                <a16:creationId xmlns:a16="http://schemas.microsoft.com/office/drawing/2014/main" id="{476BA27E-89C7-704D-A217-A7DF244B4CAD}"/>
              </a:ext>
            </a:extLst>
          </p:cNvPr>
          <p:cNvSpPr>
            <a:spLocks noChangeAspect="1"/>
          </p:cNvSpPr>
          <p:nvPr/>
        </p:nvSpPr>
        <p:spPr bwMode="auto">
          <a:xfrm>
            <a:off x="6401060" y="5371384"/>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2" name="Oval" descr="0%">
            <a:extLst>
              <a:ext uri="{FF2B5EF4-FFF2-40B4-BE49-F238E27FC236}">
                <a16:creationId xmlns:a16="http://schemas.microsoft.com/office/drawing/2014/main" id="{76FB2475-10E9-9044-AB3D-DDF3A8C95A63}"/>
              </a:ext>
            </a:extLst>
          </p:cNvPr>
          <p:cNvSpPr>
            <a:spLocks noChangeAspect="1"/>
          </p:cNvSpPr>
          <p:nvPr/>
        </p:nvSpPr>
        <p:spPr bwMode="auto">
          <a:xfrm>
            <a:off x="9144054" y="5387721"/>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3" name="Oval" descr="0%">
            <a:extLst>
              <a:ext uri="{FF2B5EF4-FFF2-40B4-BE49-F238E27FC236}">
                <a16:creationId xmlns:a16="http://schemas.microsoft.com/office/drawing/2014/main" id="{6AA75263-72ED-5D49-A521-8EAE75C7D41D}"/>
              </a:ext>
            </a:extLst>
          </p:cNvPr>
          <p:cNvSpPr>
            <a:spLocks noChangeAspect="1"/>
          </p:cNvSpPr>
          <p:nvPr/>
        </p:nvSpPr>
        <p:spPr bwMode="auto">
          <a:xfrm>
            <a:off x="10547867" y="5371384"/>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4" name="Oval" descr="0%">
            <a:extLst>
              <a:ext uri="{FF2B5EF4-FFF2-40B4-BE49-F238E27FC236}">
                <a16:creationId xmlns:a16="http://schemas.microsoft.com/office/drawing/2014/main" id="{3ACC04CE-53DC-BB46-B699-8A363BFD3C9B}"/>
              </a:ext>
            </a:extLst>
          </p:cNvPr>
          <p:cNvSpPr>
            <a:spLocks noChangeAspect="1"/>
          </p:cNvSpPr>
          <p:nvPr/>
        </p:nvSpPr>
        <p:spPr bwMode="auto">
          <a:xfrm>
            <a:off x="11954909" y="5390055"/>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5" name="Oval" descr="0%">
            <a:extLst>
              <a:ext uri="{FF2B5EF4-FFF2-40B4-BE49-F238E27FC236}">
                <a16:creationId xmlns:a16="http://schemas.microsoft.com/office/drawing/2014/main" id="{C35326F4-57C0-BD4C-ADA4-A0D736E23BF9}"/>
              </a:ext>
            </a:extLst>
          </p:cNvPr>
          <p:cNvSpPr>
            <a:spLocks noChangeAspect="1"/>
          </p:cNvSpPr>
          <p:nvPr/>
        </p:nvSpPr>
        <p:spPr bwMode="auto">
          <a:xfrm>
            <a:off x="13369334" y="5387721"/>
            <a:ext cx="457200" cy="457200"/>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nvGrpSpPr>
          <p:cNvPr id="146" name="Group 2" descr="25%">
            <a:extLst>
              <a:ext uri="{FF2B5EF4-FFF2-40B4-BE49-F238E27FC236}">
                <a16:creationId xmlns:a16="http://schemas.microsoft.com/office/drawing/2014/main" id="{7F9DB78D-0CEF-F645-BC6D-EB573B98B5E2}"/>
              </a:ext>
            </a:extLst>
          </p:cNvPr>
          <p:cNvGrpSpPr/>
          <p:nvPr/>
        </p:nvGrpSpPr>
        <p:grpSpPr>
          <a:xfrm>
            <a:off x="7848600" y="5369027"/>
            <a:ext cx="457200" cy="457200"/>
            <a:chOff x="4635273" y="793093"/>
            <a:chExt cx="229508" cy="229508"/>
          </a:xfrm>
        </p:grpSpPr>
        <p:sp>
          <p:nvSpPr>
            <p:cNvPr id="147" name="Oval 146">
              <a:extLst>
                <a:ext uri="{FF2B5EF4-FFF2-40B4-BE49-F238E27FC236}">
                  <a16:creationId xmlns:a16="http://schemas.microsoft.com/office/drawing/2014/main" id="{805299D9-E4B4-EA47-A9C7-57D9341AF5CD}"/>
                </a:ext>
              </a:extLst>
            </p:cNvPr>
            <p:cNvSpPr>
              <a:spLocks noChangeAspect="1"/>
            </p:cNvSpPr>
            <p:nvPr/>
          </p:nvSpPr>
          <p:spPr bwMode="auto">
            <a:xfrm>
              <a:off x="4635273" y="793093"/>
              <a:ext cx="229508" cy="229508"/>
            </a:xfrm>
            <a:prstGeom prst="ellipse">
              <a:avLst/>
            </a:prstGeom>
            <a:solidFill>
              <a:srgbClr val="BEBE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48" name="Pie 147">
              <a:extLst>
                <a:ext uri="{FF2B5EF4-FFF2-40B4-BE49-F238E27FC236}">
                  <a16:creationId xmlns:a16="http://schemas.microsoft.com/office/drawing/2014/main" id="{A76A0C25-FE6D-114E-BCAA-B3C472FD012C}"/>
                </a:ext>
              </a:extLst>
            </p:cNvPr>
            <p:cNvSpPr>
              <a:spLocks noChangeAspect="1"/>
            </p:cNvSpPr>
            <p:nvPr/>
          </p:nvSpPr>
          <p:spPr bwMode="auto">
            <a:xfrm rot="16200000">
              <a:off x="4635273" y="793093"/>
              <a:ext cx="229508" cy="229508"/>
            </a:xfrm>
            <a:prstGeom prst="pie">
              <a:avLst>
                <a:gd name="adj1" fmla="val 0"/>
                <a:gd name="adj2" fmla="val 5400000"/>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grpSp>
      <p:sp>
        <p:nvSpPr>
          <p:cNvPr id="149" name="Oval 2" descr="100%">
            <a:extLst>
              <a:ext uri="{FF2B5EF4-FFF2-40B4-BE49-F238E27FC236}">
                <a16:creationId xmlns:a16="http://schemas.microsoft.com/office/drawing/2014/main" id="{81FBAD83-4E7C-6A4E-B642-19A1F1C51A34}"/>
              </a:ext>
            </a:extLst>
          </p:cNvPr>
          <p:cNvSpPr>
            <a:spLocks noChangeAspect="1"/>
          </p:cNvSpPr>
          <p:nvPr/>
        </p:nvSpPr>
        <p:spPr bwMode="auto">
          <a:xfrm>
            <a:off x="3657598" y="6061195"/>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0" name="Oval 2" descr="100%">
            <a:extLst>
              <a:ext uri="{FF2B5EF4-FFF2-40B4-BE49-F238E27FC236}">
                <a16:creationId xmlns:a16="http://schemas.microsoft.com/office/drawing/2014/main" id="{E3A9EAB9-BF71-3643-98AB-838AD3D47713}"/>
              </a:ext>
            </a:extLst>
          </p:cNvPr>
          <p:cNvSpPr>
            <a:spLocks noChangeAspect="1"/>
          </p:cNvSpPr>
          <p:nvPr/>
        </p:nvSpPr>
        <p:spPr bwMode="auto">
          <a:xfrm>
            <a:off x="5037349" y="6057184"/>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1" name="Oval 2" descr="100%">
            <a:extLst>
              <a:ext uri="{FF2B5EF4-FFF2-40B4-BE49-F238E27FC236}">
                <a16:creationId xmlns:a16="http://schemas.microsoft.com/office/drawing/2014/main" id="{0B7BBA5D-BEAE-D24B-9D48-7E8F2084D6EC}"/>
              </a:ext>
            </a:extLst>
          </p:cNvPr>
          <p:cNvSpPr>
            <a:spLocks noChangeAspect="1"/>
          </p:cNvSpPr>
          <p:nvPr/>
        </p:nvSpPr>
        <p:spPr bwMode="auto">
          <a:xfrm>
            <a:off x="6401060" y="605074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2" name="Oval 2" descr="100%">
            <a:extLst>
              <a:ext uri="{FF2B5EF4-FFF2-40B4-BE49-F238E27FC236}">
                <a16:creationId xmlns:a16="http://schemas.microsoft.com/office/drawing/2014/main" id="{540A53D4-0DB4-FC48-AE38-F21C5C6B7CA2}"/>
              </a:ext>
            </a:extLst>
          </p:cNvPr>
          <p:cNvSpPr>
            <a:spLocks noChangeAspect="1"/>
          </p:cNvSpPr>
          <p:nvPr/>
        </p:nvSpPr>
        <p:spPr bwMode="auto">
          <a:xfrm>
            <a:off x="7842289" y="6052035"/>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3" name="Oval 2" descr="100%">
            <a:extLst>
              <a:ext uri="{FF2B5EF4-FFF2-40B4-BE49-F238E27FC236}">
                <a16:creationId xmlns:a16="http://schemas.microsoft.com/office/drawing/2014/main" id="{295A64E1-3B2F-8D41-8019-67D2CFCF95D8}"/>
              </a:ext>
            </a:extLst>
          </p:cNvPr>
          <p:cNvSpPr>
            <a:spLocks noChangeAspect="1"/>
          </p:cNvSpPr>
          <p:nvPr/>
        </p:nvSpPr>
        <p:spPr bwMode="auto">
          <a:xfrm>
            <a:off x="9150361" y="6057184"/>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4" name="Oval 2" descr="100%">
            <a:extLst>
              <a:ext uri="{FF2B5EF4-FFF2-40B4-BE49-F238E27FC236}">
                <a16:creationId xmlns:a16="http://schemas.microsoft.com/office/drawing/2014/main" id="{DD5C9C6F-5BF0-2842-92D4-837A033CD5FC}"/>
              </a:ext>
            </a:extLst>
          </p:cNvPr>
          <p:cNvSpPr>
            <a:spLocks noChangeAspect="1"/>
          </p:cNvSpPr>
          <p:nvPr/>
        </p:nvSpPr>
        <p:spPr bwMode="auto">
          <a:xfrm>
            <a:off x="10547867" y="605074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5" name="Oval 2" descr="100%">
            <a:extLst>
              <a:ext uri="{FF2B5EF4-FFF2-40B4-BE49-F238E27FC236}">
                <a16:creationId xmlns:a16="http://schemas.microsoft.com/office/drawing/2014/main" id="{E8693D26-F55A-1C49-8E89-D17AAC583958}"/>
              </a:ext>
            </a:extLst>
          </p:cNvPr>
          <p:cNvSpPr>
            <a:spLocks noChangeAspect="1"/>
          </p:cNvSpPr>
          <p:nvPr/>
        </p:nvSpPr>
        <p:spPr bwMode="auto">
          <a:xfrm>
            <a:off x="11959567" y="6052035"/>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6" name="Oval 2" descr="100%">
            <a:extLst>
              <a:ext uri="{FF2B5EF4-FFF2-40B4-BE49-F238E27FC236}">
                <a16:creationId xmlns:a16="http://schemas.microsoft.com/office/drawing/2014/main" id="{814AED16-D521-2049-A72C-9908FF6A9A20}"/>
              </a:ext>
            </a:extLst>
          </p:cNvPr>
          <p:cNvSpPr>
            <a:spLocks noChangeAspect="1"/>
          </p:cNvSpPr>
          <p:nvPr/>
        </p:nvSpPr>
        <p:spPr bwMode="auto">
          <a:xfrm>
            <a:off x="13369334" y="6050746"/>
            <a:ext cx="457200" cy="457200"/>
          </a:xfrm>
          <a:prstGeom prst="ellipse">
            <a:avLst/>
          </a:prstGeom>
          <a:solidFill>
            <a:srgbClr val="009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800" b="0" i="0" u="none" strike="noStrike" cap="none" normalizeH="0" baseline="0" dirty="0">
              <a:ln>
                <a:noFill/>
              </a:ln>
              <a:solidFill>
                <a:schemeClr val="bg1"/>
              </a:solidFill>
              <a:effectLst/>
              <a:latin typeface="IBM Plex Sans" panose="020B0503050203000203" pitchFamily="34" charset="0"/>
            </a:endParaRPr>
          </a:p>
        </p:txBody>
      </p:sp>
      <p:sp>
        <p:nvSpPr>
          <p:cNvPr id="157" name="Rounded Rectangle 156">
            <a:extLst>
              <a:ext uri="{FF2B5EF4-FFF2-40B4-BE49-F238E27FC236}">
                <a16:creationId xmlns:a16="http://schemas.microsoft.com/office/drawing/2014/main" id="{FEAF4467-F630-0844-BA8D-2109D5BE9412}"/>
              </a:ext>
            </a:extLst>
          </p:cNvPr>
          <p:cNvSpPr/>
          <p:nvPr/>
        </p:nvSpPr>
        <p:spPr bwMode="auto">
          <a:xfrm>
            <a:off x="457200" y="4666056"/>
            <a:ext cx="13819152" cy="1211768"/>
          </a:xfrm>
          <a:prstGeom prst="round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32196856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r>
              <a:rPr lang="en-US" sz="1800" b="1" dirty="0">
                <a:latin typeface="IBM Plex Sans SemiBold" panose="020B0503050203000203" pitchFamily="34" charset="77"/>
              </a:rPr>
              <a:t>RANCHER LABS:</a:t>
            </a:r>
          </a:p>
          <a:p>
            <a:pPr marL="0"/>
            <a:r>
              <a:rPr lang="en-US" sz="1800" dirty="0">
                <a:latin typeface="IBM Plex Sans Light" panose="020B0403050203000203" pitchFamily="34" charset="77"/>
              </a:rPr>
              <a:t>Lightweight container orchestration, deployment and management tool. Rancher gives users robust visibility into multicloud applications, providing both deployment and monitoring capabilities. </a:t>
            </a:r>
          </a:p>
          <a:p>
            <a:pPr marL="0"/>
            <a:r>
              <a:rPr lang="en-US" sz="1800" b="1" dirty="0">
                <a:latin typeface="IBM Plex Sans SemiBold" panose="020B0503050203000203" pitchFamily="34" charset="77"/>
              </a:rPr>
              <a:t>Pricing:</a:t>
            </a:r>
          </a:p>
          <a:p>
            <a:pPr marL="0">
              <a:spcBef>
                <a:spcPts val="0"/>
              </a:spcBef>
            </a:pPr>
            <a:r>
              <a:rPr lang="en-US" sz="1800" dirty="0">
                <a:latin typeface="IBM Plex Sans Light" panose="020B0403050203000203" pitchFamily="34" charset="77"/>
              </a:rPr>
              <a:t>Open source to access all features. Enterprise pricing based on vCPU &amp; level of support.</a:t>
            </a: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Cross-cluster visibility </a:t>
            </a:r>
          </a:p>
          <a:p>
            <a:pPr>
              <a:buFont typeface="Arial" panose="020B0604020202020204" pitchFamily="34" charset="0"/>
              <a:buChar char="•"/>
            </a:pPr>
            <a:r>
              <a:rPr lang="en-US" sz="1800" dirty="0">
                <a:latin typeface="IBM Plex Sans Light" panose="020B0403050203000203" pitchFamily="34" charset="77"/>
              </a:rPr>
              <a:t>Integrated log views</a:t>
            </a:r>
          </a:p>
          <a:p>
            <a:pPr>
              <a:buFont typeface="Arial" panose="020B0604020202020204" pitchFamily="34" charset="0"/>
              <a:buChar char="•"/>
            </a:pPr>
            <a:r>
              <a:rPr lang="en-US" sz="1800" dirty="0">
                <a:latin typeface="IBM Plex Sans Light" panose="020B0403050203000203" pitchFamily="34" charset="77"/>
              </a:rPr>
              <a:t>CEM capability with policy implementation and event monitoring</a:t>
            </a:r>
          </a:p>
          <a:p>
            <a:pPr>
              <a:buFont typeface="Arial" panose="020B0604020202020204" pitchFamily="34" charset="0"/>
              <a:buChar char="•"/>
            </a:pPr>
            <a:r>
              <a:rPr lang="en-US" sz="1800" dirty="0">
                <a:latin typeface="IBM Plex Sans Light" panose="020B0403050203000203" pitchFamily="34" charset="77"/>
              </a:rPr>
              <a:t>Application-wide metrics with Prometheus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pic>
        <p:nvPicPr>
          <p:cNvPr id="14" name="Picture 13">
            <a:extLst>
              <a:ext uri="{FF2B5EF4-FFF2-40B4-BE49-F238E27FC236}">
                <a16:creationId xmlns:a16="http://schemas.microsoft.com/office/drawing/2014/main" id="{3CED6E7D-AF5C-0D43-B5D8-8D6639FE1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15" y="2203297"/>
            <a:ext cx="2066861" cy="1045832"/>
          </a:xfrm>
          <a:prstGeom prst="rect">
            <a:avLst/>
          </a:prstGeom>
        </p:spPr>
      </p:pic>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6680098"/>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panose="020B0503050203000203" pitchFamily="34" charset="77"/>
              </a:rPr>
              <a:t>  </a:t>
            </a:r>
            <a:r>
              <a:rPr lang="en-US" sz="1800" dirty="0">
                <a:solidFill>
                  <a:schemeClr val="bg2">
                    <a:lumMod val="50000"/>
                  </a:schemeClr>
                </a:solidFill>
                <a:latin typeface="IBM Plex Sans Light" panose="020B0403050203000203" pitchFamily="34" charset="77"/>
              </a:rPr>
              <a:t>Easy to install across environment. Fast set-up</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Commitment to open source</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Cross-cloud visibility, compatible with most major 	providers, as well as on-/off-prem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Focuses on “applications” as well as clusters/pods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Natively optimized for Kubernetes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CLI and GUI </a:t>
            </a:r>
          </a:p>
          <a:p>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Only allows for per-cluster management. User has to     	switch between clusters to manage/triage across 	clusters 	and clouds </a:t>
            </a:r>
            <a:endParaRPr lang="en-US" sz="1800" dirty="0">
              <a:solidFill>
                <a:srgbClr val="808080">
                  <a:lumMod val="50000"/>
                </a:srgbClr>
              </a:solidFill>
              <a:latin typeface="IBM Plex Sans Light" panose="020B0403050203000203" pitchFamily="34" charset="77"/>
            </a:endParaRP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Has Prometheus integration, but not at application level</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way to access logs</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event monitoring or policy implementation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Cannot triage or manage application across 	clusters/clouds</a:t>
            </a:r>
            <a:endParaRPr lang="en-US" dirty="0">
              <a:solidFill>
                <a:srgbClr val="0096FF"/>
              </a:solidFill>
              <a:latin typeface="IBM Plex Sans Light" panose="020B0403050203000203" pitchFamily="34" charset="77"/>
            </a:endParaRPr>
          </a:p>
        </p:txBody>
      </p:sp>
    </p:spTree>
    <p:extLst>
      <p:ext uri="{BB962C8B-B14F-4D97-AF65-F5344CB8AC3E}">
        <p14:creationId xmlns:p14="http://schemas.microsoft.com/office/powerpoint/2010/main" val="2381142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r>
              <a:rPr lang="en-US" sz="1800" b="1" dirty="0">
                <a:latin typeface="IBM Plex Sans SemiBold" panose="020B0503050203000203" pitchFamily="34" charset="77"/>
              </a:rPr>
              <a:t>DATADOG PLATFORM:</a:t>
            </a:r>
          </a:p>
          <a:p>
            <a:pPr marL="0"/>
            <a:r>
              <a:rPr lang="en-US" sz="1800" dirty="0">
                <a:latin typeface="IBM Plex Sans Light" panose="020B0403050203000203" pitchFamily="34" charset="77"/>
              </a:rPr>
              <a:t>Advanced analytics across infrastructure components to visualize service health and assist in root cause incident analysis.</a:t>
            </a:r>
          </a:p>
          <a:p>
            <a:pPr marL="0"/>
            <a:r>
              <a:rPr lang="en-US" sz="1800" b="1" dirty="0">
                <a:latin typeface="IBM Plex Sans SemiBold" panose="020B0503050203000203" pitchFamily="34" charset="77"/>
              </a:rPr>
              <a:t>Pricing:</a:t>
            </a:r>
          </a:p>
          <a:p>
            <a:pPr marL="0">
              <a:spcBef>
                <a:spcPts val="0"/>
              </a:spcBef>
            </a:pPr>
            <a:r>
              <a:rPr lang="en-US" sz="1800" dirty="0">
                <a:latin typeface="IBM Plex Sans Light" panose="020B0403050203000203" pitchFamily="34" charset="77"/>
              </a:rPr>
              <a:t>Prices layered based on desired features/services. Application Performance Management is $31/host/month. Extra for log </a:t>
            </a:r>
            <a:r>
              <a:rPr lang="en-US" sz="1800" dirty="0" err="1">
                <a:latin typeface="IBM Plex Sans Light" panose="020B0403050203000203" pitchFamily="34" charset="77"/>
              </a:rPr>
              <a:t>mgmt</a:t>
            </a:r>
            <a:r>
              <a:rPr lang="en-US" sz="1800" dirty="0">
                <a:latin typeface="IBM Plex Sans Light" panose="020B0403050203000203" pitchFamily="34" charset="77"/>
              </a:rPr>
              <a:t>, infrastructure, </a:t>
            </a:r>
            <a:r>
              <a:rPr lang="en-US" sz="1800" dirty="0" err="1">
                <a:latin typeface="IBM Plex Sans Light" panose="020B0403050203000203" pitchFamily="34" charset="77"/>
              </a:rPr>
              <a:t>etc</a:t>
            </a:r>
            <a:endParaRPr lang="en-US" sz="1800" dirty="0">
              <a:latin typeface="IBM Plex Sans Light" panose="020B0403050203000203" pitchFamily="34" charset="77"/>
            </a:endParaRPr>
          </a:p>
          <a:p>
            <a:pPr marL="0"/>
            <a:r>
              <a:rPr lang="en-US" sz="1800" dirty="0">
                <a:latin typeface="IBM Plex Sans Light" panose="020B0403050203000203" pitchFamily="34" charset="77"/>
              </a:rPr>
              <a:t> </a:t>
            </a: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Natively optimized for Kubernetes </a:t>
            </a:r>
          </a:p>
          <a:p>
            <a:pPr>
              <a:buFont typeface="Arial" panose="020B0604020202020204" pitchFamily="34" charset="0"/>
              <a:buChar char="•"/>
            </a:pPr>
            <a:r>
              <a:rPr lang="en-US" sz="1800" dirty="0">
                <a:latin typeface="IBM Plex Sans Light" panose="020B0403050203000203" pitchFamily="34" charset="77"/>
              </a:rPr>
              <a:t>Cross-cluster visibility </a:t>
            </a:r>
          </a:p>
          <a:p>
            <a:pPr>
              <a:buFont typeface="Arial" panose="020B0604020202020204" pitchFamily="34" charset="0"/>
              <a:buChar char="•"/>
            </a:pPr>
            <a:r>
              <a:rPr lang="en-US" sz="1800" dirty="0">
                <a:latin typeface="IBM Plex Sans Light" panose="020B0403050203000203" pitchFamily="34" charset="77"/>
              </a:rPr>
              <a:t>Doesn’t rely on multi-layered GUI to find relevant info</a:t>
            </a:r>
          </a:p>
          <a:p>
            <a:pPr>
              <a:buFont typeface="Arial" panose="020B0604020202020204" pitchFamily="34" charset="0"/>
              <a:buChar char="•"/>
            </a:pPr>
            <a:r>
              <a:rPr lang="en-US" sz="1800" dirty="0">
                <a:latin typeface="IBM Plex Sans Light" panose="020B0403050203000203" pitchFamily="34" charset="77"/>
              </a:rPr>
              <a:t>Application-centric view of full K8 hierarchies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6765955"/>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Advanced metrics and analytics capabilities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Surfaces network connections between elements to 	highlight dependencies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Cross-cloud visibility, compatible with most major 	providers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Includes log data in output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Interactive infrastructure topology to assist root cause 	analysis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Anomaly detection capabilities </a:t>
            </a:r>
          </a:p>
          <a:p>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Additional integration to optimize for Kubernetes </a:t>
            </a:r>
            <a:endParaRPr lang="en-US" sz="1800" dirty="0">
              <a:solidFill>
                <a:srgbClr val="808080">
                  <a:lumMod val="50000"/>
                </a:srgbClr>
              </a:solidFill>
              <a:latin typeface="IBM Plex Sans Light" panose="020B0403050203000203" pitchFamily="34" charset="77"/>
            </a:endParaRP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Doesn’t allow users to manage on-prem installs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Cannot triage or manage application across 	clusters/clouds</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Topology does not include full application K8 hierarchy</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Kubernetes view limited to one cluster at a time</a:t>
            </a:r>
            <a:endParaRPr lang="en-US" dirty="0">
              <a:solidFill>
                <a:srgbClr val="0096FF"/>
              </a:solidFill>
              <a:latin typeface="IBM Plex Sans Light" panose="020B0403050203000203" pitchFamily="34" charset="77"/>
            </a:endParaRPr>
          </a:p>
        </p:txBody>
      </p:sp>
      <p:pic>
        <p:nvPicPr>
          <p:cNvPr id="8" name="Picture 7">
            <a:extLst>
              <a:ext uri="{FF2B5EF4-FFF2-40B4-BE49-F238E27FC236}">
                <a16:creationId xmlns:a16="http://schemas.microsoft.com/office/drawing/2014/main" id="{4B344470-8E60-454E-8324-EE00BBFCE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6" y="773552"/>
            <a:ext cx="3674384" cy="3674385"/>
          </a:xfrm>
          <a:prstGeom prst="rect">
            <a:avLst/>
          </a:prstGeom>
        </p:spPr>
      </p:pic>
    </p:spTree>
    <p:extLst>
      <p:ext uri="{BB962C8B-B14F-4D97-AF65-F5344CB8AC3E}">
        <p14:creationId xmlns:p14="http://schemas.microsoft.com/office/powerpoint/2010/main" val="970188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r>
              <a:rPr lang="en-US" sz="1800" b="1" dirty="0">
                <a:latin typeface="IBM Plex Sans SemiBold" panose="020B0503050203000203" pitchFamily="34" charset="77"/>
              </a:rPr>
              <a:t>SPLUNK ITSI:</a:t>
            </a:r>
          </a:p>
          <a:p>
            <a:pPr marL="0"/>
            <a:r>
              <a:rPr lang="en-US" sz="1800" dirty="0">
                <a:latin typeface="IBM Plex Sans Light" panose="020B0403050203000203" pitchFamily="34" charset="77"/>
              </a:rPr>
              <a:t>Provides a view of the high-level health and performance of applications and services. Uses ML to help predict outages and find the root cause of issues. </a:t>
            </a:r>
          </a:p>
          <a:p>
            <a:pPr marL="0"/>
            <a:r>
              <a:rPr lang="en-US" sz="1800" b="1" dirty="0">
                <a:latin typeface="IBM Plex Sans SemiBold" panose="020B0503050203000203" pitchFamily="34" charset="77"/>
              </a:rPr>
              <a:t>Pricing:</a:t>
            </a:r>
          </a:p>
          <a:p>
            <a:pPr marL="0">
              <a:spcBef>
                <a:spcPts val="0"/>
              </a:spcBef>
            </a:pPr>
            <a:r>
              <a:rPr lang="en-US" sz="1800" dirty="0">
                <a:latin typeface="IBM Plex Sans Light" panose="020B0403050203000203" pitchFamily="34" charset="77"/>
              </a:rPr>
              <a:t>Price by index volume/day (with volume discounts). Ops features require Enterprise license or Cloud subscription; additional fee for support </a:t>
            </a: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Multicloud, cross-cluster visibility </a:t>
            </a:r>
          </a:p>
          <a:p>
            <a:pPr>
              <a:buFont typeface="Arial" panose="020B0604020202020204" pitchFamily="34" charset="0"/>
              <a:buChar char="•"/>
            </a:pPr>
            <a:r>
              <a:rPr lang="en-US" sz="1800" dirty="0">
                <a:latin typeface="IBM Plex Sans Light" panose="020B0403050203000203" pitchFamily="34" charset="77"/>
              </a:rPr>
              <a:t>Relevant information in one, centralized location</a:t>
            </a:r>
          </a:p>
          <a:p>
            <a:pPr>
              <a:buFont typeface="Arial" panose="020B0604020202020204" pitchFamily="34" charset="0"/>
              <a:buChar char="•"/>
            </a:pPr>
            <a:r>
              <a:rPr lang="en-US" sz="1800" dirty="0">
                <a:latin typeface="IBM Plex Sans Light" panose="020B0403050203000203" pitchFamily="34" charset="77"/>
              </a:rPr>
              <a:t>Natively optimized for Kubernetes </a:t>
            </a:r>
          </a:p>
          <a:p>
            <a:pPr>
              <a:buFont typeface="Arial" panose="020B0604020202020204" pitchFamily="34" charset="0"/>
              <a:buChar char="•"/>
            </a:pPr>
            <a:r>
              <a:rPr lang="en-US" sz="1800" dirty="0">
                <a:latin typeface="IBM Plex Sans Light" panose="020B0403050203000203" pitchFamily="34" charset="77"/>
              </a:rPr>
              <a:t>Application-centric view of full K8 hierarchies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5857053"/>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Advanced metrics and analytics capabilities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Surfaces network connections between elements to 	highlight dependencies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Interactive infrastructure topology to assist root cause 	analysis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Integrates with </a:t>
            </a:r>
            <a:r>
              <a:rPr lang="en-US" sz="1800" dirty="0" err="1">
                <a:solidFill>
                  <a:schemeClr val="bg2">
                    <a:lumMod val="50000"/>
                  </a:schemeClr>
                </a:solidFill>
                <a:latin typeface="IBM Plex Sans Light" panose="020B0403050203000203" pitchFamily="34" charset="77"/>
              </a:rPr>
              <a:t>VictorOps</a:t>
            </a:r>
            <a:r>
              <a:rPr lang="en-US" sz="1800" dirty="0">
                <a:solidFill>
                  <a:schemeClr val="bg2">
                    <a:lumMod val="50000"/>
                  </a:schemeClr>
                </a:solidFill>
                <a:latin typeface="IBM Plex Sans Light" panose="020B0403050203000203" pitchFamily="34" charset="77"/>
              </a:rPr>
              <a:t> for comprehensive event 	monitoring and incident response</a:t>
            </a:r>
          </a:p>
          <a:p>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Additional integration to optimize for Kubernetes </a:t>
            </a:r>
            <a:endParaRPr lang="en-US" sz="1800" dirty="0">
              <a:solidFill>
                <a:srgbClr val="808080">
                  <a:lumMod val="50000"/>
                </a:srgbClr>
              </a:solidFill>
              <a:latin typeface="IBM Plex Sans Light" panose="020B0403050203000203" pitchFamily="34" charset="77"/>
            </a:endParaRP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Cannot deploy across clouds; only select providers   	currently available for integration</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Topology does not include full application K8 hierarchy</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cross-cluster visibility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Requires multiple dashboards to access all features </a:t>
            </a:r>
          </a:p>
        </p:txBody>
      </p:sp>
      <p:pic>
        <p:nvPicPr>
          <p:cNvPr id="9" name="Picture 8">
            <a:extLst>
              <a:ext uri="{FF2B5EF4-FFF2-40B4-BE49-F238E27FC236}">
                <a16:creationId xmlns:a16="http://schemas.microsoft.com/office/drawing/2014/main" id="{A97A7712-59B6-2F4E-9A4F-D76BAFDBF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 y="2398556"/>
            <a:ext cx="2361086" cy="709869"/>
          </a:xfrm>
          <a:prstGeom prst="rect">
            <a:avLst/>
          </a:prstGeom>
        </p:spPr>
      </p:pic>
    </p:spTree>
    <p:extLst>
      <p:ext uri="{BB962C8B-B14F-4D97-AF65-F5344CB8AC3E}">
        <p14:creationId xmlns:p14="http://schemas.microsoft.com/office/powerpoint/2010/main" val="848197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endParaRPr lang="en-US" sz="1800" b="1" dirty="0">
              <a:latin typeface="IBM Plex Sans SemiBold" panose="020B0503050203000203" pitchFamily="34" charset="77"/>
            </a:endParaRPr>
          </a:p>
          <a:p>
            <a:pPr marL="0"/>
            <a:r>
              <a:rPr lang="en-US" sz="1800" b="1" dirty="0">
                <a:latin typeface="IBM Plex Sans SemiBold" panose="020B0503050203000203" pitchFamily="34" charset="77"/>
              </a:rPr>
              <a:t>SYSDIG MONITOR:</a:t>
            </a:r>
          </a:p>
          <a:p>
            <a:pPr marL="0"/>
            <a:r>
              <a:rPr lang="en-US" sz="1800" dirty="0">
                <a:latin typeface="IBM Plex Sans Light" panose="020B0403050203000203" pitchFamily="34" charset="77"/>
              </a:rPr>
              <a:t>Application monitoring and troubleshooting tool, optimized natively for Kubernetes. Gives advanced data and interactive service topologies to assist in incident diagnosis and triage. </a:t>
            </a: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Allows visibility into all K8 resources across clusters </a:t>
            </a:r>
          </a:p>
          <a:p>
            <a:pPr>
              <a:buFont typeface="Arial" panose="020B0604020202020204" pitchFamily="34" charset="0"/>
              <a:buChar char="•"/>
            </a:pPr>
            <a:r>
              <a:rPr lang="en-US" sz="1800" dirty="0">
                <a:latin typeface="IBM Plex Sans Light" panose="020B0403050203000203" pitchFamily="34" charset="77"/>
              </a:rPr>
              <a:t>No complicated, multi-layered GUI</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4930260"/>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Already integrable with ICP (Marketplace)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Robust interactive chronology to see metrics over time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Interactive application topology to assist root cause 	analysis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Advanced policy integration and event monitoring 	capabilities </a:t>
            </a:r>
          </a:p>
          <a:p>
            <a:pPr marL="285750">
              <a:spcBef>
                <a:spcPts val="1200"/>
              </a:spcBef>
            </a:pPr>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Topology does not include full application K8 hierarchy</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cross-cluster visibility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Can be difficult to navigate between dashboard 	screens/features</a:t>
            </a:r>
          </a:p>
        </p:txBody>
      </p:sp>
      <p:pic>
        <p:nvPicPr>
          <p:cNvPr id="8" name="Picture 7">
            <a:extLst>
              <a:ext uri="{FF2B5EF4-FFF2-40B4-BE49-F238E27FC236}">
                <a16:creationId xmlns:a16="http://schemas.microsoft.com/office/drawing/2014/main" id="{598AB010-C62F-7843-A80F-3F13D4D87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359" y="2065645"/>
            <a:ext cx="1514881" cy="1355109"/>
          </a:xfrm>
          <a:prstGeom prst="rect">
            <a:avLst/>
          </a:prstGeom>
        </p:spPr>
      </p:pic>
    </p:spTree>
    <p:extLst>
      <p:ext uri="{BB962C8B-B14F-4D97-AF65-F5344CB8AC3E}">
        <p14:creationId xmlns:p14="http://schemas.microsoft.com/office/powerpoint/2010/main" val="3115566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endParaRPr lang="en-US" sz="1800" b="1" dirty="0">
              <a:latin typeface="IBM Plex Sans SemiBold" panose="020B0503050203000203" pitchFamily="34" charset="77"/>
            </a:endParaRPr>
          </a:p>
          <a:p>
            <a:pPr marL="0"/>
            <a:r>
              <a:rPr lang="en-US" sz="1800" b="1" dirty="0">
                <a:latin typeface="IBM Plex Sans SemiBold" panose="020B0503050203000203" pitchFamily="34" charset="77"/>
              </a:rPr>
              <a:t>APPDYNAMICS (CISCO):</a:t>
            </a:r>
          </a:p>
          <a:p>
            <a:pPr marL="0"/>
            <a:r>
              <a:rPr lang="en-US" sz="1800" dirty="0">
                <a:latin typeface="IBM Plex Sans Light" panose="020B0403050203000203" pitchFamily="34" charset="77"/>
              </a:rPr>
              <a:t>Platform that ties application health to a series of user-defined business metrics, allowing users to assess incident impact on real world objectives.</a:t>
            </a:r>
          </a:p>
          <a:p>
            <a:pPr marL="0"/>
            <a:r>
              <a:rPr lang="en-US" sz="1800" b="1" dirty="0">
                <a:latin typeface="IBM Plex Sans SemiBold" panose="020B0503050203000203" pitchFamily="34" charset="77"/>
              </a:rPr>
              <a:t>Pricing:</a:t>
            </a:r>
          </a:p>
          <a:p>
            <a:pPr marL="0">
              <a:spcBef>
                <a:spcPts val="0"/>
              </a:spcBef>
            </a:pPr>
            <a:r>
              <a:rPr lang="en-US" sz="1800" b="1" dirty="0">
                <a:latin typeface="IBM Plex Sans Light" panose="020B0403050203000203" pitchFamily="34" charset="77"/>
              </a:rPr>
              <a:t>Customized for each client</a:t>
            </a:r>
            <a:endParaRPr lang="en-US" sz="1800" dirty="0">
              <a:latin typeface="IBM Plex Sans Light" panose="020B0403050203000203" pitchFamily="34" charset="77"/>
            </a:endParaRP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Can define applications across cloud providers </a:t>
            </a:r>
          </a:p>
          <a:p>
            <a:pPr>
              <a:buFont typeface="Arial" panose="020B0604020202020204" pitchFamily="34" charset="0"/>
              <a:buChar char="•"/>
            </a:pPr>
            <a:r>
              <a:rPr lang="en-US" sz="1800" dirty="0">
                <a:latin typeface="IBM Plex Sans Light" panose="020B0403050203000203" pitchFamily="34" charset="77"/>
              </a:rPr>
              <a:t>Optimized natively for Kubernetes; presents full K8 hierarchy</a:t>
            </a:r>
          </a:p>
          <a:p>
            <a:pPr>
              <a:buFont typeface="Arial" panose="020B0604020202020204" pitchFamily="34" charset="0"/>
              <a:buChar char="•"/>
            </a:pPr>
            <a:r>
              <a:rPr lang="en-US" sz="1800" dirty="0">
                <a:latin typeface="IBM Plex Sans Light" panose="020B0403050203000203" pitchFamily="34" charset="77"/>
              </a:rPr>
              <a:t>Terminal-based UI highlights relevant info for targeted use case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5857053"/>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Supports major public &amp; private clouds, optimized for 	Kubernetes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Application-centric management ties app health to user-	defined business objectives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Can quickly dive into code-level details from UI</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Interactive infrastructure topology </a:t>
            </a:r>
          </a:p>
          <a:p>
            <a:pPr marL="285750">
              <a:spcBef>
                <a:spcPts val="1200"/>
              </a:spcBef>
              <a:buFont typeface="Arial" panose="020B0604020202020204" pitchFamily="34" charset="0"/>
              <a:buChar char="•"/>
            </a:pPr>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Application view is per-cloud – can’t manage applications 	that are defined across cloud providers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cross-cluster visibility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Recently acquired by Cisco, so prioritizes Cisco-centric 	platforms and integrations</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Supports Kubernetes, but not fully-optimized to display 	down to K8 level hierarchies </a:t>
            </a:r>
          </a:p>
        </p:txBody>
      </p:sp>
      <p:pic>
        <p:nvPicPr>
          <p:cNvPr id="9" name="Picture 8">
            <a:extLst>
              <a:ext uri="{FF2B5EF4-FFF2-40B4-BE49-F238E27FC236}">
                <a16:creationId xmlns:a16="http://schemas.microsoft.com/office/drawing/2014/main" id="{54933C5A-3E3A-DD4A-9ED9-286798702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8" y="1771445"/>
            <a:ext cx="3666310" cy="1909536"/>
          </a:xfrm>
          <a:prstGeom prst="rect">
            <a:avLst/>
          </a:prstGeom>
        </p:spPr>
      </p:pic>
    </p:spTree>
    <p:extLst>
      <p:ext uri="{BB962C8B-B14F-4D97-AF65-F5344CB8AC3E}">
        <p14:creationId xmlns:p14="http://schemas.microsoft.com/office/powerpoint/2010/main" val="30867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32B82D0-5348-D941-8C15-C17F9A926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45" y="814442"/>
            <a:ext cx="4292428" cy="276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p:cNvSpPr>
            <a:spLocks noGrp="1"/>
          </p:cNvSpPr>
          <p:nvPr>
            <p:ph type="ftr" idx="11"/>
          </p:nvPr>
        </p:nvSpPr>
        <p:spPr/>
        <p:txBody>
          <a:bodyPr/>
          <a:lstStyle/>
          <a:p>
            <a:r>
              <a:rPr lang="en-US" altLang="en-US" dirty="0"/>
              <a:t> </a:t>
            </a:r>
          </a:p>
        </p:txBody>
      </p:sp>
      <p:sp>
        <p:nvSpPr>
          <p:cNvPr id="9" name="Subtitle 2">
            <a:extLst>
              <a:ext uri="{FF2B5EF4-FFF2-40B4-BE49-F238E27FC236}">
                <a16:creationId xmlns:a16="http://schemas.microsoft.com/office/drawing/2014/main" id="{421C99FE-B742-554C-850D-54E90B23FC25}"/>
              </a:ext>
            </a:extLst>
          </p:cNvPr>
          <p:cNvSpPr txBox="1">
            <a:spLocks/>
          </p:cNvSpPr>
          <p:nvPr/>
        </p:nvSpPr>
        <p:spPr>
          <a:xfrm>
            <a:off x="622253" y="6359092"/>
            <a:ext cx="12877800" cy="1610108"/>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dirty="0">
                <a:solidFill>
                  <a:srgbClr val="1B5C83"/>
                </a:solidFill>
                <a:latin typeface="IBM Plex Serif" panose="02060503050406000203" pitchFamily="18" charset="77"/>
              </a:rPr>
              <a:t>Companies have an average of </a:t>
            </a:r>
            <a:r>
              <a:rPr lang="en-US" sz="6000" b="1" dirty="0">
                <a:solidFill>
                  <a:srgbClr val="1B5C83"/>
                </a:solidFill>
                <a:latin typeface="IBM Plex Serif Light" panose="02060403050406000203" pitchFamily="18" charset="77"/>
              </a:rPr>
              <a:t>6-40</a:t>
            </a:r>
            <a:r>
              <a:rPr lang="en-US" sz="3600" dirty="0">
                <a:solidFill>
                  <a:srgbClr val="1B5C83"/>
                </a:solidFill>
                <a:latin typeface="IBM Plex Serif Light" panose="02060403050406000203" pitchFamily="18" charset="77"/>
              </a:rPr>
              <a:t> </a:t>
            </a:r>
            <a:r>
              <a:rPr lang="en-US" sz="3600" dirty="0">
                <a:solidFill>
                  <a:srgbClr val="1B5C83"/>
                </a:solidFill>
                <a:latin typeface="IBM Plex Serif" panose="02060503050406000203" pitchFamily="18" charset="77"/>
              </a:rPr>
              <a:t>different application monitoring tools </a:t>
            </a:r>
          </a:p>
        </p:txBody>
      </p:sp>
      <p:sp>
        <p:nvSpPr>
          <p:cNvPr id="10" name="TextBox 9">
            <a:extLst>
              <a:ext uri="{FF2B5EF4-FFF2-40B4-BE49-F238E27FC236}">
                <a16:creationId xmlns:a16="http://schemas.microsoft.com/office/drawing/2014/main" id="{0FF9BB9B-3D2B-2342-B496-E153AFD1BF7E}"/>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Src:IDC</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Futurescape</a:t>
            </a:r>
            <a:r>
              <a:rPr lang="en-US" sz="1400" dirty="0">
                <a:solidFill>
                  <a:schemeClr val="bg2">
                    <a:lumMod val="75000"/>
                  </a:schemeClr>
                </a:solidFill>
                <a:latin typeface="IBM Plex Sans Condensed ExtraLi" panose="020B0306050203000203" pitchFamily="34" charset="77"/>
              </a:rPr>
              <a:t>: Worldwide Cloud 2016 Predictions – Mastering the Raw Materials of Digital Transformation</a:t>
            </a:r>
          </a:p>
          <a:p>
            <a:endParaRPr lang="en-US" sz="1400" dirty="0">
              <a:solidFill>
                <a:schemeClr val="bg2">
                  <a:lumMod val="75000"/>
                </a:schemeClr>
              </a:solidFill>
              <a:latin typeface="IBM Plex Sans Condensed ExtraLi" panose="020B0306050203000203" pitchFamily="34" charset="77"/>
            </a:endParaRPr>
          </a:p>
        </p:txBody>
      </p:sp>
      <p:sp>
        <p:nvSpPr>
          <p:cNvPr id="24" name="Footer Placeholder 3">
            <a:extLst>
              <a:ext uri="{FF2B5EF4-FFF2-40B4-BE49-F238E27FC236}">
                <a16:creationId xmlns:a16="http://schemas.microsoft.com/office/drawing/2014/main" id="{8715F9B5-08AA-184E-AEE4-51DB20E71A00}"/>
              </a:ext>
            </a:extLst>
          </p:cNvPr>
          <p:cNvSpPr txBox="1">
            <a:spLocks/>
          </p:cNvSpPr>
          <p:nvPr/>
        </p:nvSpPr>
        <p:spPr bwMode="auto">
          <a:xfrm>
            <a:off x="3813294" y="5977214"/>
            <a:ext cx="7142123" cy="201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GB"/>
            </a:defPPr>
            <a:lvl1pPr algn="l" defTabSz="457200" rtl="0" fontAlgn="base" hangingPunct="0">
              <a:lnSpc>
                <a:spcPct val="100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800" kern="1200">
                <a:solidFill>
                  <a:srgbClr val="000000"/>
                </a:solidFill>
                <a:latin typeface="Arial" panose="020B0604020202020204" pitchFamily="34" charset="0"/>
                <a:ea typeface="SimSun" panose="02010600030101010101" pitchFamily="2" charset="-122"/>
                <a:cs typeface="Arial" panose="020B0604020202020204" pitchFamily="34"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2400"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SimSun" panose="02010600030101010101" pitchFamily="2" charset="-122"/>
                <a:cs typeface="+mn-cs"/>
              </a:defRPr>
            </a:lvl9pPr>
          </a:lstStyle>
          <a:p>
            <a:r>
              <a:rPr lang="en-US" altLang="en-US"/>
              <a:t> </a:t>
            </a:r>
          </a:p>
        </p:txBody>
      </p:sp>
      <p:pic>
        <p:nvPicPr>
          <p:cNvPr id="30" name="Picture 29">
            <a:extLst>
              <a:ext uri="{FF2B5EF4-FFF2-40B4-BE49-F238E27FC236}">
                <a16:creationId xmlns:a16="http://schemas.microsoft.com/office/drawing/2014/main" id="{2AE309C8-13DE-CB4B-B28C-3215E3A7323F}"/>
              </a:ext>
            </a:extLst>
          </p:cNvPr>
          <p:cNvPicPr>
            <a:picLocks noChangeAspect="1"/>
          </p:cNvPicPr>
          <p:nvPr/>
        </p:nvPicPr>
        <p:blipFill>
          <a:blip r:embed="rId4"/>
          <a:stretch>
            <a:fillRect/>
          </a:stretch>
        </p:blipFill>
        <p:spPr>
          <a:xfrm>
            <a:off x="486557" y="2964567"/>
            <a:ext cx="4292428" cy="3384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descr="A screenshot of a social media post&#10;&#10;Description automatically generated">
            <a:extLst>
              <a:ext uri="{FF2B5EF4-FFF2-40B4-BE49-F238E27FC236}">
                <a16:creationId xmlns:a16="http://schemas.microsoft.com/office/drawing/2014/main" id="{04CF6A10-A6CB-AD40-A441-3ABBAC618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606" y="700729"/>
            <a:ext cx="5602129" cy="3501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BD386D63-C06F-0D45-A8E5-518437738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2560" y="2037301"/>
            <a:ext cx="4699250" cy="4102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a:extLst>
              <a:ext uri="{FF2B5EF4-FFF2-40B4-BE49-F238E27FC236}">
                <a16:creationId xmlns:a16="http://schemas.microsoft.com/office/drawing/2014/main" id="{05313621-8492-0745-9437-B230BB5AB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5326" y="1122832"/>
            <a:ext cx="5844602" cy="4668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a:extLst>
              <a:ext uri="{FF2B5EF4-FFF2-40B4-BE49-F238E27FC236}">
                <a16:creationId xmlns:a16="http://schemas.microsoft.com/office/drawing/2014/main" id="{7ED422E7-9BDF-4444-B3CC-54AF0C0E97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3586" y="613470"/>
            <a:ext cx="4699251" cy="3501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CF65C9CF-27D6-CB4C-AC63-B1C1BA4DD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3414" y="3126069"/>
            <a:ext cx="4673977" cy="3028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75739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r>
              <a:rPr lang="en-US" sz="1800" b="1" dirty="0">
                <a:latin typeface="IBM Plex Sans SemiBold" panose="020B0503050203000203" pitchFamily="34" charset="77"/>
              </a:rPr>
              <a:t>DYNATRACE: </a:t>
            </a:r>
          </a:p>
          <a:p>
            <a:pPr marL="0"/>
            <a:r>
              <a:rPr lang="en-US" sz="1800" dirty="0">
                <a:latin typeface="IBM Plex Sans Light" panose="020B0403050203000203" pitchFamily="34" charset="77"/>
              </a:rPr>
              <a:t>Platform that ties application health to a series of user-defined business metrics, allowing users to assess incident impact on real world objectives. </a:t>
            </a:r>
          </a:p>
          <a:p>
            <a:pPr marL="0"/>
            <a:r>
              <a:rPr lang="en-US" sz="1800" b="1" dirty="0">
                <a:latin typeface="IBM Plex Sans SemiBold" panose="020B0503050203000203" pitchFamily="34" charset="77"/>
              </a:rPr>
              <a:t>Pricing:</a:t>
            </a:r>
          </a:p>
          <a:p>
            <a:pPr marL="0">
              <a:spcBef>
                <a:spcPts val="0"/>
              </a:spcBef>
            </a:pPr>
            <a:r>
              <a:rPr lang="en-US" sz="1800" dirty="0">
                <a:latin typeface="IBM Plex Sans Light" panose="020B0403050203000203" pitchFamily="34" charset="77"/>
              </a:rPr>
              <a:t>Priced by instance/node, volume discount based on size of environment</a:t>
            </a: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Application-centric view that can manage resources across cloud providers </a:t>
            </a:r>
          </a:p>
          <a:p>
            <a:pPr>
              <a:buFont typeface="Arial" panose="020B0604020202020204" pitchFamily="34" charset="0"/>
              <a:buChar char="•"/>
            </a:pPr>
            <a:r>
              <a:rPr lang="en-US" sz="1800" dirty="0">
                <a:latin typeface="IBM Plex Sans Light" panose="020B0403050203000203" pitchFamily="34" charset="77"/>
              </a:rPr>
              <a:t>Quickly see logs, source code, </a:t>
            </a:r>
            <a:r>
              <a:rPr lang="en-US" sz="1800" dirty="0" err="1">
                <a:latin typeface="IBM Plex Sans Light" panose="020B0403050203000203" pitchFamily="34" charset="77"/>
              </a:rPr>
              <a:t>etc</a:t>
            </a:r>
            <a:r>
              <a:rPr lang="en-US" sz="1800" dirty="0">
                <a:latin typeface="IBM Plex Sans Light" panose="020B0403050203000203" pitchFamily="34" charset="77"/>
              </a:rPr>
              <a:t> directly from Skipper </a:t>
            </a:r>
          </a:p>
          <a:p>
            <a:pPr>
              <a:buFont typeface="Arial" panose="020B0604020202020204" pitchFamily="34" charset="0"/>
              <a:buChar char="•"/>
            </a:pPr>
            <a:r>
              <a:rPr lang="en-US" sz="1800" dirty="0">
                <a:latin typeface="IBM Plex Sans Light" panose="020B0403050203000203" pitchFamily="34" charset="77"/>
              </a:rPr>
              <a:t>Other MCM integrations (CEM, CAM, </a:t>
            </a:r>
            <a:r>
              <a:rPr lang="en-US" sz="1800" dirty="0" err="1">
                <a:latin typeface="IBM Plex Sans Light" panose="020B0403050203000203" pitchFamily="34" charset="77"/>
              </a:rPr>
              <a:t>etc</a:t>
            </a:r>
            <a:r>
              <a:rPr lang="en-US" sz="1800" dirty="0">
                <a:latin typeface="IBM Plex Sans Light" panose="020B0403050203000203" pitchFamily="34" charset="77"/>
              </a:rPr>
              <a:t>) broaden product ecosystem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5187895"/>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Interactive topology of apps, services, hosts, and data 	centers that maps dependencies and network traffic</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“Automated” anomaly detection to assist root cause 	analysis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Easy set up and continuous discovery of new containers + 	microservices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Works across public + private clouds, and on-prem </a:t>
            </a:r>
          </a:p>
          <a:p>
            <a:pPr marL="285750">
              <a:spcBef>
                <a:spcPts val="1200"/>
              </a:spcBef>
              <a:buFont typeface="Arial" panose="020B0604020202020204" pitchFamily="34" charset="0"/>
              <a:buChar char="•"/>
            </a:pPr>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Doesn’t appear to categorize by application to provide a 	holistic over view</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Can’t track applications across clouds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logging or event monitoring integrations </a:t>
            </a:r>
          </a:p>
        </p:txBody>
      </p:sp>
      <p:pic>
        <p:nvPicPr>
          <p:cNvPr id="8" name="Picture 7">
            <a:extLst>
              <a:ext uri="{FF2B5EF4-FFF2-40B4-BE49-F238E27FC236}">
                <a16:creationId xmlns:a16="http://schemas.microsoft.com/office/drawing/2014/main" id="{199E3987-3235-D444-A1BB-CFFDB26CF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20" y="2400300"/>
            <a:ext cx="2446361" cy="685800"/>
          </a:xfrm>
          <a:prstGeom prst="rect">
            <a:avLst/>
          </a:prstGeom>
        </p:spPr>
      </p:pic>
    </p:spTree>
    <p:extLst>
      <p:ext uri="{BB962C8B-B14F-4D97-AF65-F5344CB8AC3E}">
        <p14:creationId xmlns:p14="http://schemas.microsoft.com/office/powerpoint/2010/main" val="3568963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r>
              <a:rPr lang="en-US" sz="1800" b="1" dirty="0">
                <a:latin typeface="IBM Plex Sans SemiBold" panose="020B0503050203000203" pitchFamily="34" charset="77"/>
              </a:rPr>
              <a:t>K8 MONITORING APP: </a:t>
            </a:r>
          </a:p>
          <a:p>
            <a:pPr marL="0"/>
            <a:r>
              <a:rPr lang="en-US" sz="1800" dirty="0">
                <a:latin typeface="IBM Plex Sans Light" panose="020B0403050203000203" pitchFamily="34" charset="77"/>
              </a:rPr>
              <a:t>Monitoring platform for Kubernetes deployments that are self-managed by open source tools. Provides visual metrics and logging tools to spot anomalies. </a:t>
            </a:r>
          </a:p>
          <a:p>
            <a:pPr marL="0"/>
            <a:r>
              <a:rPr lang="en-US" sz="1800" b="1" dirty="0">
                <a:latin typeface="IBM Plex Sans SemiBold" panose="020B0503050203000203" pitchFamily="34" charset="77"/>
              </a:rPr>
              <a:t>Pricing:</a:t>
            </a:r>
          </a:p>
          <a:p>
            <a:pPr marL="0">
              <a:spcBef>
                <a:spcPts val="0"/>
              </a:spcBef>
            </a:pPr>
            <a:r>
              <a:rPr lang="en-US" sz="1800" b="1" dirty="0">
                <a:latin typeface="IBM Plex Sans Light" panose="020B0403050203000203" pitchFamily="34" charset="77"/>
              </a:rPr>
              <a:t>$180/</a:t>
            </a:r>
            <a:r>
              <a:rPr lang="en-US" sz="1800" b="1" dirty="0" err="1">
                <a:latin typeface="IBM Plex Sans Light" panose="020B0403050203000203" pitchFamily="34" charset="77"/>
              </a:rPr>
              <a:t>mo</a:t>
            </a:r>
            <a:r>
              <a:rPr lang="en-US" sz="1800" b="1" dirty="0">
                <a:latin typeface="IBM Plex Sans Light" panose="020B0403050203000203" pitchFamily="34" charset="77"/>
              </a:rPr>
              <a:t> for up to 1GB of ingested log data. $15 </a:t>
            </a:r>
            <a:r>
              <a:rPr lang="en-US" sz="1800" b="1" dirty="0" err="1">
                <a:latin typeface="IBM Plex Sans Light" panose="020B0403050203000203" pitchFamily="34" charset="77"/>
              </a:rPr>
              <a:t>add’l</a:t>
            </a:r>
            <a:r>
              <a:rPr lang="en-US" sz="1800" b="1" dirty="0">
                <a:latin typeface="IBM Plex Sans Light" panose="020B0403050203000203" pitchFamily="34" charset="77"/>
              </a:rPr>
              <a:t> for metrics capabilities up to 1,000 datapoints/min</a:t>
            </a:r>
            <a:endParaRPr lang="en-US" sz="1800" b="1" dirty="0">
              <a:latin typeface="IBM Plex Sans SemiBold" panose="020B0503050203000203" pitchFamily="34" charset="77"/>
            </a:endParaRP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Application-centric view that can manage resources across cloud providers </a:t>
            </a:r>
          </a:p>
          <a:p>
            <a:pPr>
              <a:buFont typeface="Arial" panose="020B0604020202020204" pitchFamily="34" charset="0"/>
              <a:buChar char="•"/>
            </a:pPr>
            <a:r>
              <a:rPr lang="en-US" sz="1800" dirty="0">
                <a:latin typeface="IBM Plex Sans Light" panose="020B0403050203000203" pitchFamily="34" charset="77"/>
              </a:rPr>
              <a:t>Cloud agnostic </a:t>
            </a:r>
          </a:p>
          <a:p>
            <a:pPr>
              <a:buFont typeface="Arial" panose="020B0604020202020204" pitchFamily="34" charset="0"/>
              <a:buChar char="•"/>
            </a:pPr>
            <a:r>
              <a:rPr lang="en-US" sz="1800" dirty="0">
                <a:latin typeface="IBM Plex Sans Light" panose="020B0403050203000203" pitchFamily="34" charset="77"/>
              </a:rPr>
              <a:t>Quickly see logs, source code, </a:t>
            </a:r>
            <a:r>
              <a:rPr lang="en-US" sz="1800" dirty="0" err="1">
                <a:latin typeface="IBM Plex Sans Light" panose="020B0403050203000203" pitchFamily="34" charset="77"/>
              </a:rPr>
              <a:t>etc</a:t>
            </a:r>
            <a:r>
              <a:rPr lang="en-US" sz="1800" dirty="0">
                <a:latin typeface="IBM Plex Sans Light" panose="020B0403050203000203" pitchFamily="34" charset="77"/>
              </a:rPr>
              <a:t> directly from Skipper </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20000" y="838200"/>
            <a:ext cx="6477000" cy="4261103"/>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Comprehensive metrics dashboard that is optimized for 	Kubernetes environments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Extensive public cloud support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Easy set up</a:t>
            </a:r>
          </a:p>
          <a:p>
            <a:pPr marL="285750">
              <a:spcBef>
                <a:spcPts val="1200"/>
              </a:spcBef>
            </a:pPr>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cross-cluster visibility</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Not a comprehensive platform; limited features</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No high level application-view; displays Kubernetes 	elements as independent, individual resources </a:t>
            </a:r>
          </a:p>
        </p:txBody>
      </p:sp>
      <p:pic>
        <p:nvPicPr>
          <p:cNvPr id="9" name="Picture 8">
            <a:extLst>
              <a:ext uri="{FF2B5EF4-FFF2-40B4-BE49-F238E27FC236}">
                <a16:creationId xmlns:a16="http://schemas.microsoft.com/office/drawing/2014/main" id="{E31354FD-9BE9-5D42-B551-630DC75E9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72" y="2269799"/>
            <a:ext cx="3195455" cy="946801"/>
          </a:xfrm>
          <a:prstGeom prst="rect">
            <a:avLst/>
          </a:prstGeom>
        </p:spPr>
      </p:pic>
    </p:spTree>
    <p:extLst>
      <p:ext uri="{BB962C8B-B14F-4D97-AF65-F5344CB8AC3E}">
        <p14:creationId xmlns:p14="http://schemas.microsoft.com/office/powerpoint/2010/main" val="2109248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891FAB7-90E1-B04F-BCB9-10F4F4F581F8}"/>
              </a:ext>
            </a:extLst>
          </p:cNvPr>
          <p:cNvSpPr/>
          <p:nvPr/>
        </p:nvSpPr>
        <p:spPr bwMode="auto">
          <a:xfrm>
            <a:off x="0" y="685801"/>
            <a:ext cx="3657600" cy="4114799"/>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Content Placeholder 2"/>
          <p:cNvSpPr>
            <a:spLocks noGrp="1"/>
          </p:cNvSpPr>
          <p:nvPr>
            <p:ph sz="quarter" idx="18"/>
          </p:nvPr>
        </p:nvSpPr>
        <p:spPr>
          <a:xfrm>
            <a:off x="3657600" y="685800"/>
            <a:ext cx="3657600" cy="4114800"/>
          </a:xfrm>
          <a:solidFill>
            <a:srgbClr val="1B5C83"/>
          </a:solidFill>
        </p:spPr>
        <p:txBody>
          <a:bodyPr/>
          <a:lstStyle/>
          <a:p>
            <a:pPr marL="0"/>
            <a:endParaRPr lang="en-US" sz="1800" b="1" dirty="0">
              <a:latin typeface="IBM Plex Sans SemiBold" panose="020B0503050203000203" pitchFamily="34" charset="77"/>
            </a:endParaRPr>
          </a:p>
          <a:p>
            <a:pPr marL="0"/>
            <a:r>
              <a:rPr lang="en-US" sz="1800" b="1" dirty="0">
                <a:latin typeface="IBM Plex Sans SemiBold" panose="020B0503050203000203" pitchFamily="34" charset="77"/>
              </a:rPr>
              <a:t>MORPHEUS PLATFORM: </a:t>
            </a:r>
          </a:p>
          <a:p>
            <a:pPr marL="0"/>
            <a:r>
              <a:rPr lang="en-US" sz="1800" dirty="0">
                <a:latin typeface="IBM Plex Sans Light" panose="020B0403050203000203" pitchFamily="34" charset="77"/>
              </a:rPr>
              <a:t>Platform that is targeted at self—service multicloud provisioning with governance policies and analytics to optimize costs </a:t>
            </a:r>
          </a:p>
          <a:p>
            <a:pPr marL="0"/>
            <a:r>
              <a:rPr lang="en-US" sz="1800" b="1" dirty="0">
                <a:latin typeface="IBM Plex Sans SemiBold" panose="020B0503050203000203" pitchFamily="34" charset="77"/>
              </a:rPr>
              <a:t>Pricing:</a:t>
            </a:r>
          </a:p>
          <a:p>
            <a:pPr marL="0">
              <a:spcBef>
                <a:spcPts val="0"/>
              </a:spcBef>
            </a:pPr>
            <a:r>
              <a:rPr lang="en-US" sz="1800" b="1" dirty="0">
                <a:latin typeface="IBM Plex Sans Light" panose="020B0403050203000203" pitchFamily="34" charset="77"/>
              </a:rPr>
              <a:t>Customized for each client</a:t>
            </a:r>
            <a:endParaRPr lang="en-US" sz="1800" dirty="0">
              <a:latin typeface="IBM Plex Sans Light" panose="020B0403050203000203" pitchFamily="34" charset="77"/>
            </a:endParaRPr>
          </a:p>
        </p:txBody>
      </p:sp>
      <p:sp>
        <p:nvSpPr>
          <p:cNvPr id="4" name="Content Placeholder 3"/>
          <p:cNvSpPr>
            <a:spLocks noGrp="1"/>
          </p:cNvSpPr>
          <p:nvPr>
            <p:ph sz="quarter" idx="19"/>
          </p:nvPr>
        </p:nvSpPr>
        <p:spPr>
          <a:xfrm>
            <a:off x="0" y="4781075"/>
            <a:ext cx="7315200" cy="3448525"/>
          </a:xfrm>
          <a:solidFill>
            <a:srgbClr val="0096FF"/>
          </a:solidFill>
        </p:spPr>
        <p:txBody>
          <a:bodyPr/>
          <a:lstStyle/>
          <a:p>
            <a:endParaRPr lang="en-US" sz="1800" b="1" dirty="0">
              <a:latin typeface="IBM Plex Sans SemiBold" panose="020B0503050203000203" pitchFamily="34" charset="77"/>
            </a:endParaRPr>
          </a:p>
          <a:p>
            <a:r>
              <a:rPr lang="en-US" sz="1800" b="1" dirty="0">
                <a:latin typeface="IBM Plex Sans SemiBold" panose="020B0503050203000203" pitchFamily="34" charset="77"/>
              </a:rPr>
              <a:t>HOW SKIPPER DIFFERENTIATES:</a:t>
            </a:r>
          </a:p>
          <a:p>
            <a:pPr>
              <a:buFont typeface="Arial" panose="020B0604020202020204" pitchFamily="34" charset="0"/>
              <a:buChar char="•"/>
            </a:pPr>
            <a:r>
              <a:rPr lang="en-US" sz="1800" dirty="0">
                <a:latin typeface="IBM Plex Sans Light" panose="020B0403050203000203" pitchFamily="34" charset="77"/>
              </a:rPr>
              <a:t>Optimized for triage use-case </a:t>
            </a:r>
          </a:p>
          <a:p>
            <a:pPr>
              <a:buFont typeface="Arial" panose="020B0604020202020204" pitchFamily="34" charset="0"/>
              <a:buChar char="•"/>
            </a:pPr>
            <a:r>
              <a:rPr lang="en-US" sz="1800" dirty="0">
                <a:latin typeface="IBM Plex Sans Light" panose="020B0403050203000203" pitchFamily="34" charset="77"/>
              </a:rPr>
              <a:t>Application-centric view that can manage resources across cloud providers </a:t>
            </a:r>
          </a:p>
          <a:p>
            <a:pPr>
              <a:buFont typeface="Arial" panose="020B0604020202020204" pitchFamily="34" charset="0"/>
              <a:buChar char="•"/>
            </a:pPr>
            <a:r>
              <a:rPr lang="en-US" sz="1800" dirty="0">
                <a:latin typeface="IBM Plex Sans Light" panose="020B0403050203000203" pitchFamily="34" charset="77"/>
              </a:rPr>
              <a:t>Lightweight, targeted tool that eliminates dashboard sprawl</a:t>
            </a:r>
          </a:p>
        </p:txBody>
      </p:sp>
      <p:sp>
        <p:nvSpPr>
          <p:cNvPr id="13" name="Oval 12">
            <a:extLst>
              <a:ext uri="{FF2B5EF4-FFF2-40B4-BE49-F238E27FC236}">
                <a16:creationId xmlns:a16="http://schemas.microsoft.com/office/drawing/2014/main" id="{46FED06B-262E-E84C-AE66-03B2748020E0}"/>
              </a:ext>
            </a:extLst>
          </p:cNvPr>
          <p:cNvSpPr/>
          <p:nvPr/>
        </p:nvSpPr>
        <p:spPr bwMode="auto">
          <a:xfrm>
            <a:off x="440213" y="1337626"/>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17" name="TextBox 16">
            <a:extLst>
              <a:ext uri="{FF2B5EF4-FFF2-40B4-BE49-F238E27FC236}">
                <a16:creationId xmlns:a16="http://schemas.microsoft.com/office/drawing/2014/main" id="{82F3A098-4274-2642-8C8B-7104F96A4665}"/>
              </a:ext>
            </a:extLst>
          </p:cNvPr>
          <p:cNvSpPr txBox="1"/>
          <p:nvPr/>
        </p:nvSpPr>
        <p:spPr>
          <a:xfrm>
            <a:off x="7619999" y="838200"/>
            <a:ext cx="6570187" cy="4930260"/>
          </a:xfrm>
          <a:prstGeom prst="rect">
            <a:avLst/>
          </a:prstGeom>
          <a:noFill/>
        </p:spPr>
        <p:txBody>
          <a:bodyPr wrap="square" rtlCol="0">
            <a:spAutoFit/>
          </a:bodyPr>
          <a:lstStyle/>
          <a:p>
            <a:r>
              <a:rPr lang="en-US" b="1" dirty="0">
                <a:solidFill>
                  <a:srgbClr val="0096FF"/>
                </a:solidFill>
                <a:latin typeface="IBM Plex Sans SemiBold" panose="020B0503050203000203" pitchFamily="34" charset="77"/>
              </a:rPr>
              <a:t>STRENGTHS:</a:t>
            </a:r>
          </a:p>
          <a:p>
            <a:pPr marL="285750">
              <a:spcBef>
                <a:spcPts val="1200"/>
              </a:spcBef>
              <a:buFont typeface="Arial" panose="020B0604020202020204" pitchFamily="34" charset="0"/>
              <a:buChar char="•"/>
            </a:pPr>
            <a:r>
              <a:rPr lang="en-US" sz="1800" dirty="0">
                <a:solidFill>
                  <a:srgbClr val="0096FF"/>
                </a:solidFill>
                <a:latin typeface="IBM Plex Sans Light" panose="020B0403050203000203" pitchFamily="34" charset="77"/>
              </a:rPr>
              <a:t>  </a:t>
            </a:r>
            <a:r>
              <a:rPr lang="en-US" sz="1800" dirty="0">
                <a:solidFill>
                  <a:schemeClr val="bg2">
                    <a:lumMod val="50000"/>
                  </a:schemeClr>
                </a:solidFill>
                <a:latin typeface="IBM Plex Sans Light" panose="020B0403050203000203" pitchFamily="34" charset="77"/>
              </a:rPr>
              <a:t>Follows ops lifecycle from initial deployment to operations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Robust log aggregation; easily switch from metrics to logs 	for individual resources </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Wide variety of supported public/private/on-prem clouds</a:t>
            </a:r>
          </a:p>
          <a:p>
            <a:pPr marL="285750">
              <a:spcBef>
                <a:spcPts val="1200"/>
              </a:spcBef>
              <a:buFont typeface="Arial" panose="020B0604020202020204" pitchFamily="34" charset="0"/>
              <a:buChar char="•"/>
            </a:pPr>
            <a:r>
              <a:rPr lang="en-US" sz="1800" dirty="0">
                <a:solidFill>
                  <a:schemeClr val="bg2">
                    <a:lumMod val="50000"/>
                  </a:schemeClr>
                </a:solidFill>
                <a:latin typeface="IBM Plex Sans Light" panose="020B0403050203000203" pitchFamily="34" charset="77"/>
              </a:rPr>
              <a:t>  One-click restore from backup instances </a:t>
            </a:r>
          </a:p>
          <a:p>
            <a:pPr marL="285750">
              <a:spcBef>
                <a:spcPts val="1200"/>
              </a:spcBef>
            </a:pPr>
            <a:endParaRPr lang="en-US" dirty="0">
              <a:latin typeface="IBM Plex Sans Light" panose="020B0403050203000203" pitchFamily="34" charset="77"/>
            </a:endParaRPr>
          </a:p>
          <a:p>
            <a:r>
              <a:rPr lang="en-US" b="1" dirty="0">
                <a:solidFill>
                  <a:srgbClr val="0096FF"/>
                </a:solidFill>
                <a:latin typeface="IBM Plex Sans SemiBold" panose="020B0503050203000203" pitchFamily="34" charset="77"/>
              </a:rPr>
              <a:t>WEAKNESSES: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Incident response/triage features are accomplished 	largely through third-party integrations </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“100% stack agnostic” = jack of all trades, master of none</a:t>
            </a:r>
          </a:p>
          <a:p>
            <a:pPr marL="285750" lvl="0">
              <a:spcBef>
                <a:spcPts val="1200"/>
              </a:spcBef>
              <a:buFont typeface="Arial" panose="020B0604020202020204" pitchFamily="34" charset="0"/>
              <a:buChar char="•"/>
            </a:pPr>
            <a:r>
              <a:rPr lang="en-US" sz="1800" dirty="0">
                <a:solidFill>
                  <a:srgbClr val="808080">
                    <a:lumMod val="50000"/>
                  </a:srgbClr>
                </a:solidFill>
                <a:latin typeface="IBM Plex Sans Light" panose="020B0403050203000203" pitchFamily="34" charset="77"/>
              </a:rPr>
              <a:t>  Limited application-centric or cross-cloud views or 	management capabilities </a:t>
            </a:r>
          </a:p>
        </p:txBody>
      </p:sp>
      <p:pic>
        <p:nvPicPr>
          <p:cNvPr id="8" name="Picture 7">
            <a:extLst>
              <a:ext uri="{FF2B5EF4-FFF2-40B4-BE49-F238E27FC236}">
                <a16:creationId xmlns:a16="http://schemas.microsoft.com/office/drawing/2014/main" id="{3639777A-C4DF-5D4D-A236-2CA09648B987}"/>
              </a:ext>
            </a:extLst>
          </p:cNvPr>
          <p:cNvPicPr>
            <a:picLocks noChangeAspect="1"/>
          </p:cNvPicPr>
          <p:nvPr/>
        </p:nvPicPr>
        <p:blipFill rotWithShape="1">
          <a:blip r:embed="rId3">
            <a:extLst>
              <a:ext uri="{28A0092B-C50C-407E-A947-70E740481C1C}">
                <a14:useLocalDpi xmlns:a14="http://schemas.microsoft.com/office/drawing/2010/main" val="0"/>
              </a:ext>
            </a:extLst>
          </a:blip>
          <a:srcRect l="21121" t="7316" r="18197" b="17427"/>
          <a:stretch/>
        </p:blipFill>
        <p:spPr>
          <a:xfrm>
            <a:off x="762000" y="2011735"/>
            <a:ext cx="2209800" cy="1428955"/>
          </a:xfrm>
          <a:prstGeom prst="rect">
            <a:avLst/>
          </a:prstGeom>
        </p:spPr>
      </p:pic>
    </p:spTree>
    <p:extLst>
      <p:ext uri="{BB962C8B-B14F-4D97-AF65-F5344CB8AC3E}">
        <p14:creationId xmlns:p14="http://schemas.microsoft.com/office/powerpoint/2010/main" val="168845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A59D7D-D942-AB4C-808A-C926F5E3FB8D}"/>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3C5797A3-5FEC-584C-AECB-62A9E4503AC3}"/>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Open Source Project “Competitors”</a:t>
            </a:r>
          </a:p>
        </p:txBody>
      </p:sp>
      <p:sp>
        <p:nvSpPr>
          <p:cNvPr id="4" name="TextBox 3">
            <a:extLst>
              <a:ext uri="{FF2B5EF4-FFF2-40B4-BE49-F238E27FC236}">
                <a16:creationId xmlns:a16="http://schemas.microsoft.com/office/drawing/2014/main" id="{0866EB01-03F0-E64B-AFE4-83B508405D10}"/>
              </a:ext>
            </a:extLst>
          </p:cNvPr>
          <p:cNvSpPr txBox="1"/>
          <p:nvPr/>
        </p:nvSpPr>
        <p:spPr>
          <a:xfrm>
            <a:off x="492369" y="2441092"/>
            <a:ext cx="5832232" cy="5015668"/>
          </a:xfrm>
          <a:prstGeom prst="rect">
            <a:avLst/>
          </a:prstGeom>
          <a:noFill/>
        </p:spPr>
        <p:txBody>
          <a:bodyPr wrap="square" rtlCol="0">
            <a:spAutoFit/>
          </a:bodyPr>
          <a:lstStyle/>
          <a:p>
            <a:r>
              <a:rPr lang="en-US" sz="3200" dirty="0">
                <a:solidFill>
                  <a:srgbClr val="0096FF"/>
                </a:solidFill>
                <a:latin typeface="IBM Plex Sans Medium" panose="020B0503050203000203" pitchFamily="34" charset="77"/>
              </a:rPr>
              <a:t>KUBE CTX</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panose="020B0503050203000203" pitchFamily="34" charset="77"/>
              </a:rPr>
              <a:t>Similarities: </a:t>
            </a:r>
            <a:r>
              <a:rPr lang="en-US" dirty="0">
                <a:solidFill>
                  <a:schemeClr val="bg2">
                    <a:lumMod val="50000"/>
                  </a:schemeClr>
                </a:solidFill>
                <a:latin typeface="IBM Plex Sans Light" panose="020B0403050203000203" pitchFamily="34" charset="77"/>
              </a:rPr>
              <a:t>command line client that allows users to switch more easily between K8s clusters and namespaces. </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panose="020B0503050203000203" pitchFamily="34" charset="77"/>
              </a:rPr>
              <a:t>Weaknesses: </a:t>
            </a:r>
            <a:r>
              <a:rPr lang="en-US" dirty="0">
                <a:solidFill>
                  <a:schemeClr val="bg2">
                    <a:lumMod val="50000"/>
                  </a:schemeClr>
                </a:solidFill>
                <a:latin typeface="IBM Plex Sans Light" panose="020B0403050203000203" pitchFamily="34" charset="77"/>
              </a:rPr>
              <a:t>still involves lots of detailed command entry (time-intensive) and can’t get more info than the list of the resource on each cluster. Users have to enter new commands each time they want to navigate to a new cluster and still have to resort to native </a:t>
            </a:r>
            <a:r>
              <a:rPr lang="en-US" dirty="0" err="1">
                <a:solidFill>
                  <a:schemeClr val="bg2">
                    <a:lumMod val="50000"/>
                  </a:schemeClr>
                </a:solidFill>
                <a:latin typeface="IBM Plex Sans Light" panose="020B0403050203000203" pitchFamily="34" charset="77"/>
              </a:rPr>
              <a:t>kubctl</a:t>
            </a:r>
            <a:r>
              <a:rPr lang="en-US" dirty="0">
                <a:solidFill>
                  <a:schemeClr val="bg2">
                    <a:lumMod val="50000"/>
                  </a:schemeClr>
                </a:solidFill>
                <a:latin typeface="IBM Plex Sans Light" panose="020B0403050203000203" pitchFamily="34" charset="77"/>
              </a:rPr>
              <a:t> in order to access logs, </a:t>
            </a:r>
            <a:r>
              <a:rPr lang="en-US" dirty="0" err="1">
                <a:solidFill>
                  <a:schemeClr val="bg2">
                    <a:lumMod val="50000"/>
                  </a:schemeClr>
                </a:solidFill>
                <a:latin typeface="IBM Plex Sans Light" panose="020B0403050203000203" pitchFamily="34" charset="77"/>
              </a:rPr>
              <a:t>yamls</a:t>
            </a:r>
            <a:r>
              <a:rPr lang="en-US" dirty="0">
                <a:solidFill>
                  <a:schemeClr val="bg2">
                    <a:lumMod val="50000"/>
                  </a:schemeClr>
                </a:solidFill>
                <a:latin typeface="IBM Plex Sans Light" panose="020B0403050203000203" pitchFamily="34" charset="77"/>
              </a:rPr>
              <a:t>, </a:t>
            </a:r>
            <a:r>
              <a:rPr lang="en-US" dirty="0" err="1">
                <a:solidFill>
                  <a:schemeClr val="bg2">
                    <a:lumMod val="50000"/>
                  </a:schemeClr>
                </a:solidFill>
                <a:latin typeface="IBM Plex Sans Light" panose="020B0403050203000203" pitchFamily="34" charset="77"/>
              </a:rPr>
              <a:t>etc</a:t>
            </a:r>
            <a:r>
              <a:rPr lang="en-US" dirty="0">
                <a:solidFill>
                  <a:schemeClr val="bg2">
                    <a:lumMod val="50000"/>
                  </a:schemeClr>
                </a:solidFill>
                <a:latin typeface="IBM Plex Sans Light" panose="020B0403050203000203" pitchFamily="34" charset="77"/>
              </a:rPr>
              <a:t> </a:t>
            </a:r>
          </a:p>
        </p:txBody>
      </p:sp>
      <p:sp>
        <p:nvSpPr>
          <p:cNvPr id="6" name="TextBox 5">
            <a:extLst>
              <a:ext uri="{FF2B5EF4-FFF2-40B4-BE49-F238E27FC236}">
                <a16:creationId xmlns:a16="http://schemas.microsoft.com/office/drawing/2014/main" id="{947973B1-A806-5B47-8D14-D71E8AE6B5DB}"/>
              </a:ext>
            </a:extLst>
          </p:cNvPr>
          <p:cNvSpPr txBox="1"/>
          <p:nvPr/>
        </p:nvSpPr>
        <p:spPr>
          <a:xfrm>
            <a:off x="7924800" y="2441092"/>
            <a:ext cx="5832232" cy="4328685"/>
          </a:xfrm>
          <a:prstGeom prst="rect">
            <a:avLst/>
          </a:prstGeom>
          <a:noFill/>
        </p:spPr>
        <p:txBody>
          <a:bodyPr wrap="square" rtlCol="0">
            <a:spAutoFit/>
          </a:bodyPr>
          <a:lstStyle/>
          <a:p>
            <a:r>
              <a:rPr lang="en-US" sz="3200" dirty="0">
                <a:solidFill>
                  <a:srgbClr val="0096FF"/>
                </a:solidFill>
                <a:latin typeface="IBM Plex Sans Medium" panose="020B0503050203000203" pitchFamily="34" charset="77"/>
              </a:rPr>
              <a:t>K9s</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panose="020B0503050203000203" pitchFamily="34" charset="77"/>
              </a:rPr>
              <a:t>Similarities: </a:t>
            </a:r>
            <a:r>
              <a:rPr lang="en-US" dirty="0">
                <a:solidFill>
                  <a:schemeClr val="bg2">
                    <a:lumMod val="50000"/>
                  </a:schemeClr>
                </a:solidFill>
                <a:latin typeface="IBM Plex Sans Light" panose="020B0403050203000203" pitchFamily="34" charset="77"/>
              </a:rPr>
              <a:t>curses-based CLI tool that ”visually” displays resources in cluster. Can see all pods &amp; deployments in a cluster, and pull up logs within tool. </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panose="020B0503050203000203" pitchFamily="34" charset="77"/>
              </a:rPr>
              <a:t>Weaknesses: </a:t>
            </a:r>
            <a:r>
              <a:rPr lang="en-US" dirty="0">
                <a:solidFill>
                  <a:schemeClr val="bg2">
                    <a:lumMod val="50000"/>
                  </a:schemeClr>
                </a:solidFill>
                <a:latin typeface="IBM Plex Sans Light" panose="020B0403050203000203" pitchFamily="34" charset="77"/>
              </a:rPr>
              <a:t>single cluster. Doesn’t allow you to quickly navigate between deployments/pods, or show all resources at a time (i.e. can only see pods, services, </a:t>
            </a:r>
            <a:r>
              <a:rPr lang="en-US" dirty="0" err="1">
                <a:solidFill>
                  <a:schemeClr val="bg2">
                    <a:lumMod val="50000"/>
                  </a:schemeClr>
                </a:solidFill>
                <a:latin typeface="IBM Plex Sans Light" panose="020B0403050203000203" pitchFamily="34" charset="77"/>
              </a:rPr>
              <a:t>etc</a:t>
            </a:r>
            <a:r>
              <a:rPr lang="en-US" dirty="0">
                <a:solidFill>
                  <a:schemeClr val="bg2">
                    <a:lumMod val="50000"/>
                  </a:schemeClr>
                </a:solidFill>
                <a:latin typeface="IBM Plex Sans Light" panose="020B0403050203000203" pitchFamily="34" charset="77"/>
              </a:rPr>
              <a:t> and can’t combine views)</a:t>
            </a:r>
          </a:p>
        </p:txBody>
      </p:sp>
    </p:spTree>
    <p:extLst>
      <p:ext uri="{BB962C8B-B14F-4D97-AF65-F5344CB8AC3E}">
        <p14:creationId xmlns:p14="http://schemas.microsoft.com/office/powerpoint/2010/main" val="232743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499E4F1-A01C-3B46-9BCD-B4A9CC58A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188" y="2514600"/>
            <a:ext cx="9379412" cy="6306846"/>
          </a:xfrm>
          <a:prstGeom prst="rect">
            <a:avLst/>
          </a:prstGeom>
        </p:spPr>
      </p:pic>
      <p:sp>
        <p:nvSpPr>
          <p:cNvPr id="3" name="Subtitle 2">
            <a:extLst>
              <a:ext uri="{FF2B5EF4-FFF2-40B4-BE49-F238E27FC236}">
                <a16:creationId xmlns:a16="http://schemas.microsoft.com/office/drawing/2014/main" id="{3C5797A3-5FEC-584C-AECB-62A9E4503AC3}"/>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Cloud provider competitor offerings</a:t>
            </a:r>
          </a:p>
        </p:txBody>
      </p:sp>
      <p:sp>
        <p:nvSpPr>
          <p:cNvPr id="10" name="TextBox 9">
            <a:extLst>
              <a:ext uri="{FF2B5EF4-FFF2-40B4-BE49-F238E27FC236}">
                <a16:creationId xmlns:a16="http://schemas.microsoft.com/office/drawing/2014/main" id="{572A8AA6-C5C7-2748-9444-EBC5CC88AFFB}"/>
              </a:ext>
            </a:extLst>
          </p:cNvPr>
          <p:cNvSpPr txBox="1"/>
          <p:nvPr/>
        </p:nvSpPr>
        <p:spPr>
          <a:xfrm>
            <a:off x="474785" y="1511473"/>
            <a:ext cx="7831015" cy="5244705"/>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Cloud provider competitors have a few offerings that attempt to address the multicloud management need. However, these products are disparate and often </a:t>
            </a:r>
            <a:r>
              <a:rPr lang="en-US" b="1" dirty="0">
                <a:solidFill>
                  <a:schemeClr val="bg2">
                    <a:lumMod val="50000"/>
                  </a:schemeClr>
                </a:solidFill>
                <a:latin typeface="IBM Plex Sans SemiBold" panose="020B0503050203000203" pitchFamily="34" charset="77"/>
              </a:rPr>
              <a:t>do not cover the full MCM lifecycle</a:t>
            </a:r>
            <a:r>
              <a:rPr lang="en-US" dirty="0">
                <a:solidFill>
                  <a:schemeClr val="bg2">
                    <a:lumMod val="50000"/>
                  </a:schemeClr>
                </a:solidFill>
                <a:latin typeface="IBM Plex Sans Light" panose="020B0403050203000203" pitchFamily="34" charset="77"/>
              </a:rPr>
              <a:t>, focusing more on deployment and monitoring rather than triage. </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Similarly, some competitors (AWS, in particular) do not provide offerings that are fully compatible across clouds and platforms, and many </a:t>
            </a:r>
            <a:r>
              <a:rPr lang="en-US" b="1" dirty="0">
                <a:solidFill>
                  <a:schemeClr val="bg2">
                    <a:lumMod val="50000"/>
                  </a:schemeClr>
                </a:solidFill>
                <a:latin typeface="IBM Plex Sans SemiBold" panose="020B0503050203000203" pitchFamily="34" charset="77"/>
              </a:rPr>
              <a:t>don’t define resources by application</a:t>
            </a:r>
            <a:r>
              <a:rPr lang="en-US" dirty="0">
                <a:solidFill>
                  <a:schemeClr val="bg2">
                    <a:lumMod val="50000"/>
                  </a:schemeClr>
                </a:solidFill>
                <a:latin typeface="IBM Plex Sans Light" panose="020B0403050203000203" pitchFamily="34" charset="77"/>
              </a:rPr>
              <a:t>, preventing users from viewing and managing feature-related </a:t>
            </a:r>
            <a:r>
              <a:rPr lang="en-US" b="1" dirty="0">
                <a:solidFill>
                  <a:schemeClr val="bg2">
                    <a:lumMod val="50000"/>
                  </a:schemeClr>
                </a:solidFill>
                <a:latin typeface="IBM Plex Sans SemiBold" panose="020B0503050203000203" pitchFamily="34" charset="77"/>
              </a:rPr>
              <a:t>resources across clusters</a:t>
            </a:r>
            <a:r>
              <a:rPr lang="en-US" dirty="0">
                <a:solidFill>
                  <a:schemeClr val="bg2">
                    <a:lumMod val="50000"/>
                  </a:schemeClr>
                </a:solidFill>
                <a:latin typeface="IBM Plex Sans Light" panose="020B0403050203000203" pitchFamily="34" charset="77"/>
              </a:rPr>
              <a:t>. </a:t>
            </a:r>
          </a:p>
          <a:p>
            <a:endParaRPr lang="en-US" dirty="0">
              <a:solidFill>
                <a:schemeClr val="bg2">
                  <a:lumMod val="50000"/>
                </a:schemeClr>
              </a:solidFill>
              <a:latin typeface="IBM Plex Sans Light" panose="020B0403050203000203" pitchFamily="34" charset="77"/>
            </a:endParaRPr>
          </a:p>
          <a:p>
            <a:r>
              <a:rPr lang="en-US" dirty="0">
                <a:solidFill>
                  <a:schemeClr val="bg2">
                    <a:lumMod val="50000"/>
                  </a:schemeClr>
                </a:solidFill>
                <a:latin typeface="IBM Plex Sans Light" panose="020B0403050203000203" pitchFamily="34" charset="77"/>
              </a:rPr>
              <a:t>Several of these tools are also in early release – containing only beta feature sets or shipped with buggy GUI dashboards that require frequent refreshing. </a:t>
            </a:r>
          </a:p>
        </p:txBody>
      </p:sp>
    </p:spTree>
    <p:extLst>
      <p:ext uri="{BB962C8B-B14F-4D97-AF65-F5344CB8AC3E}">
        <p14:creationId xmlns:p14="http://schemas.microsoft.com/office/powerpoint/2010/main" val="3861349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6509D1B-E79A-8147-AC92-7667C3A49DAA}"/>
              </a:ext>
            </a:extLst>
          </p:cNvPr>
          <p:cNvSpPr txBox="1">
            <a:spLocks/>
          </p:cNvSpPr>
          <p:nvPr/>
        </p:nvSpPr>
        <p:spPr>
          <a:xfrm>
            <a:off x="0" y="4877001"/>
            <a:ext cx="6248400" cy="3352599"/>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b="1" dirty="0">
              <a:latin typeface="IBM Plex Sans SemiBold" panose="020B0503050203000203" pitchFamily="34" charset="77"/>
            </a:endParaRPr>
          </a:p>
        </p:txBody>
      </p:sp>
      <p:sp>
        <p:nvSpPr>
          <p:cNvPr id="10" name="Rectangle 9">
            <a:extLst>
              <a:ext uri="{FF2B5EF4-FFF2-40B4-BE49-F238E27FC236}">
                <a16:creationId xmlns:a16="http://schemas.microsoft.com/office/drawing/2014/main" id="{A54F08FF-AA80-0F48-BDCF-DDDD65370810}"/>
              </a:ext>
            </a:extLst>
          </p:cNvPr>
          <p:cNvSpPr/>
          <p:nvPr/>
        </p:nvSpPr>
        <p:spPr bwMode="auto">
          <a:xfrm>
            <a:off x="0" y="1711251"/>
            <a:ext cx="6248400" cy="3165750"/>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3" name="Subtitle 2">
            <a:extLst>
              <a:ext uri="{FF2B5EF4-FFF2-40B4-BE49-F238E27FC236}">
                <a16:creationId xmlns:a16="http://schemas.microsoft.com/office/drawing/2014/main" id="{3C5797A3-5FEC-584C-AECB-62A9E4503AC3}"/>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Cloud competitor offerings</a:t>
            </a:r>
          </a:p>
        </p:txBody>
      </p:sp>
      <p:sp>
        <p:nvSpPr>
          <p:cNvPr id="5" name="TextBox 4">
            <a:extLst>
              <a:ext uri="{FF2B5EF4-FFF2-40B4-BE49-F238E27FC236}">
                <a16:creationId xmlns:a16="http://schemas.microsoft.com/office/drawing/2014/main" id="{36BAAD7E-5960-6F46-81BB-6581A8B7C541}"/>
              </a:ext>
            </a:extLst>
          </p:cNvPr>
          <p:cNvSpPr txBox="1"/>
          <p:nvPr/>
        </p:nvSpPr>
        <p:spPr>
          <a:xfrm>
            <a:off x="6610351" y="1889572"/>
            <a:ext cx="6438898" cy="5244705"/>
          </a:xfrm>
          <a:prstGeom prst="rect">
            <a:avLst/>
          </a:prstGeom>
          <a:noFill/>
        </p:spPr>
        <p:txBody>
          <a:bodyPr wrap="square" rtlCol="0">
            <a:spAutoFit/>
          </a:bodyPr>
          <a:lstStyle/>
          <a:p>
            <a:endParaRPr lang="en-US" dirty="0">
              <a:latin typeface="IBM Plex Sans Light" panose="020B0403050203000203" pitchFamily="34" charset="77"/>
            </a:endParaRPr>
          </a:p>
          <a:p>
            <a:r>
              <a:rPr lang="en-US" b="1" dirty="0">
                <a:solidFill>
                  <a:srgbClr val="0097FF"/>
                </a:solidFill>
                <a:latin typeface="IBM Plex Sans SemiBold" panose="020B0503050203000203" pitchFamily="34" charset="77"/>
              </a:rPr>
              <a:t>WEAKNESSES:</a:t>
            </a:r>
          </a:p>
          <a:p>
            <a:endParaRPr lang="en-US" dirty="0">
              <a:latin typeface="IBM Plex Sans Light" panose="020B0403050203000203" pitchFamily="34" charset="77"/>
            </a:endParaRPr>
          </a:p>
          <a:p>
            <a:pPr marL="342900" indent="-342900">
              <a:buFont typeface="Arial" panose="020B0604020202020204" pitchFamily="34" charset="0"/>
              <a:buChar char="•"/>
            </a:pPr>
            <a:r>
              <a:rPr lang="en-US" dirty="0">
                <a:latin typeface="IBM Plex Sans Light" panose="020B0403050203000203" pitchFamily="34" charset="77"/>
              </a:rPr>
              <a:t>Argues it can be used in hybrid environments, but appears only to work for AWS or on-prem instances</a:t>
            </a:r>
          </a:p>
          <a:p>
            <a:pPr marL="342900" indent="-342900">
              <a:buFont typeface="Arial" panose="020B0604020202020204" pitchFamily="34" charset="0"/>
              <a:buChar char="•"/>
            </a:pPr>
            <a:r>
              <a:rPr lang="en-US" dirty="0">
                <a:latin typeface="IBM Plex Sans Light" panose="020B0403050203000203" pitchFamily="34" charset="77"/>
              </a:rPr>
              <a:t>Complicated pricing structure based on use (Metrics or API Calls)</a:t>
            </a:r>
          </a:p>
          <a:p>
            <a:pPr marL="342900" indent="-342900">
              <a:buFont typeface="Arial" panose="020B0604020202020204" pitchFamily="34" charset="0"/>
              <a:buChar char="•"/>
            </a:pPr>
            <a:r>
              <a:rPr lang="en-US" dirty="0">
                <a:latin typeface="IBM Plex Sans Light" panose="020B0403050203000203" pitchFamily="34" charset="77"/>
              </a:rPr>
              <a:t>Displays all resources in a list – can’t detect relationships between elements or app hierarchies </a:t>
            </a:r>
          </a:p>
          <a:p>
            <a:pPr marL="342900" indent="-342900">
              <a:buFont typeface="Arial" panose="020B0604020202020204" pitchFamily="34" charset="0"/>
              <a:buChar char="•"/>
            </a:pPr>
            <a:r>
              <a:rPr lang="en-US" dirty="0">
                <a:latin typeface="IBM Plex Sans Light" panose="020B0403050203000203" pitchFamily="34" charset="77"/>
              </a:rPr>
              <a:t>Only in limited release </a:t>
            </a: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p:txBody>
      </p:sp>
      <p:sp>
        <p:nvSpPr>
          <p:cNvPr id="4" name="TextBox 3">
            <a:extLst>
              <a:ext uri="{FF2B5EF4-FFF2-40B4-BE49-F238E27FC236}">
                <a16:creationId xmlns:a16="http://schemas.microsoft.com/office/drawing/2014/main" id="{322EB812-5D16-054C-97A7-F1C79350EE77}"/>
              </a:ext>
            </a:extLst>
          </p:cNvPr>
          <p:cNvSpPr txBox="1"/>
          <p:nvPr/>
        </p:nvSpPr>
        <p:spPr>
          <a:xfrm>
            <a:off x="228600" y="5105400"/>
            <a:ext cx="5562600" cy="2095958"/>
          </a:xfrm>
          <a:prstGeom prst="rect">
            <a:avLst/>
          </a:prstGeom>
          <a:noFill/>
        </p:spPr>
        <p:txBody>
          <a:bodyPr wrap="square" rtlCol="0">
            <a:spAutoFit/>
          </a:bodyPr>
          <a:lstStyle/>
          <a:p>
            <a:r>
              <a:rPr lang="en-US" sz="2000" b="1" dirty="0">
                <a:solidFill>
                  <a:schemeClr val="bg1"/>
                </a:solidFill>
                <a:latin typeface="IBM Plex Sans SemiBold" panose="020B0503050203000203" pitchFamily="34" charset="77"/>
              </a:rPr>
              <a:t>OFFERING:</a:t>
            </a:r>
          </a:p>
          <a:p>
            <a:endParaRPr lang="en-US" sz="2000" dirty="0">
              <a:solidFill>
                <a:schemeClr val="bg1"/>
              </a:solidFill>
              <a:latin typeface="IBM Plex Sans Light" panose="020B0403050203000203" pitchFamily="34" charset="77"/>
              <a:hlinkClick r:id="rId3">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hlinkClick r:id="rId3">
                  <a:extLst>
                    <a:ext uri="{A12FA001-AC4F-418D-AE19-62706E023703}">
                      <ahyp:hlinkClr xmlns:ahyp="http://schemas.microsoft.com/office/drawing/2018/hyperlinkcolor" val="tx"/>
                    </a:ext>
                  </a:extLst>
                </a:hlinkClick>
              </a:rPr>
              <a:t>CloudWatch</a:t>
            </a:r>
            <a:r>
              <a:rPr lang="en-US" sz="2000" dirty="0">
                <a:solidFill>
                  <a:schemeClr val="bg1"/>
                </a:solidFill>
                <a:latin typeface="IBM Plex Sans Light" panose="020B0403050203000203" pitchFamily="34" charset="77"/>
              </a:rPr>
              <a:t> collects metrics and logs data for historical analysis</a:t>
            </a: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rPr>
              <a:t>Aggregates information across defined application </a:t>
            </a:r>
          </a:p>
          <a:p>
            <a:endParaRPr lang="en-US" sz="1800" dirty="0">
              <a:solidFill>
                <a:schemeClr val="bg1"/>
              </a:solidFill>
            </a:endParaRPr>
          </a:p>
        </p:txBody>
      </p:sp>
      <p:sp>
        <p:nvSpPr>
          <p:cNvPr id="12" name="Oval 11">
            <a:extLst>
              <a:ext uri="{FF2B5EF4-FFF2-40B4-BE49-F238E27FC236}">
                <a16:creationId xmlns:a16="http://schemas.microsoft.com/office/drawing/2014/main" id="{55EBEF5F-F6B3-7D43-8A2E-4E4B6D5A0CE5}"/>
              </a:ext>
            </a:extLst>
          </p:cNvPr>
          <p:cNvSpPr/>
          <p:nvPr/>
        </p:nvSpPr>
        <p:spPr bwMode="auto">
          <a:xfrm>
            <a:off x="1581151" y="1864001"/>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pic>
        <p:nvPicPr>
          <p:cNvPr id="8" name="Picture 7">
            <a:extLst>
              <a:ext uri="{FF2B5EF4-FFF2-40B4-BE49-F238E27FC236}">
                <a16:creationId xmlns:a16="http://schemas.microsoft.com/office/drawing/2014/main" id="{B1C5D80E-014C-E847-A3AB-DC3B632FC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839" y="2189227"/>
            <a:ext cx="2209798" cy="2209798"/>
          </a:xfrm>
          <a:prstGeom prst="rect">
            <a:avLst/>
          </a:prstGeom>
        </p:spPr>
      </p:pic>
    </p:spTree>
    <p:extLst>
      <p:ext uri="{BB962C8B-B14F-4D97-AF65-F5344CB8AC3E}">
        <p14:creationId xmlns:p14="http://schemas.microsoft.com/office/powerpoint/2010/main" val="123542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6509D1B-E79A-8147-AC92-7667C3A49DAA}"/>
              </a:ext>
            </a:extLst>
          </p:cNvPr>
          <p:cNvSpPr txBox="1">
            <a:spLocks/>
          </p:cNvSpPr>
          <p:nvPr/>
        </p:nvSpPr>
        <p:spPr>
          <a:xfrm>
            <a:off x="0" y="4877001"/>
            <a:ext cx="6248400" cy="3352599"/>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b="1" dirty="0">
              <a:latin typeface="IBM Plex Sans SemiBold" panose="020B0503050203000203" pitchFamily="34" charset="77"/>
            </a:endParaRPr>
          </a:p>
        </p:txBody>
      </p:sp>
      <p:sp>
        <p:nvSpPr>
          <p:cNvPr id="10" name="Rectangle 9">
            <a:extLst>
              <a:ext uri="{FF2B5EF4-FFF2-40B4-BE49-F238E27FC236}">
                <a16:creationId xmlns:a16="http://schemas.microsoft.com/office/drawing/2014/main" id="{A54F08FF-AA80-0F48-BDCF-DDDD65370810}"/>
              </a:ext>
            </a:extLst>
          </p:cNvPr>
          <p:cNvSpPr/>
          <p:nvPr/>
        </p:nvSpPr>
        <p:spPr bwMode="auto">
          <a:xfrm>
            <a:off x="0" y="1711251"/>
            <a:ext cx="6248400" cy="3165750"/>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2" name="Footer Placeholder 1">
            <a:extLst>
              <a:ext uri="{FF2B5EF4-FFF2-40B4-BE49-F238E27FC236}">
                <a16:creationId xmlns:a16="http://schemas.microsoft.com/office/drawing/2014/main" id="{B9A59D7D-D942-AB4C-808A-C926F5E3FB8D}"/>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3C5797A3-5FEC-584C-AECB-62A9E4503AC3}"/>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Cloud competitor offerings</a:t>
            </a:r>
          </a:p>
        </p:txBody>
      </p:sp>
      <p:sp>
        <p:nvSpPr>
          <p:cNvPr id="5" name="TextBox 4">
            <a:extLst>
              <a:ext uri="{FF2B5EF4-FFF2-40B4-BE49-F238E27FC236}">
                <a16:creationId xmlns:a16="http://schemas.microsoft.com/office/drawing/2014/main" id="{36BAAD7E-5960-6F46-81BB-6581A8B7C541}"/>
              </a:ext>
            </a:extLst>
          </p:cNvPr>
          <p:cNvSpPr txBox="1"/>
          <p:nvPr/>
        </p:nvSpPr>
        <p:spPr>
          <a:xfrm>
            <a:off x="6610350" y="1889572"/>
            <a:ext cx="7410449" cy="6275179"/>
          </a:xfrm>
          <a:prstGeom prst="rect">
            <a:avLst/>
          </a:prstGeom>
          <a:noFill/>
        </p:spPr>
        <p:txBody>
          <a:bodyPr wrap="square" rtlCol="0">
            <a:spAutoFit/>
          </a:bodyPr>
          <a:lstStyle/>
          <a:p>
            <a:endParaRPr lang="en-US" dirty="0">
              <a:latin typeface="IBM Plex Sans Light" panose="020B0403050203000203" pitchFamily="34" charset="77"/>
            </a:endParaRPr>
          </a:p>
          <a:p>
            <a:r>
              <a:rPr lang="en-US" b="1" dirty="0">
                <a:solidFill>
                  <a:srgbClr val="0097FF"/>
                </a:solidFill>
                <a:latin typeface="IBM Plex Sans SemiBold" panose="020B0503050203000203" pitchFamily="34" charset="77"/>
              </a:rPr>
              <a:t>WEAKNESSES:</a:t>
            </a:r>
          </a:p>
          <a:p>
            <a:endParaRPr lang="en-US" dirty="0">
              <a:latin typeface="IBM Plex Sans Light" panose="020B0403050203000203" pitchFamily="34" charset="77"/>
            </a:endParaRPr>
          </a:p>
          <a:p>
            <a:pPr marL="342900" indent="-342900">
              <a:buFont typeface="Arial" panose="020B0604020202020204" pitchFamily="34" charset="0"/>
              <a:buChar char="•"/>
            </a:pPr>
            <a:r>
              <a:rPr lang="en-US" dirty="0">
                <a:latin typeface="IBM Plex Sans Light" panose="020B0403050203000203" pitchFamily="34" charset="77"/>
              </a:rPr>
              <a:t>User reviews say it lacks functionality and is much harder to implement for workloads not hosted on GCP, and that the UI is slow to load and throws frequent errors that require restarting</a:t>
            </a:r>
          </a:p>
          <a:p>
            <a:pPr marL="342900" indent="-342900">
              <a:buFont typeface="Arial" panose="020B0604020202020204" pitchFamily="34" charset="0"/>
              <a:buChar char="•"/>
            </a:pPr>
            <a:r>
              <a:rPr lang="en-US" dirty="0">
                <a:latin typeface="IBM Plex Sans Light" panose="020B0403050203000203" pitchFamily="34" charset="77"/>
              </a:rPr>
              <a:t>Lists resources across clusters, but does not illustrate hierarchies or dependencies for cross-cluster applications </a:t>
            </a:r>
          </a:p>
          <a:p>
            <a:pPr marL="342900" indent="-342900">
              <a:buFont typeface="Arial" panose="020B0604020202020204" pitchFamily="34" charset="0"/>
              <a:buChar char="•"/>
            </a:pPr>
            <a:r>
              <a:rPr lang="en-US" dirty="0">
                <a:latin typeface="IBM Plex Sans Light" panose="020B0403050203000203" pitchFamily="34" charset="77"/>
              </a:rPr>
              <a:t>Complicated pricing structure based on use – each metric (trace, API call, metrics </a:t>
            </a:r>
            <a:r>
              <a:rPr lang="en-US" dirty="0" err="1">
                <a:latin typeface="IBM Plex Sans Light" panose="020B0403050203000203" pitchFamily="34" charset="77"/>
              </a:rPr>
              <a:t>GiB</a:t>
            </a:r>
            <a:r>
              <a:rPr lang="en-US" dirty="0">
                <a:latin typeface="IBM Plex Sans Light" panose="020B0403050203000203" pitchFamily="34" charset="77"/>
              </a:rPr>
              <a:t>, </a:t>
            </a:r>
            <a:r>
              <a:rPr lang="en-US" dirty="0" err="1">
                <a:latin typeface="IBM Plex Sans Light" panose="020B0403050203000203" pitchFamily="34" charset="77"/>
              </a:rPr>
              <a:t>etc</a:t>
            </a:r>
            <a:r>
              <a:rPr lang="en-US" dirty="0">
                <a:latin typeface="IBM Plex Sans Light" panose="020B0403050203000203" pitchFamily="34" charset="77"/>
              </a:rPr>
              <a:t>) is priced separately and layered for full price to consumer</a:t>
            </a:r>
          </a:p>
          <a:p>
            <a:pPr marL="342900" indent="-342900">
              <a:buFont typeface="Arial" panose="020B0604020202020204" pitchFamily="34" charset="0"/>
              <a:buChar char="•"/>
            </a:pPr>
            <a:r>
              <a:rPr lang="en-US" dirty="0">
                <a:latin typeface="IBM Plex Sans Light" panose="020B0403050203000203" pitchFamily="34" charset="77"/>
              </a:rPr>
              <a:t>Concentrates on listing information in aggregate, rather than drilling down to resource-level data</a:t>
            </a: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p:txBody>
      </p:sp>
      <p:sp>
        <p:nvSpPr>
          <p:cNvPr id="4" name="TextBox 3">
            <a:extLst>
              <a:ext uri="{FF2B5EF4-FFF2-40B4-BE49-F238E27FC236}">
                <a16:creationId xmlns:a16="http://schemas.microsoft.com/office/drawing/2014/main" id="{322EB812-5D16-054C-97A7-F1C79350EE77}"/>
              </a:ext>
            </a:extLst>
          </p:cNvPr>
          <p:cNvSpPr txBox="1"/>
          <p:nvPr/>
        </p:nvSpPr>
        <p:spPr>
          <a:xfrm>
            <a:off x="211381" y="5130673"/>
            <a:ext cx="5825638" cy="3240887"/>
          </a:xfrm>
          <a:prstGeom prst="rect">
            <a:avLst/>
          </a:prstGeom>
          <a:noFill/>
        </p:spPr>
        <p:txBody>
          <a:bodyPr wrap="square" rtlCol="0">
            <a:spAutoFit/>
          </a:bodyPr>
          <a:lstStyle/>
          <a:p>
            <a:r>
              <a:rPr lang="en-US" sz="2000" b="1" dirty="0">
                <a:solidFill>
                  <a:schemeClr val="bg1"/>
                </a:solidFill>
                <a:latin typeface="IBM Plex Sans SemiBold" panose="020B0503050203000203" pitchFamily="34" charset="77"/>
              </a:rPr>
              <a:t>OFFERING:</a:t>
            </a:r>
          </a:p>
          <a:p>
            <a:endParaRPr lang="en-US" sz="2000" dirty="0">
              <a:solidFill>
                <a:schemeClr val="bg1"/>
              </a:solidFill>
              <a:latin typeface="IBM Plex Sans Light" panose="020B0403050203000203" pitchFamily="34" charset="77"/>
              <a:hlinkClick r:id="rId3">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hlinkClick r:id="rId4">
                  <a:extLst>
                    <a:ext uri="{A12FA001-AC4F-418D-AE19-62706E023703}">
                      <ahyp:hlinkClr xmlns:ahyp="http://schemas.microsoft.com/office/drawing/2018/hyperlinkcolor" val="tx"/>
                    </a:ext>
                  </a:extLst>
                </a:hlinkClick>
              </a:rPr>
              <a:t>Stackdriver</a:t>
            </a:r>
            <a:r>
              <a:rPr lang="en-US" sz="2000" dirty="0">
                <a:solidFill>
                  <a:schemeClr val="bg1"/>
                </a:solidFill>
                <a:latin typeface="IBM Plex Sans Light" panose="020B0403050203000203" pitchFamily="34" charset="77"/>
              </a:rPr>
              <a:t> Kubernetes Engine Monitoring collects logs, metrics (Prometheus) and events from Kubernetes resources on GKE</a:t>
            </a: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rPr>
              <a:t>Can examine granular details across containers, pods, nodes, workloads, and clusters</a:t>
            </a: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rPr>
              <a:t>Optimized for GKE clusters, works across clouds &amp; on-prem</a:t>
            </a:r>
          </a:p>
          <a:p>
            <a:endParaRPr lang="en-US" sz="2000" dirty="0">
              <a:solidFill>
                <a:schemeClr val="bg1"/>
              </a:solidFill>
            </a:endParaRPr>
          </a:p>
        </p:txBody>
      </p:sp>
      <p:sp>
        <p:nvSpPr>
          <p:cNvPr id="12" name="Oval 11">
            <a:extLst>
              <a:ext uri="{FF2B5EF4-FFF2-40B4-BE49-F238E27FC236}">
                <a16:creationId xmlns:a16="http://schemas.microsoft.com/office/drawing/2014/main" id="{55EBEF5F-F6B3-7D43-8A2E-4E4B6D5A0CE5}"/>
              </a:ext>
            </a:extLst>
          </p:cNvPr>
          <p:cNvSpPr/>
          <p:nvPr/>
        </p:nvSpPr>
        <p:spPr bwMode="auto">
          <a:xfrm>
            <a:off x="1581151" y="1864001"/>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pic>
        <p:nvPicPr>
          <p:cNvPr id="13" name="Picture 12">
            <a:extLst>
              <a:ext uri="{FF2B5EF4-FFF2-40B4-BE49-F238E27FC236}">
                <a16:creationId xmlns:a16="http://schemas.microsoft.com/office/drawing/2014/main" id="{25F6167A-35FC-494A-B0CB-F7D4E501D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749" y="1628175"/>
            <a:ext cx="2777174" cy="2782774"/>
          </a:xfrm>
          <a:prstGeom prst="rect">
            <a:avLst/>
          </a:prstGeom>
        </p:spPr>
      </p:pic>
    </p:spTree>
    <p:extLst>
      <p:ext uri="{BB962C8B-B14F-4D97-AF65-F5344CB8AC3E}">
        <p14:creationId xmlns:p14="http://schemas.microsoft.com/office/powerpoint/2010/main" val="628021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A6509D1B-E79A-8147-AC92-7667C3A49DAA}"/>
              </a:ext>
            </a:extLst>
          </p:cNvPr>
          <p:cNvSpPr txBox="1">
            <a:spLocks/>
          </p:cNvSpPr>
          <p:nvPr/>
        </p:nvSpPr>
        <p:spPr>
          <a:xfrm>
            <a:off x="0" y="4877001"/>
            <a:ext cx="6248400" cy="3352599"/>
          </a:xfrm>
          <a:prstGeom prst="rect">
            <a:avLst/>
          </a:prstGeom>
          <a:solidFill>
            <a:srgbClr val="1B5C83"/>
          </a:solidFill>
        </p:spPr>
        <p:txBody>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b="1" dirty="0">
              <a:latin typeface="IBM Plex Sans SemiBold" panose="020B0503050203000203" pitchFamily="34" charset="77"/>
            </a:endParaRPr>
          </a:p>
        </p:txBody>
      </p:sp>
      <p:sp>
        <p:nvSpPr>
          <p:cNvPr id="10" name="Rectangle 9">
            <a:extLst>
              <a:ext uri="{FF2B5EF4-FFF2-40B4-BE49-F238E27FC236}">
                <a16:creationId xmlns:a16="http://schemas.microsoft.com/office/drawing/2014/main" id="{A54F08FF-AA80-0F48-BDCF-DDDD65370810}"/>
              </a:ext>
            </a:extLst>
          </p:cNvPr>
          <p:cNvSpPr/>
          <p:nvPr/>
        </p:nvSpPr>
        <p:spPr bwMode="auto">
          <a:xfrm>
            <a:off x="0" y="1711251"/>
            <a:ext cx="6248400" cy="3165750"/>
          </a:xfrm>
          <a:prstGeom prst="rect">
            <a:avLst/>
          </a:prstGeom>
          <a:solidFill>
            <a:srgbClr val="00BB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2" name="Footer Placeholder 1">
            <a:extLst>
              <a:ext uri="{FF2B5EF4-FFF2-40B4-BE49-F238E27FC236}">
                <a16:creationId xmlns:a16="http://schemas.microsoft.com/office/drawing/2014/main" id="{B9A59D7D-D942-AB4C-808A-C926F5E3FB8D}"/>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3C5797A3-5FEC-584C-AECB-62A9E4503AC3}"/>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Cloud competitor offerings</a:t>
            </a:r>
          </a:p>
        </p:txBody>
      </p:sp>
      <p:sp>
        <p:nvSpPr>
          <p:cNvPr id="5" name="TextBox 4">
            <a:extLst>
              <a:ext uri="{FF2B5EF4-FFF2-40B4-BE49-F238E27FC236}">
                <a16:creationId xmlns:a16="http://schemas.microsoft.com/office/drawing/2014/main" id="{36BAAD7E-5960-6F46-81BB-6581A8B7C541}"/>
              </a:ext>
            </a:extLst>
          </p:cNvPr>
          <p:cNvSpPr txBox="1"/>
          <p:nvPr/>
        </p:nvSpPr>
        <p:spPr>
          <a:xfrm>
            <a:off x="6610350" y="1889572"/>
            <a:ext cx="7410449" cy="6275179"/>
          </a:xfrm>
          <a:prstGeom prst="rect">
            <a:avLst/>
          </a:prstGeom>
          <a:noFill/>
        </p:spPr>
        <p:txBody>
          <a:bodyPr wrap="square" rtlCol="0">
            <a:spAutoFit/>
          </a:bodyPr>
          <a:lstStyle/>
          <a:p>
            <a:endParaRPr lang="en-US" dirty="0">
              <a:latin typeface="IBM Plex Sans Light" panose="020B0403050203000203" pitchFamily="34" charset="77"/>
            </a:endParaRPr>
          </a:p>
          <a:p>
            <a:r>
              <a:rPr lang="en-US" b="1" dirty="0">
                <a:solidFill>
                  <a:srgbClr val="0097FF"/>
                </a:solidFill>
                <a:latin typeface="IBM Plex Sans SemiBold" panose="020B0503050203000203" pitchFamily="34" charset="77"/>
              </a:rPr>
              <a:t>WEAKNESSES:</a:t>
            </a:r>
          </a:p>
          <a:p>
            <a:endParaRPr lang="en-US" dirty="0">
              <a:latin typeface="IBM Plex Sans Light" panose="020B0403050203000203" pitchFamily="34" charset="77"/>
            </a:endParaRPr>
          </a:p>
          <a:p>
            <a:pPr marL="342900" indent="-342900">
              <a:buFont typeface="Arial" panose="020B0604020202020204" pitchFamily="34" charset="0"/>
              <a:buChar char="•"/>
            </a:pPr>
            <a:r>
              <a:rPr lang="en-US" dirty="0">
                <a:latin typeface="IBM Plex Sans Light" panose="020B0403050203000203" pitchFamily="34" charset="77"/>
              </a:rPr>
              <a:t>Can only view resources in categories (Clusters, Nodes, Controllers, Pods), but difficult to see relationships between them </a:t>
            </a:r>
          </a:p>
          <a:p>
            <a:pPr marL="342900" indent="-342900">
              <a:buFont typeface="Arial" panose="020B0604020202020204" pitchFamily="34" charset="0"/>
              <a:buChar char="•"/>
            </a:pPr>
            <a:r>
              <a:rPr lang="en-US" dirty="0">
                <a:latin typeface="IBM Plex Sans Light" panose="020B0403050203000203" pitchFamily="34" charset="77"/>
              </a:rPr>
              <a:t>Status information and diagnostics are per-cluster (rather than application)</a:t>
            </a:r>
          </a:p>
          <a:p>
            <a:pPr marL="342900" indent="-342900">
              <a:buFont typeface="Arial" panose="020B0604020202020204" pitchFamily="34" charset="0"/>
              <a:buChar char="•"/>
            </a:pPr>
            <a:r>
              <a:rPr lang="en-US" dirty="0">
                <a:latin typeface="IBM Plex Sans Light" panose="020B0403050203000203" pitchFamily="34" charset="77"/>
              </a:rPr>
              <a:t>Optimized for AKS clusters; limited cross-provider functionality</a:t>
            </a:r>
          </a:p>
          <a:p>
            <a:pPr marL="342900" indent="-342900">
              <a:buFont typeface="Arial" panose="020B0604020202020204" pitchFamily="34" charset="0"/>
              <a:buChar char="•"/>
            </a:pPr>
            <a:r>
              <a:rPr lang="en-US" dirty="0">
                <a:latin typeface="IBM Plex Sans Light" panose="020B0403050203000203" pitchFamily="34" charset="77"/>
              </a:rPr>
              <a:t>Limited “application” definition – resources are listed independently without defined hierarchy or dependencies </a:t>
            </a: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a:p>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a:p>
            <a:pPr marL="342900" indent="-342900">
              <a:buFont typeface="Arial" panose="020B0604020202020204" pitchFamily="34" charset="0"/>
              <a:buChar char="•"/>
            </a:pPr>
            <a:endParaRPr lang="en-US" dirty="0">
              <a:latin typeface="IBM Plex Sans Light" panose="020B0403050203000203" pitchFamily="34" charset="77"/>
            </a:endParaRPr>
          </a:p>
        </p:txBody>
      </p:sp>
      <p:sp>
        <p:nvSpPr>
          <p:cNvPr id="4" name="TextBox 3">
            <a:extLst>
              <a:ext uri="{FF2B5EF4-FFF2-40B4-BE49-F238E27FC236}">
                <a16:creationId xmlns:a16="http://schemas.microsoft.com/office/drawing/2014/main" id="{322EB812-5D16-054C-97A7-F1C79350EE77}"/>
              </a:ext>
            </a:extLst>
          </p:cNvPr>
          <p:cNvSpPr txBox="1"/>
          <p:nvPr/>
        </p:nvSpPr>
        <p:spPr>
          <a:xfrm>
            <a:off x="211381" y="5130673"/>
            <a:ext cx="5825638" cy="2095958"/>
          </a:xfrm>
          <a:prstGeom prst="rect">
            <a:avLst/>
          </a:prstGeom>
          <a:noFill/>
        </p:spPr>
        <p:txBody>
          <a:bodyPr wrap="square" rtlCol="0">
            <a:spAutoFit/>
          </a:bodyPr>
          <a:lstStyle/>
          <a:p>
            <a:r>
              <a:rPr lang="en-US" sz="2000" b="1" dirty="0">
                <a:solidFill>
                  <a:schemeClr val="bg1"/>
                </a:solidFill>
                <a:latin typeface="IBM Plex Sans SemiBold" panose="020B0503050203000203" pitchFamily="34" charset="77"/>
              </a:rPr>
              <a:t>OFFERING:</a:t>
            </a:r>
          </a:p>
          <a:p>
            <a:endParaRPr lang="en-US" sz="2000" dirty="0">
              <a:solidFill>
                <a:schemeClr val="bg1"/>
              </a:solidFill>
              <a:latin typeface="IBM Plex Sans Light" panose="020B0403050203000203" pitchFamily="34" charset="77"/>
              <a:hlinkClick r:id="rId3">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hlinkClick r:id="rId4">
                  <a:extLst>
                    <a:ext uri="{A12FA001-AC4F-418D-AE19-62706E023703}">
                      <ahyp:hlinkClr xmlns:ahyp="http://schemas.microsoft.com/office/drawing/2018/hyperlinkcolor" val="tx"/>
                    </a:ext>
                  </a:extLst>
                </a:hlinkClick>
              </a:rPr>
              <a:t>Azure Monitor </a:t>
            </a:r>
            <a:r>
              <a:rPr lang="en-US" sz="2000" dirty="0">
                <a:solidFill>
                  <a:schemeClr val="bg1"/>
                </a:solidFill>
                <a:latin typeface="IBM Plex Sans Light" panose="020B0403050203000203" pitchFamily="34" charset="77"/>
              </a:rPr>
              <a:t>for containers that collects metrics and log data</a:t>
            </a:r>
          </a:p>
          <a:p>
            <a:pPr marL="342900" indent="-342900">
              <a:buFont typeface="Arial" panose="020B0604020202020204" pitchFamily="34" charset="0"/>
              <a:buChar char="•"/>
            </a:pPr>
            <a:r>
              <a:rPr lang="en-US" sz="2000" dirty="0">
                <a:solidFill>
                  <a:schemeClr val="bg1"/>
                </a:solidFill>
                <a:latin typeface="IBM Plex Sans Light" panose="020B0403050203000203" pitchFamily="34" charset="77"/>
              </a:rPr>
              <a:t>Data is aggregated on container level, then surfaced to pods and nodes </a:t>
            </a:r>
          </a:p>
          <a:p>
            <a:endParaRPr lang="en-US" sz="2000" dirty="0">
              <a:solidFill>
                <a:schemeClr val="bg1"/>
              </a:solidFill>
            </a:endParaRPr>
          </a:p>
        </p:txBody>
      </p:sp>
      <p:sp>
        <p:nvSpPr>
          <p:cNvPr id="12" name="Oval 11">
            <a:extLst>
              <a:ext uri="{FF2B5EF4-FFF2-40B4-BE49-F238E27FC236}">
                <a16:creationId xmlns:a16="http://schemas.microsoft.com/office/drawing/2014/main" id="{55EBEF5F-F6B3-7D43-8A2E-4E4B6D5A0CE5}"/>
              </a:ext>
            </a:extLst>
          </p:cNvPr>
          <p:cNvSpPr/>
          <p:nvPr/>
        </p:nvSpPr>
        <p:spPr bwMode="auto">
          <a:xfrm>
            <a:off x="1581151" y="1864001"/>
            <a:ext cx="2777174" cy="2777174"/>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pic>
        <p:nvPicPr>
          <p:cNvPr id="14" name="Picture 13">
            <a:extLst>
              <a:ext uri="{FF2B5EF4-FFF2-40B4-BE49-F238E27FC236}">
                <a16:creationId xmlns:a16="http://schemas.microsoft.com/office/drawing/2014/main" id="{17CAC223-B138-DD42-A084-2E043031A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4813" y="2152976"/>
            <a:ext cx="2609849" cy="1985270"/>
          </a:xfrm>
          <a:prstGeom prst="rect">
            <a:avLst/>
          </a:prstGeom>
        </p:spPr>
      </p:pic>
    </p:spTree>
    <p:extLst>
      <p:ext uri="{BB962C8B-B14F-4D97-AF65-F5344CB8AC3E}">
        <p14:creationId xmlns:p14="http://schemas.microsoft.com/office/powerpoint/2010/main" val="2309180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779316"/>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Go To Market</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3886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1514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3">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5334272"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Option 1: </a:t>
            </a:r>
          </a:p>
          <a:p>
            <a:r>
              <a:rPr lang="en-US" sz="4800" dirty="0">
                <a:solidFill>
                  <a:schemeClr val="bg1"/>
                </a:solidFill>
                <a:latin typeface="IBM Plex Serif Medium" panose="02060503050406000203" pitchFamily="18" charset="77"/>
              </a:rPr>
              <a:t>MCM Cloud Pak</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648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7870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B0741F-538E-9A46-A052-753A379DEFBA}"/>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5" name="Subtitle 2">
            <a:extLst>
              <a:ext uri="{FF2B5EF4-FFF2-40B4-BE49-F238E27FC236}">
                <a16:creationId xmlns:a16="http://schemas.microsoft.com/office/drawing/2014/main" id="{22387BBD-490D-E541-9934-AE037E19E071}"/>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Problem Statement</a:t>
            </a:r>
          </a:p>
        </p:txBody>
      </p:sp>
      <p:sp>
        <p:nvSpPr>
          <p:cNvPr id="6" name="TextBox 5">
            <a:extLst>
              <a:ext uri="{FF2B5EF4-FFF2-40B4-BE49-F238E27FC236}">
                <a16:creationId xmlns:a16="http://schemas.microsoft.com/office/drawing/2014/main" id="{C4B22A58-D9D3-6F40-9A19-67B3935AFF20}"/>
              </a:ext>
            </a:extLst>
          </p:cNvPr>
          <p:cNvSpPr txBox="1"/>
          <p:nvPr/>
        </p:nvSpPr>
        <p:spPr>
          <a:xfrm>
            <a:off x="536330" y="6079187"/>
            <a:ext cx="13557740" cy="1695336"/>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Kubernetes orchestration and multicloud deployment have allowed enterprise organizations to quickly scale workloads and run their applications more efficiently. But it creates </a:t>
            </a:r>
            <a:r>
              <a:rPr lang="en-US" sz="2800" dirty="0">
                <a:solidFill>
                  <a:schemeClr val="bg2">
                    <a:lumMod val="50000"/>
                  </a:schemeClr>
                </a:solidFill>
                <a:latin typeface="IBM Plex Sans Medium" panose="020B0503050203000203" pitchFamily="34" charset="77"/>
              </a:rPr>
              <a:t>complicated application architectures</a:t>
            </a:r>
            <a:r>
              <a:rPr lang="en-US" sz="2800" dirty="0">
                <a:solidFill>
                  <a:schemeClr val="bg2">
                    <a:lumMod val="50000"/>
                  </a:schemeClr>
                </a:solidFill>
                <a:latin typeface="IBM Plex Sans Light" panose="020B0403050203000203" pitchFamily="34" charset="77"/>
              </a:rPr>
              <a:t> that are obfuscated by </a:t>
            </a:r>
            <a:r>
              <a:rPr lang="en-US" sz="2800" dirty="0">
                <a:solidFill>
                  <a:schemeClr val="bg2">
                    <a:lumMod val="50000"/>
                  </a:schemeClr>
                </a:solidFill>
                <a:latin typeface="IBM Plex Sans Medium" panose="020B0503050203000203" pitchFamily="34" charset="77"/>
              </a:rPr>
              <a:t>multiple layers of Kubernetes abstraction</a:t>
            </a:r>
            <a:r>
              <a:rPr lang="en-US" sz="2800" dirty="0">
                <a:solidFill>
                  <a:schemeClr val="bg2">
                    <a:lumMod val="50000"/>
                  </a:schemeClr>
                </a:solidFill>
                <a:latin typeface="IBM Plex Sans Light" panose="020B0403050203000203" pitchFamily="34" charset="77"/>
              </a:rPr>
              <a:t>. </a:t>
            </a:r>
          </a:p>
        </p:txBody>
      </p:sp>
      <p:sp>
        <p:nvSpPr>
          <p:cNvPr id="7" name="TextBox 6">
            <a:extLst>
              <a:ext uri="{FF2B5EF4-FFF2-40B4-BE49-F238E27FC236}">
                <a16:creationId xmlns:a16="http://schemas.microsoft.com/office/drawing/2014/main" id="{20DF2F10-C2F4-6B4D-B977-85E93500B252}"/>
              </a:ext>
            </a:extLst>
          </p:cNvPr>
          <p:cNvSpPr txBox="1"/>
          <p:nvPr/>
        </p:nvSpPr>
        <p:spPr>
          <a:xfrm>
            <a:off x="457200" y="1457756"/>
            <a:ext cx="13557741" cy="1237326"/>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Multicloud, Kubernetes-based application operators struggle to </a:t>
            </a:r>
            <a:r>
              <a:rPr lang="en-US" sz="2800" dirty="0">
                <a:solidFill>
                  <a:schemeClr val="bg2">
                    <a:lumMod val="50000"/>
                  </a:schemeClr>
                </a:solidFill>
                <a:latin typeface="IBM Plex Sans Medium" panose="020B0503050203000203" pitchFamily="34" charset="77"/>
              </a:rPr>
              <a:t>quickly triage issues</a:t>
            </a:r>
            <a:r>
              <a:rPr lang="en-US" sz="2800" dirty="0">
                <a:solidFill>
                  <a:schemeClr val="bg2">
                    <a:lumMod val="50000"/>
                  </a:schemeClr>
                </a:solidFill>
                <a:latin typeface="IBM Plex Sans Light" panose="020B0403050203000203" pitchFamily="34" charset="77"/>
              </a:rPr>
              <a:t> when parts of their applications are failing.</a:t>
            </a:r>
          </a:p>
          <a:p>
            <a:endParaRPr lang="en-US" dirty="0">
              <a:solidFill>
                <a:schemeClr val="bg2">
                  <a:lumMod val="50000"/>
                </a:schemeClr>
              </a:solidFill>
              <a:latin typeface="IBM Plex Sans Light" panose="020B0403050203000203" pitchFamily="34" charset="77"/>
            </a:endParaRPr>
          </a:p>
        </p:txBody>
      </p:sp>
      <p:sp>
        <p:nvSpPr>
          <p:cNvPr id="20" name="TextBox 19">
            <a:extLst>
              <a:ext uri="{FF2B5EF4-FFF2-40B4-BE49-F238E27FC236}">
                <a16:creationId xmlns:a16="http://schemas.microsoft.com/office/drawing/2014/main" id="{C0B3FB93-EF7E-9F4A-8994-DDA0EF2625C6}"/>
              </a:ext>
            </a:extLst>
          </p:cNvPr>
          <p:cNvSpPr txBox="1"/>
          <p:nvPr/>
        </p:nvSpPr>
        <p:spPr>
          <a:xfrm>
            <a:off x="2279575" y="3485337"/>
            <a:ext cx="9912990" cy="1466171"/>
          </a:xfrm>
          <a:prstGeom prst="rect">
            <a:avLst/>
          </a:prstGeom>
          <a:noFill/>
        </p:spPr>
        <p:txBody>
          <a:bodyPr wrap="square" rtlCol="0">
            <a:spAutoFit/>
          </a:bodyPr>
          <a:lstStyle/>
          <a:p>
            <a:r>
              <a:rPr lang="en-US" sz="3200" i="1" dirty="0">
                <a:solidFill>
                  <a:srgbClr val="0096FF"/>
                </a:solidFill>
                <a:latin typeface="IBM Plex Sans Light" panose="020B0403050203000203" pitchFamily="34" charset="77"/>
              </a:rPr>
              <a:t>We just got burned yesterday – [a piece of our application] was down and we couldn’t figure out why. It took </a:t>
            </a:r>
            <a:r>
              <a:rPr lang="en-US" sz="3200" i="1" dirty="0">
                <a:solidFill>
                  <a:srgbClr val="0096FF"/>
                </a:solidFill>
                <a:latin typeface="IBM Plex Sans Medium" panose="020B0503050203000203" pitchFamily="34" charset="77"/>
              </a:rPr>
              <a:t>2 hours of investigation </a:t>
            </a:r>
            <a:r>
              <a:rPr lang="en-US" sz="3200" i="1" dirty="0">
                <a:solidFill>
                  <a:srgbClr val="0096FF"/>
                </a:solidFill>
                <a:latin typeface="IBM Plex Sans Light" panose="020B0403050203000203" pitchFamily="34" charset="77"/>
              </a:rPr>
              <a:t>just to find the problem</a:t>
            </a:r>
          </a:p>
        </p:txBody>
      </p:sp>
      <p:pic>
        <p:nvPicPr>
          <p:cNvPr id="23" name="Picture 22">
            <a:extLst>
              <a:ext uri="{FF2B5EF4-FFF2-40B4-BE49-F238E27FC236}">
                <a16:creationId xmlns:a16="http://schemas.microsoft.com/office/drawing/2014/main" id="{60C99EAD-2FAC-6E47-B6D1-7D0BBDB3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165" y="2971800"/>
            <a:ext cx="664635" cy="664635"/>
          </a:xfrm>
          <a:prstGeom prst="rect">
            <a:avLst/>
          </a:prstGeom>
        </p:spPr>
      </p:pic>
      <p:pic>
        <p:nvPicPr>
          <p:cNvPr id="25" name="Picture 24">
            <a:extLst>
              <a:ext uri="{FF2B5EF4-FFF2-40B4-BE49-F238E27FC236}">
                <a16:creationId xmlns:a16="http://schemas.microsoft.com/office/drawing/2014/main" id="{A999A8BE-E725-F945-8A09-0975DF80D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2594165" y="4745565"/>
            <a:ext cx="664635" cy="664635"/>
          </a:xfrm>
          <a:prstGeom prst="rect">
            <a:avLst/>
          </a:prstGeom>
        </p:spPr>
      </p:pic>
    </p:spTree>
    <p:extLst>
      <p:ext uri="{BB962C8B-B14F-4D97-AF65-F5344CB8AC3E}">
        <p14:creationId xmlns:p14="http://schemas.microsoft.com/office/powerpoint/2010/main" val="2347677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A5E71E-F1F3-6E41-BF25-F4B1175BF467}"/>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7" name="Subtitle 2">
            <a:extLst>
              <a:ext uri="{FF2B5EF4-FFF2-40B4-BE49-F238E27FC236}">
                <a16:creationId xmlns:a16="http://schemas.microsoft.com/office/drawing/2014/main" id="{FCC25AE3-361E-7949-9DB8-390FB243CED3}"/>
              </a:ext>
            </a:extLst>
          </p:cNvPr>
          <p:cNvSpPr txBox="1">
            <a:spLocks/>
          </p:cNvSpPr>
          <p:nvPr/>
        </p:nvSpPr>
        <p:spPr>
          <a:xfrm>
            <a:off x="457200" y="828292"/>
            <a:ext cx="119634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Offering Skipper as part of the MCM Cloud Pack</a:t>
            </a:r>
          </a:p>
        </p:txBody>
      </p:sp>
      <p:sp>
        <p:nvSpPr>
          <p:cNvPr id="8" name="TextBox 7">
            <a:extLst>
              <a:ext uri="{FF2B5EF4-FFF2-40B4-BE49-F238E27FC236}">
                <a16:creationId xmlns:a16="http://schemas.microsoft.com/office/drawing/2014/main" id="{3A7F8365-DD6C-DE4E-B80B-43E6F252D996}"/>
              </a:ext>
            </a:extLst>
          </p:cNvPr>
          <p:cNvSpPr txBox="1"/>
          <p:nvPr/>
        </p:nvSpPr>
        <p:spPr>
          <a:xfrm>
            <a:off x="474784" y="1511473"/>
            <a:ext cx="13557741" cy="779316"/>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By bundling Skipper into the Multicloud Management Cloud Pak, we will introduce additional features to incentivize customers to choose the premium suite of management tools.</a:t>
            </a:r>
          </a:p>
        </p:txBody>
      </p:sp>
      <p:sp>
        <p:nvSpPr>
          <p:cNvPr id="9" name="TextBox 8">
            <a:extLst>
              <a:ext uri="{FF2B5EF4-FFF2-40B4-BE49-F238E27FC236}">
                <a16:creationId xmlns:a16="http://schemas.microsoft.com/office/drawing/2014/main" id="{03761ECE-6617-1240-AEFD-82E08F16E4FA}"/>
              </a:ext>
            </a:extLst>
          </p:cNvPr>
          <p:cNvSpPr txBox="1"/>
          <p:nvPr/>
        </p:nvSpPr>
        <p:spPr>
          <a:xfrm>
            <a:off x="303532" y="7928669"/>
            <a:ext cx="8950906" cy="493084"/>
          </a:xfrm>
          <a:prstGeom prst="rect">
            <a:avLst/>
          </a:prstGeom>
          <a:noFill/>
        </p:spPr>
        <p:txBody>
          <a:bodyPr wrap="square" rtlCol="0">
            <a:spAutoFit/>
          </a:bodyPr>
          <a:lstStyle/>
          <a:p>
            <a:r>
              <a:rPr lang="en-US" sz="1400" dirty="0" err="1">
                <a:solidFill>
                  <a:schemeClr val="bg2">
                    <a:lumMod val="75000"/>
                  </a:schemeClr>
                </a:solidFill>
                <a:latin typeface="IBM Plex Sans Condensed ExtraLi" panose="020B0306050203000203" pitchFamily="34" charset="77"/>
              </a:rPr>
              <a:t>Img</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Nikita </a:t>
            </a:r>
            <a:r>
              <a:rPr lang="en-US" sz="1400" dirty="0" err="1">
                <a:solidFill>
                  <a:schemeClr val="bg2">
                    <a:lumMod val="75000"/>
                  </a:schemeClr>
                </a:solidFill>
                <a:latin typeface="IBM Plex Sans Condensed ExtraLi" panose="020B0306050203000203" pitchFamily="34" charset="77"/>
              </a:rPr>
              <a:t>Golubev</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a:p>
            <a:endParaRPr lang="en-US" sz="1400" dirty="0">
              <a:solidFill>
                <a:schemeClr val="bg2">
                  <a:lumMod val="75000"/>
                </a:schemeClr>
              </a:solidFill>
              <a:latin typeface="IBM Plex Sans Condensed ExtraLi" panose="020B0306050203000203" pitchFamily="34" charset="77"/>
            </a:endParaRPr>
          </a:p>
        </p:txBody>
      </p:sp>
      <p:pic>
        <p:nvPicPr>
          <p:cNvPr id="10" name="Picture 9" descr="A close up of graphics&#10;&#10;Description automatically generated">
            <a:extLst>
              <a:ext uri="{FF2B5EF4-FFF2-40B4-BE49-F238E27FC236}">
                <a16:creationId xmlns:a16="http://schemas.microsoft.com/office/drawing/2014/main" id="{2A510F4D-2686-5446-95F6-4C7BDA140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47" y="2390629"/>
            <a:ext cx="1792166" cy="1792166"/>
          </a:xfrm>
          <a:prstGeom prst="rect">
            <a:avLst/>
          </a:prstGeom>
        </p:spPr>
      </p:pic>
      <p:sp>
        <p:nvSpPr>
          <p:cNvPr id="11" name="TextBox 10">
            <a:extLst>
              <a:ext uri="{FF2B5EF4-FFF2-40B4-BE49-F238E27FC236}">
                <a16:creationId xmlns:a16="http://schemas.microsoft.com/office/drawing/2014/main" id="{07414A55-BCE3-F348-B6F3-57228AFC234F}"/>
              </a:ext>
            </a:extLst>
          </p:cNvPr>
          <p:cNvSpPr txBox="1"/>
          <p:nvPr/>
        </p:nvSpPr>
        <p:spPr>
          <a:xfrm>
            <a:off x="2932234" y="2710475"/>
            <a:ext cx="10936166" cy="1237262"/>
          </a:xfrm>
          <a:prstGeom prst="rect">
            <a:avLst/>
          </a:prstGeom>
          <a:noFill/>
        </p:spPr>
        <p:txBody>
          <a:bodyPr wrap="square" rtlCol="0">
            <a:spAutoFit/>
          </a:bodyPr>
          <a:lstStyle/>
          <a:p>
            <a:r>
              <a:rPr lang="en-US" sz="2000" dirty="0">
                <a:solidFill>
                  <a:srgbClr val="0097FF"/>
                </a:solidFill>
                <a:latin typeface="IBM Plex Sans Medium" panose="020B0503050203000203" pitchFamily="34" charset="77"/>
              </a:rPr>
              <a:t>INTEGRATE INCIDENT TRIAGE TO MCM EXPERIENCE </a:t>
            </a:r>
          </a:p>
          <a:p>
            <a:r>
              <a:rPr lang="en-US" sz="2000" dirty="0">
                <a:solidFill>
                  <a:schemeClr val="bg2">
                    <a:lumMod val="50000"/>
                  </a:schemeClr>
                </a:solidFill>
                <a:latin typeface="IBM Plex Sans Light" panose="020B0403050203000203" pitchFamily="34" charset="77"/>
              </a:rPr>
              <a:t>MCM, CEM, and CAM already give operators valuable capabilities to alert them when an issue occurs and begin to point them to possible areas of concern. Skipper can plug into that lifecycle, giving operators a robust tool for in-depth triage and troubleshooting. </a:t>
            </a:r>
          </a:p>
        </p:txBody>
      </p:sp>
      <p:pic>
        <p:nvPicPr>
          <p:cNvPr id="13" name="Picture 12">
            <a:extLst>
              <a:ext uri="{FF2B5EF4-FFF2-40B4-BE49-F238E27FC236}">
                <a16:creationId xmlns:a16="http://schemas.microsoft.com/office/drawing/2014/main" id="{DC00CA06-86F7-FB4E-9734-A896C953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31" y="5992932"/>
            <a:ext cx="1439046" cy="1439046"/>
          </a:xfrm>
          <a:prstGeom prst="rect">
            <a:avLst/>
          </a:prstGeom>
        </p:spPr>
      </p:pic>
      <p:sp>
        <p:nvSpPr>
          <p:cNvPr id="14" name="TextBox 13">
            <a:extLst>
              <a:ext uri="{FF2B5EF4-FFF2-40B4-BE49-F238E27FC236}">
                <a16:creationId xmlns:a16="http://schemas.microsoft.com/office/drawing/2014/main" id="{5FA11FE1-7F67-D748-B737-925BC4646EB1}"/>
              </a:ext>
            </a:extLst>
          </p:cNvPr>
          <p:cNvSpPr txBox="1"/>
          <p:nvPr/>
        </p:nvSpPr>
        <p:spPr>
          <a:xfrm>
            <a:off x="2932234" y="6093824"/>
            <a:ext cx="10936166" cy="1237262"/>
          </a:xfrm>
          <a:prstGeom prst="rect">
            <a:avLst/>
          </a:prstGeom>
          <a:noFill/>
        </p:spPr>
        <p:txBody>
          <a:bodyPr wrap="square" rtlCol="0">
            <a:spAutoFit/>
          </a:bodyPr>
          <a:lstStyle/>
          <a:p>
            <a:r>
              <a:rPr lang="en-US" sz="2000" dirty="0">
                <a:solidFill>
                  <a:srgbClr val="0097FF"/>
                </a:solidFill>
                <a:latin typeface="IBM Plex Sans Medium" panose="020B0503050203000203" pitchFamily="34" charset="77"/>
              </a:rPr>
              <a:t>DRIVE MCM CLOUD PAK INTEREST &amp; ADOPTION</a:t>
            </a:r>
          </a:p>
          <a:p>
            <a:r>
              <a:rPr lang="en-US" sz="2000" dirty="0">
                <a:solidFill>
                  <a:schemeClr val="bg2">
                    <a:lumMod val="50000"/>
                  </a:schemeClr>
                </a:solidFill>
                <a:latin typeface="IBM Plex Sans Light" panose="020B0403050203000203" pitchFamily="34" charset="77"/>
              </a:rPr>
              <a:t>By expanding the feature set and accounting for more use cases within the MCM Cloud Pak, we can incentivize more customers to view IBM as the premier destination for end-to-end multicloud management capabilities – one of the fastest growing segments of cloud computing </a:t>
            </a:r>
          </a:p>
        </p:txBody>
      </p:sp>
      <p:sp>
        <p:nvSpPr>
          <p:cNvPr id="15" name="TextBox 14">
            <a:extLst>
              <a:ext uri="{FF2B5EF4-FFF2-40B4-BE49-F238E27FC236}">
                <a16:creationId xmlns:a16="http://schemas.microsoft.com/office/drawing/2014/main" id="{1987A4A0-B4FE-5D42-9B8C-94B36E930FE8}"/>
              </a:ext>
            </a:extLst>
          </p:cNvPr>
          <p:cNvSpPr txBox="1"/>
          <p:nvPr/>
        </p:nvSpPr>
        <p:spPr>
          <a:xfrm>
            <a:off x="2932234" y="4367423"/>
            <a:ext cx="10936166" cy="1237262"/>
          </a:xfrm>
          <a:prstGeom prst="rect">
            <a:avLst/>
          </a:prstGeom>
          <a:noFill/>
        </p:spPr>
        <p:txBody>
          <a:bodyPr wrap="square" rtlCol="0">
            <a:spAutoFit/>
          </a:bodyPr>
          <a:lstStyle/>
          <a:p>
            <a:r>
              <a:rPr lang="en-US" sz="2000" dirty="0">
                <a:solidFill>
                  <a:srgbClr val="0097FF"/>
                </a:solidFill>
                <a:latin typeface="IBM Plex Sans Medium" panose="020B0503050203000203" pitchFamily="34" charset="77"/>
              </a:rPr>
              <a:t>DELIVER PREFERRED UX FOR END USERS </a:t>
            </a:r>
          </a:p>
          <a:p>
            <a:r>
              <a:rPr lang="en-US" sz="2000" dirty="0">
                <a:solidFill>
                  <a:schemeClr val="bg2">
                    <a:lumMod val="50000"/>
                  </a:schemeClr>
                </a:solidFill>
                <a:latin typeface="IBM Plex Sans Light" panose="020B0403050203000203" pitchFamily="34" charset="77"/>
              </a:rPr>
              <a:t>More and more, </a:t>
            </a:r>
            <a:r>
              <a:rPr lang="en-US" sz="2000" dirty="0" err="1">
                <a:solidFill>
                  <a:schemeClr val="bg2">
                    <a:lumMod val="50000"/>
                  </a:schemeClr>
                </a:solidFill>
                <a:latin typeface="IBM Plex Sans Light" panose="020B0403050203000203" pitchFamily="34" charset="77"/>
              </a:rPr>
              <a:t>Devs</a:t>
            </a:r>
            <a:r>
              <a:rPr lang="en-US" sz="2000" dirty="0">
                <a:solidFill>
                  <a:schemeClr val="bg2">
                    <a:lumMod val="50000"/>
                  </a:schemeClr>
                </a:solidFill>
                <a:latin typeface="IBM Plex Sans Light" panose="020B0403050203000203" pitchFamily="34" charset="77"/>
              </a:rPr>
              <a:t> and SREs are driving tool purchase decisions. Providing a component product with UX that is uniquely tailored to the end-user will drive interest for the Pak and position IBM as a provider who listens to &amp; delivers for our target personas </a:t>
            </a:r>
          </a:p>
        </p:txBody>
      </p:sp>
      <p:pic>
        <p:nvPicPr>
          <p:cNvPr id="17" name="Picture 16" descr="A picture containing iPod&#10;&#10;Description automatically generated">
            <a:extLst>
              <a:ext uri="{FF2B5EF4-FFF2-40B4-BE49-F238E27FC236}">
                <a16:creationId xmlns:a16="http://schemas.microsoft.com/office/drawing/2014/main" id="{F8B447FD-6032-DD4B-89E0-7B251F9B4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277" y="4300254"/>
            <a:ext cx="1371600" cy="1371600"/>
          </a:xfrm>
          <a:prstGeom prst="rect">
            <a:avLst/>
          </a:prstGeom>
        </p:spPr>
      </p:pic>
    </p:spTree>
    <p:extLst>
      <p:ext uri="{BB962C8B-B14F-4D97-AF65-F5344CB8AC3E}">
        <p14:creationId xmlns:p14="http://schemas.microsoft.com/office/powerpoint/2010/main" val="1143939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55E341-1120-904D-8E5A-ED2E509662F9}"/>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3" name="Picture 2">
            <a:extLst>
              <a:ext uri="{FF2B5EF4-FFF2-40B4-BE49-F238E27FC236}">
                <a16:creationId xmlns:a16="http://schemas.microsoft.com/office/drawing/2014/main" id="{D006BDDD-676A-9144-B24B-724D4C3083A3}"/>
              </a:ext>
            </a:extLst>
          </p:cNvPr>
          <p:cNvPicPr>
            <a:picLocks noChangeAspect="1"/>
          </p:cNvPicPr>
          <p:nvPr/>
        </p:nvPicPr>
        <p:blipFill>
          <a:blip r:embed="rId3"/>
          <a:stretch>
            <a:fillRect/>
          </a:stretch>
        </p:blipFill>
        <p:spPr>
          <a:xfrm>
            <a:off x="2560637" y="1722334"/>
            <a:ext cx="9509125" cy="6391379"/>
          </a:xfrm>
          <a:prstGeom prst="rect">
            <a:avLst/>
          </a:prstGeom>
        </p:spPr>
      </p:pic>
      <p:pic>
        <p:nvPicPr>
          <p:cNvPr id="4" name="Picture 3" descr="A picture containing vector graphics&#10;&#10;Description automatically generated">
            <a:extLst>
              <a:ext uri="{FF2B5EF4-FFF2-40B4-BE49-F238E27FC236}">
                <a16:creationId xmlns:a16="http://schemas.microsoft.com/office/drawing/2014/main" id="{6DBBC522-4E60-9B49-9C5B-A75D46F0E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372" y="3886200"/>
            <a:ext cx="705028" cy="715875"/>
          </a:xfrm>
          <a:prstGeom prst="rect">
            <a:avLst/>
          </a:prstGeom>
        </p:spPr>
      </p:pic>
      <p:sp>
        <p:nvSpPr>
          <p:cNvPr id="5" name="Subtitle 2">
            <a:extLst>
              <a:ext uri="{FF2B5EF4-FFF2-40B4-BE49-F238E27FC236}">
                <a16:creationId xmlns:a16="http://schemas.microsoft.com/office/drawing/2014/main" id="{F5383F3D-3D4A-8C4F-B9DA-7B289DBF5E6B}"/>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Where Skipper fits into the Cloud Pak</a:t>
            </a:r>
          </a:p>
        </p:txBody>
      </p:sp>
    </p:spTree>
    <p:extLst>
      <p:ext uri="{BB962C8B-B14F-4D97-AF65-F5344CB8AC3E}">
        <p14:creationId xmlns:p14="http://schemas.microsoft.com/office/powerpoint/2010/main" val="3915012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Option 2: </a:t>
            </a:r>
          </a:p>
          <a:p>
            <a:r>
              <a:rPr lang="en-US" sz="4800" dirty="0">
                <a:solidFill>
                  <a:schemeClr val="bg1"/>
                </a:solidFill>
                <a:latin typeface="IBM Plex Serif Medium" panose="02060503050406000203" pitchFamily="18" charset="77"/>
              </a:rPr>
              <a:t>Open Source</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6482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45148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6E4B1-69B7-6A4A-90CF-8C6F29521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331" y="3287109"/>
            <a:ext cx="1981200" cy="1981200"/>
          </a:xfrm>
          <a:prstGeom prst="rect">
            <a:avLst/>
          </a:prstGeom>
        </p:spPr>
      </p:pic>
      <p:pic>
        <p:nvPicPr>
          <p:cNvPr id="4" name="Picture 3">
            <a:extLst>
              <a:ext uri="{FF2B5EF4-FFF2-40B4-BE49-F238E27FC236}">
                <a16:creationId xmlns:a16="http://schemas.microsoft.com/office/drawing/2014/main" id="{6E14DF38-7626-6246-B792-10E952B3A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485" y="3401409"/>
            <a:ext cx="1752600" cy="1752600"/>
          </a:xfrm>
          <a:prstGeom prst="rect">
            <a:avLst/>
          </a:prstGeom>
        </p:spPr>
      </p:pic>
      <p:pic>
        <p:nvPicPr>
          <p:cNvPr id="5" name="Picture 4">
            <a:extLst>
              <a:ext uri="{FF2B5EF4-FFF2-40B4-BE49-F238E27FC236}">
                <a16:creationId xmlns:a16="http://schemas.microsoft.com/office/drawing/2014/main" id="{FD135A62-CA88-F344-8E56-03DF21040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661" y="3401409"/>
            <a:ext cx="1752600" cy="1752600"/>
          </a:xfrm>
          <a:prstGeom prst="rect">
            <a:avLst/>
          </a:prstGeom>
        </p:spPr>
      </p:pic>
      <p:pic>
        <p:nvPicPr>
          <p:cNvPr id="6" name="Picture 5">
            <a:extLst>
              <a:ext uri="{FF2B5EF4-FFF2-40B4-BE49-F238E27FC236}">
                <a16:creationId xmlns:a16="http://schemas.microsoft.com/office/drawing/2014/main" id="{A579D36A-9DF5-0345-BE61-3E4E86F570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970" y="3287109"/>
            <a:ext cx="1981200" cy="1981200"/>
          </a:xfrm>
          <a:prstGeom prst="rect">
            <a:avLst/>
          </a:prstGeom>
        </p:spPr>
      </p:pic>
      <p:sp>
        <p:nvSpPr>
          <p:cNvPr id="7" name="TextBox 6">
            <a:extLst>
              <a:ext uri="{FF2B5EF4-FFF2-40B4-BE49-F238E27FC236}">
                <a16:creationId xmlns:a16="http://schemas.microsoft.com/office/drawing/2014/main" id="{0C4D57CE-55F6-8F43-979F-89C0E17939BE}"/>
              </a:ext>
            </a:extLst>
          </p:cNvPr>
          <p:cNvSpPr txBox="1"/>
          <p:nvPr/>
        </p:nvSpPr>
        <p:spPr>
          <a:xfrm>
            <a:off x="7022418" y="5555275"/>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CLUSTER MODE</a:t>
            </a:r>
          </a:p>
        </p:txBody>
      </p:sp>
      <p:sp>
        <p:nvSpPr>
          <p:cNvPr id="8" name="TextBox 7">
            <a:extLst>
              <a:ext uri="{FF2B5EF4-FFF2-40B4-BE49-F238E27FC236}">
                <a16:creationId xmlns:a16="http://schemas.microsoft.com/office/drawing/2014/main" id="{4B29578E-6B76-394A-893A-0BBD977CCA8D}"/>
              </a:ext>
            </a:extLst>
          </p:cNvPr>
          <p:cNvSpPr txBox="1"/>
          <p:nvPr/>
        </p:nvSpPr>
        <p:spPr>
          <a:xfrm>
            <a:off x="3469867" y="5535871"/>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QUERY MODE</a:t>
            </a:r>
          </a:p>
        </p:txBody>
      </p:sp>
      <p:sp>
        <p:nvSpPr>
          <p:cNvPr id="9" name="TextBox 8">
            <a:extLst>
              <a:ext uri="{FF2B5EF4-FFF2-40B4-BE49-F238E27FC236}">
                <a16:creationId xmlns:a16="http://schemas.microsoft.com/office/drawing/2014/main" id="{AFBA3E15-9190-7E42-B696-8C8955576963}"/>
              </a:ext>
            </a:extLst>
          </p:cNvPr>
          <p:cNvSpPr txBox="1"/>
          <p:nvPr/>
        </p:nvSpPr>
        <p:spPr>
          <a:xfrm>
            <a:off x="10592594" y="5516752"/>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ANOMALY MODE</a:t>
            </a:r>
          </a:p>
        </p:txBody>
      </p:sp>
      <p:sp>
        <p:nvSpPr>
          <p:cNvPr id="10" name="TextBox 9">
            <a:extLst>
              <a:ext uri="{FF2B5EF4-FFF2-40B4-BE49-F238E27FC236}">
                <a16:creationId xmlns:a16="http://schemas.microsoft.com/office/drawing/2014/main" id="{B78A4E93-D270-4143-88E2-A85B32F16BF1}"/>
              </a:ext>
            </a:extLst>
          </p:cNvPr>
          <p:cNvSpPr txBox="1"/>
          <p:nvPr/>
        </p:nvSpPr>
        <p:spPr>
          <a:xfrm>
            <a:off x="564386" y="6002756"/>
            <a:ext cx="3130367"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Only available for resources that are managed by MCM</a:t>
            </a:r>
          </a:p>
        </p:txBody>
      </p:sp>
      <p:sp>
        <p:nvSpPr>
          <p:cNvPr id="11" name="TextBox 10">
            <a:extLst>
              <a:ext uri="{FF2B5EF4-FFF2-40B4-BE49-F238E27FC236}">
                <a16:creationId xmlns:a16="http://schemas.microsoft.com/office/drawing/2014/main" id="{C1868186-FA64-6049-95DB-910C463B7394}"/>
              </a:ext>
            </a:extLst>
          </p:cNvPr>
          <p:cNvSpPr txBox="1"/>
          <p:nvPr/>
        </p:nvSpPr>
        <p:spPr>
          <a:xfrm>
            <a:off x="7219716" y="6002756"/>
            <a:ext cx="3597764" cy="779316"/>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Provider agnostic; can use in OSS version</a:t>
            </a:r>
          </a:p>
        </p:txBody>
      </p:sp>
      <p:sp>
        <p:nvSpPr>
          <p:cNvPr id="12" name="TextBox 11">
            <a:extLst>
              <a:ext uri="{FF2B5EF4-FFF2-40B4-BE49-F238E27FC236}">
                <a16:creationId xmlns:a16="http://schemas.microsoft.com/office/drawing/2014/main" id="{39EAEF37-2AC4-EC4B-BC1F-9E741CAF53CE}"/>
              </a:ext>
            </a:extLst>
          </p:cNvPr>
          <p:cNvSpPr txBox="1"/>
          <p:nvPr/>
        </p:nvSpPr>
        <p:spPr>
          <a:xfrm>
            <a:off x="3892051" y="6002756"/>
            <a:ext cx="3130367" cy="1809791"/>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Basic search included in OSS; some queries (i.e. resources in [application name]) require MCM</a:t>
            </a:r>
          </a:p>
        </p:txBody>
      </p:sp>
      <p:sp>
        <p:nvSpPr>
          <p:cNvPr id="13" name="TextBox 12">
            <a:extLst>
              <a:ext uri="{FF2B5EF4-FFF2-40B4-BE49-F238E27FC236}">
                <a16:creationId xmlns:a16="http://schemas.microsoft.com/office/drawing/2014/main" id="{C5CF1A04-4D0A-C74E-80A2-E8EFA3139E6A}"/>
              </a:ext>
            </a:extLst>
          </p:cNvPr>
          <p:cNvSpPr txBox="1"/>
          <p:nvPr/>
        </p:nvSpPr>
        <p:spPr>
          <a:xfrm>
            <a:off x="11014777" y="6002756"/>
            <a:ext cx="3130367" cy="1122808"/>
          </a:xfrm>
          <a:prstGeom prst="rect">
            <a:avLst/>
          </a:prstGeom>
          <a:noFill/>
        </p:spPr>
        <p:txBody>
          <a:bodyPr wrap="square" rtlCol="0">
            <a:spAutoFit/>
          </a:bodyPr>
          <a:lstStyle/>
          <a:p>
            <a:pPr algn="ctr"/>
            <a:r>
              <a:rPr lang="en-US" dirty="0">
                <a:solidFill>
                  <a:schemeClr val="bg2">
                    <a:lumMod val="50000"/>
                  </a:schemeClr>
                </a:solidFill>
                <a:latin typeface="IBM Plex Sans Light" panose="020B0403050203000203" pitchFamily="34" charset="77"/>
              </a:rPr>
              <a:t>Works across environment; can use in OSS version</a:t>
            </a:r>
          </a:p>
        </p:txBody>
      </p:sp>
      <p:sp>
        <p:nvSpPr>
          <p:cNvPr id="14" name="Subtitle 2">
            <a:extLst>
              <a:ext uri="{FF2B5EF4-FFF2-40B4-BE49-F238E27FC236}">
                <a16:creationId xmlns:a16="http://schemas.microsoft.com/office/drawing/2014/main" id="{C0234B47-3631-A34A-88F2-0706EED5DA00}"/>
              </a:ext>
            </a:extLst>
          </p:cNvPr>
          <p:cNvSpPr txBox="1">
            <a:spLocks/>
          </p:cNvSpPr>
          <p:nvPr/>
        </p:nvSpPr>
        <p:spPr>
          <a:xfrm>
            <a:off x="457200" y="828292"/>
            <a:ext cx="12877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Offering Skipper as an Open Source contribution</a:t>
            </a:r>
          </a:p>
        </p:txBody>
      </p:sp>
      <p:sp>
        <p:nvSpPr>
          <p:cNvPr id="15" name="TextBox 14">
            <a:extLst>
              <a:ext uri="{FF2B5EF4-FFF2-40B4-BE49-F238E27FC236}">
                <a16:creationId xmlns:a16="http://schemas.microsoft.com/office/drawing/2014/main" id="{BF6C806F-73D6-8C48-971B-186D04BD6211}"/>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We’ve built Skipper to be (mostly) cloud &amp; provider agnostic from the ground up – meaning most features will work even if users do not have MCM. However, some powerful components will be “unlocked” after being coupled with the MCM ecosystem. </a:t>
            </a:r>
          </a:p>
        </p:txBody>
      </p:sp>
      <p:sp>
        <p:nvSpPr>
          <p:cNvPr id="16" name="TextBox 15">
            <a:extLst>
              <a:ext uri="{FF2B5EF4-FFF2-40B4-BE49-F238E27FC236}">
                <a16:creationId xmlns:a16="http://schemas.microsoft.com/office/drawing/2014/main" id="{75D3E3B5-4C9D-A34F-83A6-2177F1B97BD0}"/>
              </a:ext>
            </a:extLst>
          </p:cNvPr>
          <p:cNvSpPr txBox="1"/>
          <p:nvPr/>
        </p:nvSpPr>
        <p:spPr>
          <a:xfrm>
            <a:off x="142202" y="5516752"/>
            <a:ext cx="3974734" cy="435825"/>
          </a:xfrm>
          <a:prstGeom prst="rect">
            <a:avLst/>
          </a:prstGeom>
          <a:noFill/>
        </p:spPr>
        <p:txBody>
          <a:bodyPr wrap="square" rtlCol="0">
            <a:spAutoFit/>
          </a:bodyPr>
          <a:lstStyle/>
          <a:p>
            <a:pPr algn="ctr"/>
            <a:r>
              <a:rPr lang="en-US" dirty="0">
                <a:solidFill>
                  <a:srgbClr val="0096FF"/>
                </a:solidFill>
                <a:latin typeface="IBM Plex Sans Text" panose="020B0503050203000203" pitchFamily="34" charset="77"/>
              </a:rPr>
              <a:t>APPLICATION MODE</a:t>
            </a:r>
          </a:p>
        </p:txBody>
      </p:sp>
      <p:sp>
        <p:nvSpPr>
          <p:cNvPr id="17" name="TextBox 16">
            <a:extLst>
              <a:ext uri="{FF2B5EF4-FFF2-40B4-BE49-F238E27FC236}">
                <a16:creationId xmlns:a16="http://schemas.microsoft.com/office/drawing/2014/main" id="{BA65BEE9-8431-A641-8728-40CA4F5E6D67}"/>
              </a:ext>
            </a:extLst>
          </p:cNvPr>
          <p:cNvSpPr txBox="1"/>
          <p:nvPr/>
        </p:nvSpPr>
        <p:spPr>
          <a:xfrm>
            <a:off x="303532" y="7928669"/>
            <a:ext cx="7543800" cy="292709"/>
          </a:xfrm>
          <a:prstGeom prst="rect">
            <a:avLst/>
          </a:prstGeom>
          <a:noFill/>
        </p:spPr>
        <p:txBody>
          <a:bodyPr wrap="square" rtlCol="0">
            <a:spAutoFit/>
          </a:bodyPr>
          <a:lstStyle/>
          <a:p>
            <a:r>
              <a:rPr lang="en-US" sz="1400" dirty="0">
                <a:solidFill>
                  <a:schemeClr val="bg2">
                    <a:lumMod val="75000"/>
                  </a:schemeClr>
                </a:solidFill>
                <a:latin typeface="IBM Plex Sans Condensed ExtraLi" panose="020B0306050203000203" pitchFamily="34" charset="77"/>
              </a:rPr>
              <a:t>Image </a:t>
            </a:r>
            <a:r>
              <a:rPr lang="en-US" sz="1400" dirty="0" err="1">
                <a:solidFill>
                  <a:schemeClr val="bg2">
                    <a:lumMod val="75000"/>
                  </a:schemeClr>
                </a:solidFill>
                <a:latin typeface="IBM Plex Sans Condensed ExtraLi" panose="020B0306050203000203" pitchFamily="34" charset="77"/>
              </a:rPr>
              <a:t>src</a:t>
            </a:r>
            <a:r>
              <a:rPr lang="en-US" sz="1400" dirty="0">
                <a:solidFill>
                  <a:schemeClr val="bg2">
                    <a:lumMod val="75000"/>
                  </a:schemeClr>
                </a:solidFill>
                <a:latin typeface="IBM Plex Sans Condensed ExtraLi" panose="020B0306050203000203" pitchFamily="34" charset="77"/>
              </a:rPr>
              <a:t>: Vectors Market, </a:t>
            </a:r>
            <a:r>
              <a:rPr lang="en-US" sz="1400" dirty="0" err="1">
                <a:solidFill>
                  <a:schemeClr val="bg2">
                    <a:lumMod val="75000"/>
                  </a:schemeClr>
                </a:solidFill>
                <a:latin typeface="IBM Plex Sans Condensed ExtraLi" panose="020B0306050203000203" pitchFamily="34" charset="77"/>
              </a:rPr>
              <a:t>Freepik</a:t>
            </a:r>
            <a:r>
              <a:rPr lang="en-US" sz="1400" dirty="0">
                <a:solidFill>
                  <a:schemeClr val="bg2">
                    <a:lumMod val="75000"/>
                  </a:schemeClr>
                </a:solidFill>
                <a:latin typeface="IBM Plex Sans Condensed ExtraLi" panose="020B0306050203000203" pitchFamily="34" charset="77"/>
              </a:rPr>
              <a:t>, </a:t>
            </a:r>
            <a:r>
              <a:rPr lang="en-US" sz="1400" dirty="0" err="1">
                <a:solidFill>
                  <a:schemeClr val="bg2">
                    <a:lumMod val="75000"/>
                  </a:schemeClr>
                </a:solidFill>
                <a:latin typeface="IBM Plex Sans Condensed ExtraLi" panose="020B0306050203000203" pitchFamily="34" charset="77"/>
              </a:rPr>
              <a:t>Smashicon</a:t>
            </a:r>
            <a:r>
              <a:rPr lang="en-US" sz="1400" dirty="0">
                <a:solidFill>
                  <a:schemeClr val="bg2">
                    <a:lumMod val="75000"/>
                  </a:schemeClr>
                </a:solidFill>
                <a:latin typeface="IBM Plex Sans Condensed ExtraLi" panose="020B0306050203000203" pitchFamily="34" charset="77"/>
              </a:rPr>
              <a:t> via </a:t>
            </a:r>
            <a:r>
              <a:rPr lang="en-US" sz="1400" dirty="0" err="1">
                <a:solidFill>
                  <a:schemeClr val="bg2">
                    <a:lumMod val="75000"/>
                  </a:schemeClr>
                </a:solidFill>
                <a:latin typeface="IBM Plex Sans Condensed ExtraLi" panose="020B0306050203000203" pitchFamily="34" charset="77"/>
              </a:rPr>
              <a:t>flaticon.com</a:t>
            </a:r>
            <a:endParaRPr lang="en-US" sz="1400" dirty="0">
              <a:solidFill>
                <a:schemeClr val="bg2">
                  <a:lumMod val="75000"/>
                </a:schemeClr>
              </a:solidFill>
              <a:latin typeface="IBM Plex Sans Condensed ExtraLi" panose="020B0306050203000203" pitchFamily="34" charset="77"/>
            </a:endParaRPr>
          </a:p>
        </p:txBody>
      </p:sp>
      <p:sp>
        <p:nvSpPr>
          <p:cNvPr id="21" name="Oval 20">
            <a:extLst>
              <a:ext uri="{FF2B5EF4-FFF2-40B4-BE49-F238E27FC236}">
                <a16:creationId xmlns:a16="http://schemas.microsoft.com/office/drawing/2014/main" id="{286B3452-D21C-C746-9F4F-3D935C3CA383}"/>
              </a:ext>
            </a:extLst>
          </p:cNvPr>
          <p:cNvSpPr/>
          <p:nvPr/>
        </p:nvSpPr>
        <p:spPr bwMode="auto">
          <a:xfrm>
            <a:off x="2665635" y="4515173"/>
            <a:ext cx="914400" cy="914400"/>
          </a:xfrm>
          <a:prstGeom prst="ellipse">
            <a:avLst/>
          </a:prstGeom>
          <a:solidFill>
            <a:srgbClr val="0097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
        <p:nvSpPr>
          <p:cNvPr id="29" name="TextBox 28">
            <a:extLst>
              <a:ext uri="{FF2B5EF4-FFF2-40B4-BE49-F238E27FC236}">
                <a16:creationId xmlns:a16="http://schemas.microsoft.com/office/drawing/2014/main" id="{3E203AB1-F97B-C548-97E2-D92577ED57C9}"/>
              </a:ext>
            </a:extLst>
          </p:cNvPr>
          <p:cNvSpPr txBox="1"/>
          <p:nvPr/>
        </p:nvSpPr>
        <p:spPr>
          <a:xfrm>
            <a:off x="2550267" y="4754461"/>
            <a:ext cx="1145136" cy="435825"/>
          </a:xfrm>
          <a:prstGeom prst="rect">
            <a:avLst/>
          </a:prstGeom>
          <a:noFill/>
        </p:spPr>
        <p:txBody>
          <a:bodyPr wrap="square" rtlCol="0">
            <a:spAutoFit/>
          </a:bodyPr>
          <a:lstStyle/>
          <a:p>
            <a:pPr algn="ctr"/>
            <a:r>
              <a:rPr lang="en-US" b="1" dirty="0">
                <a:solidFill>
                  <a:schemeClr val="bg1"/>
                </a:solidFill>
                <a:latin typeface="IBM Plex Serif SemiBold" panose="02060503050406000203" pitchFamily="18" charset="77"/>
              </a:rPr>
              <a:t>MCM</a:t>
            </a:r>
          </a:p>
        </p:txBody>
      </p:sp>
      <p:sp>
        <p:nvSpPr>
          <p:cNvPr id="30" name="Oval 29">
            <a:extLst>
              <a:ext uri="{FF2B5EF4-FFF2-40B4-BE49-F238E27FC236}">
                <a16:creationId xmlns:a16="http://schemas.microsoft.com/office/drawing/2014/main" id="{27EB9A11-A57C-3849-A336-6B10CF3D316E}"/>
              </a:ext>
            </a:extLst>
          </p:cNvPr>
          <p:cNvSpPr/>
          <p:nvPr/>
        </p:nvSpPr>
        <p:spPr bwMode="auto">
          <a:xfrm>
            <a:off x="5990440" y="4505373"/>
            <a:ext cx="914400" cy="914400"/>
          </a:xfrm>
          <a:prstGeom prst="ellipse">
            <a:avLst/>
          </a:prstGeom>
          <a:solidFill>
            <a:srgbClr val="0097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
        <p:nvSpPr>
          <p:cNvPr id="31" name="TextBox 30">
            <a:extLst>
              <a:ext uri="{FF2B5EF4-FFF2-40B4-BE49-F238E27FC236}">
                <a16:creationId xmlns:a16="http://schemas.microsoft.com/office/drawing/2014/main" id="{08B0C81B-9984-CD44-AB1E-F68EF89945B6}"/>
              </a:ext>
            </a:extLst>
          </p:cNvPr>
          <p:cNvSpPr txBox="1"/>
          <p:nvPr/>
        </p:nvSpPr>
        <p:spPr>
          <a:xfrm>
            <a:off x="5875072" y="4744661"/>
            <a:ext cx="1145136" cy="435825"/>
          </a:xfrm>
          <a:prstGeom prst="rect">
            <a:avLst/>
          </a:prstGeom>
          <a:noFill/>
        </p:spPr>
        <p:txBody>
          <a:bodyPr wrap="square" rtlCol="0">
            <a:spAutoFit/>
          </a:bodyPr>
          <a:lstStyle/>
          <a:p>
            <a:pPr algn="ctr"/>
            <a:r>
              <a:rPr lang="en-US" b="1" dirty="0">
                <a:solidFill>
                  <a:schemeClr val="bg1"/>
                </a:solidFill>
                <a:latin typeface="IBM Plex Serif SemiBold" panose="02060503050406000203" pitchFamily="18" charset="77"/>
              </a:rPr>
              <a:t>MCM</a:t>
            </a:r>
          </a:p>
        </p:txBody>
      </p:sp>
      <p:sp>
        <p:nvSpPr>
          <p:cNvPr id="32" name="Oval 31">
            <a:extLst>
              <a:ext uri="{FF2B5EF4-FFF2-40B4-BE49-F238E27FC236}">
                <a16:creationId xmlns:a16="http://schemas.microsoft.com/office/drawing/2014/main" id="{62EF23CA-57F3-2240-B245-97386D42D952}"/>
              </a:ext>
            </a:extLst>
          </p:cNvPr>
          <p:cNvSpPr/>
          <p:nvPr/>
        </p:nvSpPr>
        <p:spPr bwMode="auto">
          <a:xfrm>
            <a:off x="9678194" y="4515173"/>
            <a:ext cx="914400" cy="914400"/>
          </a:xfrm>
          <a:prstGeom prst="ellipse">
            <a:avLst/>
          </a:prstGeom>
          <a:solidFill>
            <a:srgbClr val="00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
        <p:nvSpPr>
          <p:cNvPr id="33" name="TextBox 32">
            <a:extLst>
              <a:ext uri="{FF2B5EF4-FFF2-40B4-BE49-F238E27FC236}">
                <a16:creationId xmlns:a16="http://schemas.microsoft.com/office/drawing/2014/main" id="{113764C4-4D68-9E47-8EBE-3BAEB8363879}"/>
              </a:ext>
            </a:extLst>
          </p:cNvPr>
          <p:cNvSpPr txBox="1"/>
          <p:nvPr/>
        </p:nvSpPr>
        <p:spPr>
          <a:xfrm>
            <a:off x="9562826" y="4754461"/>
            <a:ext cx="1145136" cy="435825"/>
          </a:xfrm>
          <a:prstGeom prst="rect">
            <a:avLst/>
          </a:prstGeom>
          <a:noFill/>
        </p:spPr>
        <p:txBody>
          <a:bodyPr wrap="square" rtlCol="0">
            <a:spAutoFit/>
          </a:bodyPr>
          <a:lstStyle/>
          <a:p>
            <a:pPr algn="ctr"/>
            <a:r>
              <a:rPr lang="en-US" b="1" dirty="0">
                <a:solidFill>
                  <a:schemeClr val="bg1"/>
                </a:solidFill>
                <a:latin typeface="IBM Plex Serif SemiBold" panose="02060503050406000203" pitchFamily="18" charset="77"/>
              </a:rPr>
              <a:t>OSS</a:t>
            </a:r>
          </a:p>
        </p:txBody>
      </p:sp>
      <p:sp>
        <p:nvSpPr>
          <p:cNvPr id="34" name="Oval 33">
            <a:extLst>
              <a:ext uri="{FF2B5EF4-FFF2-40B4-BE49-F238E27FC236}">
                <a16:creationId xmlns:a16="http://schemas.microsoft.com/office/drawing/2014/main" id="{80677823-ACD1-404E-AC54-9264FB534609}"/>
              </a:ext>
            </a:extLst>
          </p:cNvPr>
          <p:cNvSpPr/>
          <p:nvPr/>
        </p:nvSpPr>
        <p:spPr bwMode="auto">
          <a:xfrm>
            <a:off x="13238181" y="4529075"/>
            <a:ext cx="914400" cy="914400"/>
          </a:xfrm>
          <a:prstGeom prst="ellipse">
            <a:avLst/>
          </a:prstGeom>
          <a:solidFill>
            <a:srgbClr val="00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dirty="0">
              <a:ln>
                <a:noFill/>
              </a:ln>
              <a:effectLst/>
              <a:latin typeface="Arial" panose="020B0604020202020204" pitchFamily="34" charset="0"/>
              <a:ea typeface="SimSun" panose="02010600030101010101" pitchFamily="2" charset="-122"/>
            </a:endParaRPr>
          </a:p>
        </p:txBody>
      </p:sp>
      <p:sp>
        <p:nvSpPr>
          <p:cNvPr id="35" name="TextBox 34">
            <a:extLst>
              <a:ext uri="{FF2B5EF4-FFF2-40B4-BE49-F238E27FC236}">
                <a16:creationId xmlns:a16="http://schemas.microsoft.com/office/drawing/2014/main" id="{997480A5-4D5C-B441-8B09-BBDCD2B5D284}"/>
              </a:ext>
            </a:extLst>
          </p:cNvPr>
          <p:cNvSpPr txBox="1"/>
          <p:nvPr/>
        </p:nvSpPr>
        <p:spPr>
          <a:xfrm>
            <a:off x="13122813" y="4768363"/>
            <a:ext cx="1145136" cy="435825"/>
          </a:xfrm>
          <a:prstGeom prst="rect">
            <a:avLst/>
          </a:prstGeom>
          <a:noFill/>
        </p:spPr>
        <p:txBody>
          <a:bodyPr wrap="square" rtlCol="0">
            <a:spAutoFit/>
          </a:bodyPr>
          <a:lstStyle/>
          <a:p>
            <a:pPr algn="ctr"/>
            <a:r>
              <a:rPr lang="en-US" b="1" dirty="0">
                <a:solidFill>
                  <a:schemeClr val="bg1"/>
                </a:solidFill>
                <a:latin typeface="IBM Plex Serif SemiBold" panose="02060503050406000203" pitchFamily="18" charset="77"/>
              </a:rPr>
              <a:t>OSS</a:t>
            </a:r>
          </a:p>
        </p:txBody>
      </p:sp>
    </p:spTree>
    <p:extLst>
      <p:ext uri="{BB962C8B-B14F-4D97-AF65-F5344CB8AC3E}">
        <p14:creationId xmlns:p14="http://schemas.microsoft.com/office/powerpoint/2010/main" val="102803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76A0C8-EBA9-0D4E-9D0C-398388A44F7D}"/>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rPr>
              <a:t> </a:t>
            </a:r>
          </a:p>
        </p:txBody>
      </p:sp>
      <p:sp>
        <p:nvSpPr>
          <p:cNvPr id="4" name="Subtitle 2">
            <a:extLst>
              <a:ext uri="{FF2B5EF4-FFF2-40B4-BE49-F238E27FC236}">
                <a16:creationId xmlns:a16="http://schemas.microsoft.com/office/drawing/2014/main" id="{AB7136CB-777C-5948-AEFE-FD0768753AED}"/>
              </a:ext>
            </a:extLst>
          </p:cNvPr>
          <p:cNvSpPr txBox="1">
            <a:spLocks/>
          </p:cNvSpPr>
          <p:nvPr/>
        </p:nvSpPr>
        <p:spPr>
          <a:xfrm>
            <a:off x="457200" y="828292"/>
            <a:ext cx="12877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Value of Open-Source Skipper</a:t>
            </a:r>
          </a:p>
        </p:txBody>
      </p:sp>
      <p:pic>
        <p:nvPicPr>
          <p:cNvPr id="6" name="Picture 5">
            <a:extLst>
              <a:ext uri="{FF2B5EF4-FFF2-40B4-BE49-F238E27FC236}">
                <a16:creationId xmlns:a16="http://schemas.microsoft.com/office/drawing/2014/main" id="{1C3F7FA5-E305-E240-A9DD-C06C1BB48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413" y="3134602"/>
            <a:ext cx="2438400" cy="2438400"/>
          </a:xfrm>
          <a:prstGeom prst="rect">
            <a:avLst/>
          </a:prstGeom>
        </p:spPr>
      </p:pic>
      <p:sp>
        <p:nvSpPr>
          <p:cNvPr id="7" name="TextBox 6">
            <a:extLst>
              <a:ext uri="{FF2B5EF4-FFF2-40B4-BE49-F238E27FC236}">
                <a16:creationId xmlns:a16="http://schemas.microsoft.com/office/drawing/2014/main" id="{5F62064A-1DBA-024E-976C-95EC50612D0B}"/>
              </a:ext>
            </a:extLst>
          </p:cNvPr>
          <p:cNvSpPr txBox="1"/>
          <p:nvPr/>
        </p:nvSpPr>
        <p:spPr>
          <a:xfrm>
            <a:off x="245269" y="5752642"/>
            <a:ext cx="4484687" cy="2095958"/>
          </a:xfrm>
          <a:prstGeom prst="rect">
            <a:avLst/>
          </a:prstGeom>
          <a:noFill/>
        </p:spPr>
        <p:txBody>
          <a:bodyPr wrap="square" rtlCol="0">
            <a:spAutoFit/>
          </a:bodyPr>
          <a:lstStyle/>
          <a:p>
            <a:pPr algn="ctr"/>
            <a:r>
              <a:rPr lang="en-US" sz="2000" b="1" dirty="0">
                <a:solidFill>
                  <a:srgbClr val="0097FF"/>
                </a:solidFill>
                <a:latin typeface="IBM Plex Sans SemiBold" panose="020B0503050203000203" pitchFamily="34" charset="77"/>
              </a:rPr>
              <a:t>INCREASE TRIAL</a:t>
            </a:r>
          </a:p>
          <a:p>
            <a:pPr algn="ctr"/>
            <a:r>
              <a:rPr lang="en-US" sz="2000" dirty="0">
                <a:solidFill>
                  <a:schemeClr val="tx2">
                    <a:lumMod val="85000"/>
                    <a:lumOff val="15000"/>
                  </a:schemeClr>
                </a:solidFill>
                <a:latin typeface="IBM Plex Sans Light" panose="020B0403050203000203" pitchFamily="34" charset="77"/>
              </a:rPr>
              <a:t>As a free, open-source product, users can take Skipper for a test drive, experimenting with available modes and increasing awareness of MCM before “levelling up” with advanced features that MCM provides </a:t>
            </a:r>
          </a:p>
        </p:txBody>
      </p:sp>
      <p:pic>
        <p:nvPicPr>
          <p:cNvPr id="9" name="Picture 8" descr="A picture containing object&#10;&#10;Description automatically generated">
            <a:extLst>
              <a:ext uri="{FF2B5EF4-FFF2-40B4-BE49-F238E27FC236}">
                <a16:creationId xmlns:a16="http://schemas.microsoft.com/office/drawing/2014/main" id="{F21B915E-01A9-7C4D-BA16-DBC260EFA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975" y="3134602"/>
            <a:ext cx="2438400" cy="2438400"/>
          </a:xfrm>
          <a:prstGeom prst="rect">
            <a:avLst/>
          </a:prstGeom>
        </p:spPr>
      </p:pic>
      <p:sp>
        <p:nvSpPr>
          <p:cNvPr id="10" name="TextBox 9">
            <a:extLst>
              <a:ext uri="{FF2B5EF4-FFF2-40B4-BE49-F238E27FC236}">
                <a16:creationId xmlns:a16="http://schemas.microsoft.com/office/drawing/2014/main" id="{1285B36B-D75C-564D-ADFB-69AB28B67342}"/>
              </a:ext>
            </a:extLst>
          </p:cNvPr>
          <p:cNvSpPr txBox="1"/>
          <p:nvPr/>
        </p:nvSpPr>
        <p:spPr>
          <a:xfrm>
            <a:off x="5225256" y="5752642"/>
            <a:ext cx="4484687" cy="2095958"/>
          </a:xfrm>
          <a:prstGeom prst="rect">
            <a:avLst/>
          </a:prstGeom>
          <a:noFill/>
        </p:spPr>
        <p:txBody>
          <a:bodyPr wrap="square" rtlCol="0">
            <a:spAutoFit/>
          </a:bodyPr>
          <a:lstStyle/>
          <a:p>
            <a:pPr algn="ctr"/>
            <a:r>
              <a:rPr lang="en-US" sz="2000" b="1" dirty="0">
                <a:solidFill>
                  <a:srgbClr val="0097FF"/>
                </a:solidFill>
                <a:latin typeface="IBM Plex Sans SemiBold" panose="020B0503050203000203" pitchFamily="34" charset="77"/>
              </a:rPr>
              <a:t>SHOWCASE MCM TOOLING</a:t>
            </a:r>
          </a:p>
          <a:p>
            <a:pPr algn="ctr"/>
            <a:r>
              <a:rPr lang="en-US" sz="2000" dirty="0">
                <a:solidFill>
                  <a:schemeClr val="tx2">
                    <a:lumMod val="85000"/>
                    <a:lumOff val="15000"/>
                  </a:schemeClr>
                </a:solidFill>
                <a:latin typeface="IBM Plex Sans Light" panose="020B0403050203000203" pitchFamily="34" charset="77"/>
              </a:rPr>
              <a:t>By releasing Skipper to the OSS community, we can showcase how developers can build tooling that leverages MCM’s capabilities, allowing us to build the development ecosystem &amp; capture mindshare</a:t>
            </a:r>
          </a:p>
        </p:txBody>
      </p:sp>
      <p:sp>
        <p:nvSpPr>
          <p:cNvPr id="11" name="TextBox 10">
            <a:extLst>
              <a:ext uri="{FF2B5EF4-FFF2-40B4-BE49-F238E27FC236}">
                <a16:creationId xmlns:a16="http://schemas.microsoft.com/office/drawing/2014/main" id="{F48377EB-C9F9-9240-97BC-57EE38D31407}"/>
              </a:ext>
            </a:extLst>
          </p:cNvPr>
          <p:cNvSpPr txBox="1"/>
          <p:nvPr/>
        </p:nvSpPr>
        <p:spPr>
          <a:xfrm>
            <a:off x="9900444" y="5752642"/>
            <a:ext cx="4484687" cy="2095958"/>
          </a:xfrm>
          <a:prstGeom prst="rect">
            <a:avLst/>
          </a:prstGeom>
          <a:noFill/>
        </p:spPr>
        <p:txBody>
          <a:bodyPr wrap="square" rtlCol="0">
            <a:spAutoFit/>
          </a:bodyPr>
          <a:lstStyle/>
          <a:p>
            <a:pPr algn="ctr"/>
            <a:r>
              <a:rPr lang="en-US" sz="2000" b="1" dirty="0">
                <a:solidFill>
                  <a:srgbClr val="0097FF"/>
                </a:solidFill>
                <a:latin typeface="IBM Plex Sans SemiBold" panose="020B0503050203000203" pitchFamily="34" charset="77"/>
              </a:rPr>
              <a:t>LEAD OSS COMMUNITY</a:t>
            </a:r>
          </a:p>
          <a:p>
            <a:pPr algn="ctr"/>
            <a:r>
              <a:rPr lang="en-US" sz="2000" dirty="0">
                <a:solidFill>
                  <a:schemeClr val="tx2">
                    <a:lumMod val="85000"/>
                    <a:lumOff val="15000"/>
                  </a:schemeClr>
                </a:solidFill>
                <a:latin typeface="IBM Plex Sans Light" panose="020B0403050203000203" pitchFamily="34" charset="77"/>
              </a:rPr>
              <a:t>IBM has always been committed to the OSS community; releasing pieces of Skipper’s functionality as an OSS product will cement our position as faithful contributors, especially in the containers &amp; Kubernetes community</a:t>
            </a:r>
          </a:p>
        </p:txBody>
      </p:sp>
      <p:sp>
        <p:nvSpPr>
          <p:cNvPr id="12" name="TextBox 11">
            <a:extLst>
              <a:ext uri="{FF2B5EF4-FFF2-40B4-BE49-F238E27FC236}">
                <a16:creationId xmlns:a16="http://schemas.microsoft.com/office/drawing/2014/main" id="{6B3BC8A3-C0FC-D04D-A3A4-7D1B6DBDF9E3}"/>
              </a:ext>
            </a:extLst>
          </p:cNvPr>
          <p:cNvSpPr txBox="1"/>
          <p:nvPr/>
        </p:nvSpPr>
        <p:spPr>
          <a:xfrm>
            <a:off x="474784" y="1511473"/>
            <a:ext cx="13557741" cy="1122808"/>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Releasing Skipper as an OSS tool will help us increase engagement and capture mindshare by increasing trial &amp; awareness of MCM, showcasing the ability to develop against MCM capabilities, and cementing IBM’s position as faithful OSS contributors </a:t>
            </a:r>
          </a:p>
        </p:txBody>
      </p:sp>
      <p:pic>
        <p:nvPicPr>
          <p:cNvPr id="13" name="Picture 12">
            <a:extLst>
              <a:ext uri="{FF2B5EF4-FFF2-40B4-BE49-F238E27FC236}">
                <a16:creationId xmlns:a16="http://schemas.microsoft.com/office/drawing/2014/main" id="{C04FB5B6-7475-FC4C-B976-FCF32A4A2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2117" y="2834591"/>
            <a:ext cx="2789241" cy="2789240"/>
          </a:xfrm>
          <a:prstGeom prst="rect">
            <a:avLst/>
          </a:prstGeom>
        </p:spPr>
      </p:pic>
      <p:sp>
        <p:nvSpPr>
          <p:cNvPr id="14" name="Oval 13">
            <a:extLst>
              <a:ext uri="{FF2B5EF4-FFF2-40B4-BE49-F238E27FC236}">
                <a16:creationId xmlns:a16="http://schemas.microsoft.com/office/drawing/2014/main" id="{3351AC5B-4BE0-154B-8325-952B38375EFE}"/>
              </a:ext>
            </a:extLst>
          </p:cNvPr>
          <p:cNvSpPr/>
          <p:nvPr/>
        </p:nvSpPr>
        <p:spPr bwMode="auto">
          <a:xfrm>
            <a:off x="11480963" y="3083609"/>
            <a:ext cx="1168237" cy="1107391"/>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pic>
        <p:nvPicPr>
          <p:cNvPr id="16" name="Picture 15">
            <a:extLst>
              <a:ext uri="{FF2B5EF4-FFF2-40B4-BE49-F238E27FC236}">
                <a16:creationId xmlns:a16="http://schemas.microsoft.com/office/drawing/2014/main" id="{2AA851C9-0AB6-164B-BAA8-C130A2774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0962" y="3048000"/>
            <a:ext cx="1168237" cy="1122295"/>
          </a:xfrm>
          <a:prstGeom prst="rect">
            <a:avLst/>
          </a:prstGeom>
        </p:spPr>
      </p:pic>
    </p:spTree>
    <p:extLst>
      <p:ext uri="{BB962C8B-B14F-4D97-AF65-F5344CB8AC3E}">
        <p14:creationId xmlns:p14="http://schemas.microsoft.com/office/powerpoint/2010/main" val="3347901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9013D1-8F3A-1140-BF9D-B75976180824}"/>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F87D74A0-69CD-F647-92F7-58F6194BA78F}"/>
              </a:ext>
            </a:extLst>
          </p:cNvPr>
          <p:cNvSpPr txBox="1">
            <a:spLocks/>
          </p:cNvSpPr>
          <p:nvPr/>
        </p:nvSpPr>
        <p:spPr>
          <a:xfrm>
            <a:off x="457199" y="828292"/>
            <a:ext cx="13546015"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Current Open Source Modules in Skipper</a:t>
            </a:r>
          </a:p>
        </p:txBody>
      </p:sp>
      <p:sp>
        <p:nvSpPr>
          <p:cNvPr id="4" name="TextBox 3">
            <a:extLst>
              <a:ext uri="{FF2B5EF4-FFF2-40B4-BE49-F238E27FC236}">
                <a16:creationId xmlns:a16="http://schemas.microsoft.com/office/drawing/2014/main" id="{14173853-7A7B-1D4C-9231-76B65C60A655}"/>
              </a:ext>
            </a:extLst>
          </p:cNvPr>
          <p:cNvSpPr txBox="1"/>
          <p:nvPr/>
        </p:nvSpPr>
        <p:spPr>
          <a:xfrm>
            <a:off x="474784" y="1511473"/>
            <a:ext cx="13557741" cy="779316"/>
          </a:xfrm>
          <a:prstGeom prst="rect">
            <a:avLst/>
          </a:prstGeom>
          <a:noFill/>
        </p:spPr>
        <p:txBody>
          <a:bodyPr wrap="square" rtlCol="0">
            <a:spAutoFit/>
          </a:bodyPr>
          <a:lstStyle/>
          <a:p>
            <a:r>
              <a:rPr lang="en-US" dirty="0">
                <a:solidFill>
                  <a:schemeClr val="bg2">
                    <a:lumMod val="50000"/>
                  </a:schemeClr>
                </a:solidFill>
                <a:latin typeface="IBM Plex Sans Light" panose="020B0403050203000203" pitchFamily="34" charset="77"/>
              </a:rPr>
              <a:t>We’ve leveraged a few open source modules to build Skipper’s core functionality. </a:t>
            </a:r>
          </a:p>
          <a:p>
            <a:r>
              <a:rPr lang="en-US" dirty="0">
                <a:solidFill>
                  <a:schemeClr val="bg2">
                    <a:lumMod val="50000"/>
                  </a:schemeClr>
                </a:solidFill>
                <a:latin typeface="IBM Plex Sans Light" panose="020B0403050203000203" pitchFamily="34" charset="77"/>
              </a:rPr>
              <a:t>Licenses for each are listed below</a:t>
            </a:r>
          </a:p>
        </p:txBody>
      </p:sp>
      <p:graphicFrame>
        <p:nvGraphicFramePr>
          <p:cNvPr id="5" name="Table 4">
            <a:extLst>
              <a:ext uri="{FF2B5EF4-FFF2-40B4-BE49-F238E27FC236}">
                <a16:creationId xmlns:a16="http://schemas.microsoft.com/office/drawing/2014/main" id="{00A4BC57-7565-7F4F-A1EF-6B780F1DE99E}"/>
              </a:ext>
            </a:extLst>
          </p:cNvPr>
          <p:cNvGraphicFramePr>
            <a:graphicFrameLocks noGrp="1"/>
          </p:cNvGraphicFramePr>
          <p:nvPr>
            <p:extLst>
              <p:ext uri="{D42A27DB-BD31-4B8C-83A1-F6EECF244321}">
                <p14:modId xmlns:p14="http://schemas.microsoft.com/office/powerpoint/2010/main" val="3256878157"/>
              </p:ext>
            </p:extLst>
          </p:nvPr>
        </p:nvGraphicFramePr>
        <p:xfrm>
          <a:off x="474784" y="2990903"/>
          <a:ext cx="8305800" cy="3606800"/>
        </p:xfrm>
        <a:graphic>
          <a:graphicData uri="http://schemas.openxmlformats.org/drawingml/2006/table">
            <a:tbl>
              <a:tblPr firstRow="1" bandRow="1">
                <a:tableStyleId>{0505E3EF-67EA-436B-97B2-0124C06EBD24}</a:tableStyleId>
              </a:tblPr>
              <a:tblGrid>
                <a:gridCol w="3568898">
                  <a:extLst>
                    <a:ext uri="{9D8B030D-6E8A-4147-A177-3AD203B41FA5}">
                      <a16:colId xmlns:a16="http://schemas.microsoft.com/office/drawing/2014/main" val="2886516883"/>
                    </a:ext>
                  </a:extLst>
                </a:gridCol>
                <a:gridCol w="4736902">
                  <a:extLst>
                    <a:ext uri="{9D8B030D-6E8A-4147-A177-3AD203B41FA5}">
                      <a16:colId xmlns:a16="http://schemas.microsoft.com/office/drawing/2014/main" val="315138077"/>
                    </a:ext>
                  </a:extLst>
                </a:gridCol>
              </a:tblGrid>
              <a:tr h="370840">
                <a:tc>
                  <a:txBody>
                    <a:bodyPr/>
                    <a:lstStyle/>
                    <a:p>
                      <a:r>
                        <a:rPr lang="en-US" b="0" i="0" dirty="0">
                          <a:solidFill>
                            <a:srgbClr val="0097FF"/>
                          </a:solidFill>
                          <a:latin typeface="IBM Plex Sans Medium" panose="020B0503050203000203" pitchFamily="34" charset="77"/>
                        </a:rPr>
                        <a:t>MODULE</a:t>
                      </a:r>
                    </a:p>
                    <a:p>
                      <a:endParaRPr lang="en-US" b="0" i="0" dirty="0">
                        <a:solidFill>
                          <a:srgbClr val="0097FF"/>
                        </a:solidFill>
                        <a:latin typeface="IBM Plex Sans Medium" panose="020B0503050203000203" pitchFamily="34" charset="77"/>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rgbClr val="0097FF"/>
                          </a:solidFill>
                          <a:latin typeface="IBM Plex Sans Medium" panose="020B0503050203000203" pitchFamily="34" charset="77"/>
                        </a:rPr>
                        <a:t>LICENSE</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278055"/>
                  </a:ext>
                </a:extLst>
              </a:tr>
              <a:tr h="370840">
                <a:tc>
                  <a:txBody>
                    <a:bodyPr/>
                    <a:lstStyle/>
                    <a:p>
                      <a:r>
                        <a:rPr lang="en-US" b="0" i="0" dirty="0">
                          <a:latin typeface="IBM Plex Sans Light" panose="020B0403050203000203" pitchFamily="34" charset="77"/>
                        </a:rPr>
                        <a:t>Python Kubernetes Client</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3">
                            <a:extLst>
                              <a:ext uri="{A12FA001-AC4F-418D-AE19-62706E023703}">
                                <ahyp:hlinkClr xmlns:ahyp="http://schemas.microsoft.com/office/drawing/2018/hyperlinkcolor" val="tx"/>
                              </a:ext>
                            </a:extLst>
                          </a:hlinkClick>
                        </a:rPr>
                        <a:t>Apache 2.0</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7033015"/>
                  </a:ext>
                </a:extLst>
              </a:tr>
              <a:tr h="370840">
                <a:tc>
                  <a:txBody>
                    <a:bodyPr/>
                    <a:lstStyle/>
                    <a:p>
                      <a:r>
                        <a:rPr lang="en-US" b="0" i="0" dirty="0">
                          <a:latin typeface="IBM Plex Sans Light" panose="020B0403050203000203" pitchFamily="34" charset="77"/>
                        </a:rPr>
                        <a:t>Requests http Library</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4">
                            <a:extLst>
                              <a:ext uri="{A12FA001-AC4F-418D-AE19-62706E023703}">
                                <ahyp:hlinkClr xmlns:ahyp="http://schemas.microsoft.com/office/drawing/2018/hyperlinkcolor" val="tx"/>
                              </a:ext>
                            </a:extLst>
                          </a:hlinkClick>
                        </a:rPr>
                        <a:t>Apache 2.0</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7651797"/>
                  </a:ext>
                </a:extLst>
              </a:tr>
              <a:tr h="370840">
                <a:tc>
                  <a:txBody>
                    <a:bodyPr/>
                    <a:lstStyle/>
                    <a:p>
                      <a:r>
                        <a:rPr lang="en-US" b="0" i="0" dirty="0">
                          <a:latin typeface="IBM Plex Sans Light" panose="020B0403050203000203" pitchFamily="34" charset="77"/>
                        </a:rPr>
                        <a:t>Multiprocessing</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5">
                            <a:extLst>
                              <a:ext uri="{A12FA001-AC4F-418D-AE19-62706E023703}">
                                <ahyp:hlinkClr xmlns:ahyp="http://schemas.microsoft.com/office/drawing/2018/hyperlinkcolor" val="tx"/>
                              </a:ext>
                            </a:extLst>
                          </a:hlinkClick>
                        </a:rPr>
                        <a:t>Uncertainty Quantification Foundation</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8475782"/>
                  </a:ext>
                </a:extLst>
              </a:tr>
              <a:tr h="370840">
                <a:tc>
                  <a:txBody>
                    <a:bodyPr/>
                    <a:lstStyle/>
                    <a:p>
                      <a:r>
                        <a:rPr lang="en-US" b="0" i="0" dirty="0">
                          <a:latin typeface="IBM Plex Sans Light" panose="020B0403050203000203" pitchFamily="34" charset="77"/>
                        </a:rPr>
                        <a:t>Curses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6">
                            <a:extLst>
                              <a:ext uri="{A12FA001-AC4F-418D-AE19-62706E023703}">
                                <ahyp:hlinkClr xmlns:ahyp="http://schemas.microsoft.com/office/drawing/2018/hyperlinkcolor" val="tx"/>
                              </a:ext>
                            </a:extLst>
                          </a:hlinkClick>
                        </a:rPr>
                        <a:t>Python Software Foundation</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733992"/>
                  </a:ext>
                </a:extLst>
              </a:tr>
              <a:tr h="370840">
                <a:tc>
                  <a:txBody>
                    <a:bodyPr/>
                    <a:lstStyle/>
                    <a:p>
                      <a:r>
                        <a:rPr lang="en-US" b="0" i="0" dirty="0">
                          <a:latin typeface="IBM Plex Sans Light" panose="020B0403050203000203" pitchFamily="34" charset="77"/>
                        </a:rPr>
                        <a:t>Flask</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7">
                            <a:extLst>
                              <a:ext uri="{A12FA001-AC4F-418D-AE19-62706E023703}">
                                <ahyp:hlinkClr xmlns:ahyp="http://schemas.microsoft.com/office/drawing/2018/hyperlinkcolor" val="tx"/>
                              </a:ext>
                            </a:extLst>
                          </a:hlinkClick>
                        </a:rPr>
                        <a:t>BSD</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665708"/>
                  </a:ext>
                </a:extLst>
              </a:tr>
              <a:tr h="370840">
                <a:tc>
                  <a:txBody>
                    <a:bodyPr/>
                    <a:lstStyle/>
                    <a:p>
                      <a:r>
                        <a:rPr lang="en-US" b="0" i="0" dirty="0">
                          <a:latin typeface="IBM Plex Sans Light" panose="020B0403050203000203" pitchFamily="34" charset="77"/>
                        </a:rPr>
                        <a:t>Flask-Migrate</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8">
                            <a:extLst>
                              <a:ext uri="{A12FA001-AC4F-418D-AE19-62706E023703}">
                                <ahyp:hlinkClr xmlns:ahyp="http://schemas.microsoft.com/office/drawing/2018/hyperlinkcolor" val="tx"/>
                              </a:ext>
                            </a:extLst>
                          </a:hlinkClick>
                        </a:rPr>
                        <a:t>MIT</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273320"/>
                  </a:ext>
                </a:extLst>
              </a:tr>
              <a:tr h="370840">
                <a:tc>
                  <a:txBody>
                    <a:bodyPr/>
                    <a:lstStyle/>
                    <a:p>
                      <a:r>
                        <a:rPr lang="en-US" b="0" i="0" dirty="0" err="1">
                          <a:latin typeface="IBM Plex Sans Light" panose="020B0403050203000203" pitchFamily="34" charset="77"/>
                        </a:rPr>
                        <a:t>SQLAlchemy</a:t>
                      </a:r>
                      <a:endParaRPr lang="en-US" b="0" i="0" dirty="0">
                        <a:latin typeface="IBM Plex Sans Light" panose="020B0403050203000203" pitchFamily="34" charset="77"/>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9">
                            <a:extLst>
                              <a:ext uri="{A12FA001-AC4F-418D-AE19-62706E023703}">
                                <ahyp:hlinkClr xmlns:ahyp="http://schemas.microsoft.com/office/drawing/2018/hyperlinkcolor" val="tx"/>
                              </a:ext>
                            </a:extLst>
                          </a:hlinkClick>
                        </a:rPr>
                        <a:t>MIT</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6374444"/>
                  </a:ext>
                </a:extLst>
              </a:tr>
              <a:tr h="370840">
                <a:tc>
                  <a:txBody>
                    <a:bodyPr/>
                    <a:lstStyle/>
                    <a:p>
                      <a:r>
                        <a:rPr lang="en-US" b="0" i="0" dirty="0" err="1">
                          <a:latin typeface="IBM Plex Sans Light" panose="020B0403050203000203" pitchFamily="34" charset="77"/>
                        </a:rPr>
                        <a:t>PyFiglet</a:t>
                      </a:r>
                      <a:endParaRPr lang="en-US" b="0" i="0" dirty="0">
                        <a:latin typeface="IBM Plex Sans Light" panose="020B0403050203000203" pitchFamily="34" charset="77"/>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i="0" dirty="0">
                          <a:solidFill>
                            <a:schemeClr val="bg2">
                              <a:lumMod val="50000"/>
                            </a:schemeClr>
                          </a:solidFill>
                          <a:latin typeface="IBM Plex Sans Light" panose="020B0403050203000203" pitchFamily="34" charset="77"/>
                          <a:hlinkClick r:id="rId10">
                            <a:extLst>
                              <a:ext uri="{A12FA001-AC4F-418D-AE19-62706E023703}">
                                <ahyp:hlinkClr xmlns:ahyp="http://schemas.microsoft.com/office/drawing/2018/hyperlinkcolor" val="tx"/>
                              </a:ext>
                            </a:extLst>
                          </a:hlinkClick>
                        </a:rPr>
                        <a:t>MIT</a:t>
                      </a:r>
                      <a:endParaRPr lang="en-US" b="0" i="0" dirty="0">
                        <a:solidFill>
                          <a:schemeClr val="bg2">
                            <a:lumMod val="50000"/>
                          </a:schemeClr>
                        </a:solidFill>
                        <a:latin typeface="IBM Plex Sans Light" panose="020B04030502030002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6526145"/>
                  </a:ext>
                </a:extLst>
              </a:tr>
            </a:tbl>
          </a:graphicData>
        </a:graphic>
      </p:graphicFrame>
      <p:pic>
        <p:nvPicPr>
          <p:cNvPr id="7" name="Picture 6" descr="A close up of a logo&#10;&#10;Description automatically generated">
            <a:extLst>
              <a:ext uri="{FF2B5EF4-FFF2-40B4-BE49-F238E27FC236}">
                <a16:creationId xmlns:a16="http://schemas.microsoft.com/office/drawing/2014/main" id="{E6401B2B-BD6C-7544-8706-732F70B467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29800" y="3321103"/>
            <a:ext cx="2946400" cy="2946400"/>
          </a:xfrm>
          <a:prstGeom prst="rect">
            <a:avLst/>
          </a:prstGeom>
        </p:spPr>
      </p:pic>
    </p:spTree>
    <p:extLst>
      <p:ext uri="{BB962C8B-B14F-4D97-AF65-F5344CB8AC3E}">
        <p14:creationId xmlns:p14="http://schemas.microsoft.com/office/powerpoint/2010/main" val="1386418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2">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Risks &amp; Limitations</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5720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214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76DBC9-10C5-CF48-B83E-B170CB36E6E3}"/>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Subtitle 2">
            <a:extLst>
              <a:ext uri="{FF2B5EF4-FFF2-40B4-BE49-F238E27FC236}">
                <a16:creationId xmlns:a16="http://schemas.microsoft.com/office/drawing/2014/main" id="{5FAE11BF-B73C-3744-B879-85358B9D4D67}"/>
              </a:ext>
            </a:extLst>
          </p:cNvPr>
          <p:cNvSpPr txBox="1">
            <a:spLocks/>
          </p:cNvSpPr>
          <p:nvPr/>
        </p:nvSpPr>
        <p:spPr>
          <a:xfrm>
            <a:off x="457200" y="828292"/>
            <a:ext cx="109728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Risks &amp; Limitations</a:t>
            </a:r>
          </a:p>
        </p:txBody>
      </p:sp>
      <p:sp>
        <p:nvSpPr>
          <p:cNvPr id="4" name="TextBox 3">
            <a:extLst>
              <a:ext uri="{FF2B5EF4-FFF2-40B4-BE49-F238E27FC236}">
                <a16:creationId xmlns:a16="http://schemas.microsoft.com/office/drawing/2014/main" id="{C900ABA8-C0FC-6C4B-89A2-012716694801}"/>
              </a:ext>
            </a:extLst>
          </p:cNvPr>
          <p:cNvSpPr txBox="1"/>
          <p:nvPr/>
        </p:nvSpPr>
        <p:spPr>
          <a:xfrm>
            <a:off x="474784" y="1511473"/>
            <a:ext cx="13557741" cy="435825"/>
          </a:xfrm>
          <a:prstGeom prst="rect">
            <a:avLst/>
          </a:prstGeom>
          <a:noFill/>
        </p:spPr>
        <p:txBody>
          <a:bodyPr wrap="square" rtlCol="0">
            <a:spAutoFit/>
          </a:bodyPr>
          <a:lstStyle/>
          <a:p>
            <a:r>
              <a:rPr lang="en-US" dirty="0" err="1">
                <a:solidFill>
                  <a:schemeClr val="bg2">
                    <a:lumMod val="50000"/>
                  </a:schemeClr>
                </a:solidFill>
                <a:latin typeface="IBM Plex Sans Light" panose="020B0403050203000203" pitchFamily="34" charset="77"/>
              </a:rPr>
              <a:t>tktktktktk</a:t>
            </a:r>
            <a:endParaRPr lang="en-US" dirty="0">
              <a:solidFill>
                <a:schemeClr val="bg2">
                  <a:lumMod val="50000"/>
                </a:schemeClr>
              </a:solidFill>
              <a:latin typeface="IBM Plex Sans Light" panose="020B0403050203000203" pitchFamily="34" charset="77"/>
            </a:endParaRPr>
          </a:p>
        </p:txBody>
      </p:sp>
    </p:spTree>
    <p:extLst>
      <p:ext uri="{BB962C8B-B14F-4D97-AF65-F5344CB8AC3E}">
        <p14:creationId xmlns:p14="http://schemas.microsoft.com/office/powerpoint/2010/main" val="3196057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idx="11"/>
          </p:nvPr>
        </p:nvSpPr>
        <p:spPr/>
        <p:txBody>
          <a:bodyPr/>
          <a:lstStyle/>
          <a:p>
            <a:r>
              <a:rPr lang="en-US" altLang="en-US"/>
              <a:t> </a:t>
            </a:r>
          </a:p>
        </p:txBody>
      </p:sp>
      <p:pic>
        <p:nvPicPr>
          <p:cNvPr id="3" name="Picture 2">
            <a:extLst>
              <a:ext uri="{FF2B5EF4-FFF2-40B4-BE49-F238E27FC236}">
                <a16:creationId xmlns:a16="http://schemas.microsoft.com/office/drawing/2014/main" id="{78F9B17B-039C-F349-A82E-7DEE0A6FD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453" y="1568053"/>
            <a:ext cx="5093494" cy="5093494"/>
          </a:xfrm>
          <a:prstGeom prst="rect">
            <a:avLst/>
          </a:prstGeom>
        </p:spPr>
      </p:pic>
      <p:pic>
        <p:nvPicPr>
          <p:cNvPr id="5" name="Graphic 4">
            <a:extLst>
              <a:ext uri="{FF2B5EF4-FFF2-40B4-BE49-F238E27FC236}">
                <a16:creationId xmlns:a16="http://schemas.microsoft.com/office/drawing/2014/main" id="{776126F8-9ABD-4441-B5EA-14BD4EB28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72763" y="4870450"/>
            <a:ext cx="2647949" cy="2647949"/>
          </a:xfrm>
          <a:prstGeom prst="rect">
            <a:avLst/>
          </a:prstGeom>
        </p:spPr>
      </p:pic>
      <p:pic>
        <p:nvPicPr>
          <p:cNvPr id="7" name="Picture 6">
            <a:extLst>
              <a:ext uri="{FF2B5EF4-FFF2-40B4-BE49-F238E27FC236}">
                <a16:creationId xmlns:a16="http://schemas.microsoft.com/office/drawing/2014/main" id="{B0907E90-DD4E-3B45-A9DA-367F7AD4C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4038" y="850900"/>
            <a:ext cx="2565400" cy="2565400"/>
          </a:xfrm>
          <a:prstGeom prst="rect">
            <a:avLst/>
          </a:prstGeom>
        </p:spPr>
      </p:pic>
      <p:pic>
        <p:nvPicPr>
          <p:cNvPr id="9" name="Picture 8">
            <a:extLst>
              <a:ext uri="{FF2B5EF4-FFF2-40B4-BE49-F238E27FC236}">
                <a16:creationId xmlns:a16="http://schemas.microsoft.com/office/drawing/2014/main" id="{4611EE53-FF23-7445-AEBF-87DCBBFB6B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713" y="4759325"/>
            <a:ext cx="2870200" cy="2870200"/>
          </a:xfrm>
          <a:prstGeom prst="rect">
            <a:avLst/>
          </a:prstGeom>
        </p:spPr>
      </p:pic>
      <p:pic>
        <p:nvPicPr>
          <p:cNvPr id="11" name="Picture 10">
            <a:extLst>
              <a:ext uri="{FF2B5EF4-FFF2-40B4-BE49-F238E27FC236}">
                <a16:creationId xmlns:a16="http://schemas.microsoft.com/office/drawing/2014/main" id="{B6BFF0B4-5D41-B345-8F06-1288049F8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713" y="876300"/>
            <a:ext cx="2870200" cy="2870200"/>
          </a:xfrm>
          <a:prstGeom prst="rect">
            <a:avLst/>
          </a:prstGeom>
        </p:spPr>
      </p:pic>
      <p:sp>
        <p:nvSpPr>
          <p:cNvPr id="12" name="TextBox 11">
            <a:extLst>
              <a:ext uri="{FF2B5EF4-FFF2-40B4-BE49-F238E27FC236}">
                <a16:creationId xmlns:a16="http://schemas.microsoft.com/office/drawing/2014/main" id="{CC96B5B5-FD82-174C-9BB6-4772D38651DA}"/>
              </a:ext>
            </a:extLst>
          </p:cNvPr>
          <p:cNvSpPr txBox="1"/>
          <p:nvPr/>
        </p:nvSpPr>
        <p:spPr>
          <a:xfrm>
            <a:off x="5448300" y="6833394"/>
            <a:ext cx="3733800" cy="1036887"/>
          </a:xfrm>
          <a:prstGeom prst="rect">
            <a:avLst/>
          </a:prstGeom>
          <a:noFill/>
        </p:spPr>
        <p:txBody>
          <a:bodyPr wrap="square" rtlCol="0">
            <a:spAutoFit/>
          </a:bodyPr>
          <a:lstStyle/>
          <a:p>
            <a:pPr algn="ctr"/>
            <a:r>
              <a:rPr lang="en-US" sz="6600" b="1" dirty="0">
                <a:solidFill>
                  <a:srgbClr val="1B5C83"/>
                </a:solidFill>
                <a:latin typeface="IBM Plex Serif SemiBold" panose="02060503050406000203" pitchFamily="18" charset="77"/>
              </a:rPr>
              <a:t>Skipper</a:t>
            </a:r>
          </a:p>
        </p:txBody>
      </p:sp>
    </p:spTree>
    <p:extLst>
      <p:ext uri="{BB962C8B-B14F-4D97-AF65-F5344CB8AC3E}">
        <p14:creationId xmlns:p14="http://schemas.microsoft.com/office/powerpoint/2010/main" val="404487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6690-DCC6-9A45-A09C-DCE04DF48D8E}"/>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pic>
        <p:nvPicPr>
          <p:cNvPr id="4" name="Picture 3">
            <a:extLst>
              <a:ext uri="{FF2B5EF4-FFF2-40B4-BE49-F238E27FC236}">
                <a16:creationId xmlns:a16="http://schemas.microsoft.com/office/drawing/2014/main" id="{D17837B5-71AB-684D-BF08-65525F18D385}"/>
              </a:ext>
            </a:extLst>
          </p:cNvPr>
          <p:cNvPicPr>
            <a:picLocks noChangeAspect="1"/>
          </p:cNvPicPr>
          <p:nvPr/>
        </p:nvPicPr>
        <p:blipFill rotWithShape="1">
          <a:blip r:embed="rId3">
            <a:extLst>
              <a:ext uri="{28A0092B-C50C-407E-A947-70E740481C1C}">
                <a14:useLocalDpi xmlns:a14="http://schemas.microsoft.com/office/drawing/2010/main" val="0"/>
              </a:ext>
            </a:extLst>
          </a:blip>
          <a:srcRect l="7908" r="22870"/>
          <a:stretch/>
        </p:blipFill>
        <p:spPr>
          <a:xfrm>
            <a:off x="6096272" y="0"/>
            <a:ext cx="8534128" cy="8229600"/>
          </a:xfrm>
          <a:prstGeom prst="rect">
            <a:avLst/>
          </a:prstGeom>
        </p:spPr>
      </p:pic>
      <p:sp>
        <p:nvSpPr>
          <p:cNvPr id="5" name="Rectangle 4">
            <a:extLst>
              <a:ext uri="{FF2B5EF4-FFF2-40B4-BE49-F238E27FC236}">
                <a16:creationId xmlns:a16="http://schemas.microsoft.com/office/drawing/2014/main" id="{98AEEA52-5DDE-E04B-AC42-F566B8DFB2AF}"/>
              </a:ext>
            </a:extLst>
          </p:cNvPr>
          <p:cNvSpPr/>
          <p:nvPr/>
        </p:nvSpPr>
        <p:spPr bwMode="auto">
          <a:xfrm>
            <a:off x="0" y="0"/>
            <a:ext cx="6096272" cy="8229600"/>
          </a:xfrm>
          <a:prstGeom prst="rect">
            <a:avLst/>
          </a:prstGeom>
          <a:solidFill>
            <a:srgbClr val="1B5C8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6" name="TextBox 5">
            <a:extLst>
              <a:ext uri="{FF2B5EF4-FFF2-40B4-BE49-F238E27FC236}">
                <a16:creationId xmlns:a16="http://schemas.microsoft.com/office/drawing/2014/main" id="{147DE396-7E5B-F149-86CA-CF91A86BC57C}"/>
              </a:ext>
            </a:extLst>
          </p:cNvPr>
          <p:cNvSpPr txBox="1"/>
          <p:nvPr/>
        </p:nvSpPr>
        <p:spPr>
          <a:xfrm>
            <a:off x="762000" y="2971800"/>
            <a:ext cx="4648200" cy="1466299"/>
          </a:xfrm>
          <a:prstGeom prst="rect">
            <a:avLst/>
          </a:prstGeom>
          <a:noFill/>
        </p:spPr>
        <p:txBody>
          <a:bodyPr wrap="square" rtlCol="0">
            <a:spAutoFit/>
          </a:bodyPr>
          <a:lstStyle/>
          <a:p>
            <a:r>
              <a:rPr lang="en-US" sz="4800" dirty="0">
                <a:solidFill>
                  <a:schemeClr val="bg1"/>
                </a:solidFill>
                <a:latin typeface="IBM Plex Serif Medium" panose="02060503050406000203" pitchFamily="18" charset="77"/>
              </a:rPr>
              <a:t>Slide Graveyard</a:t>
            </a:r>
          </a:p>
        </p:txBody>
      </p:sp>
      <p:cxnSp>
        <p:nvCxnSpPr>
          <p:cNvPr id="8" name="Straight Connector 7">
            <a:extLst>
              <a:ext uri="{FF2B5EF4-FFF2-40B4-BE49-F238E27FC236}">
                <a16:creationId xmlns:a16="http://schemas.microsoft.com/office/drawing/2014/main" id="{2EF9DE42-81EA-8748-B531-06CE77850D8A}"/>
              </a:ext>
            </a:extLst>
          </p:cNvPr>
          <p:cNvCxnSpPr>
            <a:cxnSpLocks/>
          </p:cNvCxnSpPr>
          <p:nvPr/>
        </p:nvCxnSpPr>
        <p:spPr bwMode="auto">
          <a:xfrm>
            <a:off x="914400" y="4572000"/>
            <a:ext cx="1573213" cy="0"/>
          </a:xfrm>
          <a:prstGeom prst="line">
            <a:avLst/>
          </a:prstGeom>
          <a:solidFill>
            <a:srgbClr val="00B8FF"/>
          </a:solidFill>
          <a:ln w="38100" cap="flat" cmpd="sng" algn="ctr">
            <a:solidFill>
              <a:srgbClr val="00BB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7266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D14931-48FF-4948-A0F2-B5531BD0F7A6}"/>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7" name="Subtitle 2">
            <a:extLst>
              <a:ext uri="{FF2B5EF4-FFF2-40B4-BE49-F238E27FC236}">
                <a16:creationId xmlns:a16="http://schemas.microsoft.com/office/drawing/2014/main" id="{2A1A3EB1-1710-134E-83F0-9C1B86A95626}"/>
              </a:ext>
            </a:extLst>
          </p:cNvPr>
          <p:cNvSpPr txBox="1">
            <a:spLocks/>
          </p:cNvSpPr>
          <p:nvPr/>
        </p:nvSpPr>
        <p:spPr>
          <a:xfrm>
            <a:off x="457200" y="828292"/>
            <a:ext cx="131826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Operator pain point: Unclear Application Hierarchy</a:t>
            </a:r>
          </a:p>
        </p:txBody>
      </p:sp>
      <p:sp>
        <p:nvSpPr>
          <p:cNvPr id="8" name="TextBox 7">
            <a:extLst>
              <a:ext uri="{FF2B5EF4-FFF2-40B4-BE49-F238E27FC236}">
                <a16:creationId xmlns:a16="http://schemas.microsoft.com/office/drawing/2014/main" id="{5206FA85-6948-D040-A931-92FBD8AD28DC}"/>
              </a:ext>
            </a:extLst>
          </p:cNvPr>
          <p:cNvSpPr txBox="1"/>
          <p:nvPr/>
        </p:nvSpPr>
        <p:spPr>
          <a:xfrm>
            <a:off x="457200" y="1457756"/>
            <a:ext cx="13557741" cy="1638077"/>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Because John didn’t build the application he manages, he doesn’t have a macro view of how it’s architected, and relies on “tribal knowledge” to learn how things are put together. He often resorts to troubleshooting with “gut reaction” guesswork. </a:t>
            </a:r>
          </a:p>
          <a:p>
            <a:endParaRPr lang="en-US" dirty="0">
              <a:latin typeface="IBM Plex Sans Light" panose="020B0403050203000203" pitchFamily="34" charset="77"/>
            </a:endParaRPr>
          </a:p>
        </p:txBody>
      </p:sp>
      <p:pic>
        <p:nvPicPr>
          <p:cNvPr id="10" name="Picture 9">
            <a:extLst>
              <a:ext uri="{FF2B5EF4-FFF2-40B4-BE49-F238E27FC236}">
                <a16:creationId xmlns:a16="http://schemas.microsoft.com/office/drawing/2014/main" id="{7BB6571B-E4CE-9F46-B787-14C60E833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12" y="3228767"/>
            <a:ext cx="4522787" cy="4522787"/>
          </a:xfrm>
          <a:prstGeom prst="rect">
            <a:avLst/>
          </a:prstGeom>
        </p:spPr>
      </p:pic>
      <p:sp>
        <p:nvSpPr>
          <p:cNvPr id="12" name="TextBox 11">
            <a:extLst>
              <a:ext uri="{FF2B5EF4-FFF2-40B4-BE49-F238E27FC236}">
                <a16:creationId xmlns:a16="http://schemas.microsoft.com/office/drawing/2014/main" id="{5977BFF8-4B86-C94D-9C9B-9C6362B092E8}"/>
              </a:ext>
            </a:extLst>
          </p:cNvPr>
          <p:cNvSpPr txBox="1"/>
          <p:nvPr/>
        </p:nvSpPr>
        <p:spPr>
          <a:xfrm>
            <a:off x="5715000" y="3095833"/>
            <a:ext cx="8077200" cy="4901214"/>
          </a:xfrm>
          <a:prstGeom prst="rect">
            <a:avLst/>
          </a:prstGeom>
          <a:noFill/>
        </p:spPr>
        <p:txBody>
          <a:bodyPr wrap="square" rtlCol="0">
            <a:spAutoFit/>
          </a:bodyPr>
          <a:lstStyle/>
          <a:p>
            <a:r>
              <a:rPr lang="en-US" dirty="0">
                <a:solidFill>
                  <a:schemeClr val="bg2">
                    <a:lumMod val="50000"/>
                  </a:schemeClr>
                </a:solidFill>
                <a:latin typeface="IBM Plex Sans Text" panose="020B0503050203000203" pitchFamily="34" charset="77"/>
              </a:rPr>
              <a:t>Issues observed during user interviews:</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Difficulty remembering the correct cluster or namespace name in order to look up that context to investigate. Drill down into one area only to realize what they were looking for must be in a different place </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“A lot of our issues are because another service that our app relies on is having an issue…no real way to learn these dependencies if you didn’t develop it. Tribal knowledge is a problem.”</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“A lot of support is dependent on who is kept up to date [on application architecture]”</a:t>
            </a:r>
          </a:p>
        </p:txBody>
      </p:sp>
    </p:spTree>
    <p:extLst>
      <p:ext uri="{BB962C8B-B14F-4D97-AF65-F5344CB8AC3E}">
        <p14:creationId xmlns:p14="http://schemas.microsoft.com/office/powerpoint/2010/main" val="3307209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48A7CC-DC74-7842-B8B4-09B0AAAB10A7}"/>
              </a:ext>
            </a:extLst>
          </p:cNvPr>
          <p:cNvPicPr>
            <a:picLocks noChangeAspect="1"/>
          </p:cNvPicPr>
          <p:nvPr/>
        </p:nvPicPr>
        <p:blipFill>
          <a:blip r:embed="rId3"/>
          <a:stretch>
            <a:fillRect/>
          </a:stretch>
        </p:blipFill>
        <p:spPr>
          <a:xfrm>
            <a:off x="717804" y="1411103"/>
            <a:ext cx="1522476" cy="1522476"/>
          </a:xfrm>
          <a:prstGeom prst="rect">
            <a:avLst/>
          </a:prstGeom>
        </p:spPr>
      </p:pic>
      <p:pic>
        <p:nvPicPr>
          <p:cNvPr id="7" name="Picture 6">
            <a:extLst>
              <a:ext uri="{FF2B5EF4-FFF2-40B4-BE49-F238E27FC236}">
                <a16:creationId xmlns:a16="http://schemas.microsoft.com/office/drawing/2014/main" id="{2B30A844-9C46-9641-9894-F0F019231F24}"/>
              </a:ext>
            </a:extLst>
          </p:cNvPr>
          <p:cNvPicPr>
            <a:picLocks noChangeAspect="1"/>
          </p:cNvPicPr>
          <p:nvPr/>
        </p:nvPicPr>
        <p:blipFill>
          <a:blip r:embed="rId4"/>
          <a:stretch>
            <a:fillRect/>
          </a:stretch>
        </p:blipFill>
        <p:spPr>
          <a:xfrm>
            <a:off x="3489426" y="2984557"/>
            <a:ext cx="1107000" cy="1107000"/>
          </a:xfrm>
          <a:prstGeom prst="rect">
            <a:avLst/>
          </a:prstGeom>
        </p:spPr>
      </p:pic>
      <p:pic>
        <p:nvPicPr>
          <p:cNvPr id="9" name="Picture 8">
            <a:extLst>
              <a:ext uri="{FF2B5EF4-FFF2-40B4-BE49-F238E27FC236}">
                <a16:creationId xmlns:a16="http://schemas.microsoft.com/office/drawing/2014/main" id="{5FE99622-B5D0-D941-8A7F-5D74EB953B86}"/>
              </a:ext>
            </a:extLst>
          </p:cNvPr>
          <p:cNvPicPr>
            <a:picLocks noChangeAspect="1"/>
          </p:cNvPicPr>
          <p:nvPr/>
        </p:nvPicPr>
        <p:blipFill>
          <a:blip r:embed="rId5"/>
          <a:stretch>
            <a:fillRect/>
          </a:stretch>
        </p:blipFill>
        <p:spPr>
          <a:xfrm>
            <a:off x="12313543" y="3477646"/>
            <a:ext cx="1505333" cy="1505333"/>
          </a:xfrm>
          <a:prstGeom prst="rect">
            <a:avLst/>
          </a:prstGeom>
        </p:spPr>
      </p:pic>
      <p:pic>
        <p:nvPicPr>
          <p:cNvPr id="13" name="Picture 12">
            <a:extLst>
              <a:ext uri="{FF2B5EF4-FFF2-40B4-BE49-F238E27FC236}">
                <a16:creationId xmlns:a16="http://schemas.microsoft.com/office/drawing/2014/main" id="{73F6B641-CD1B-064E-93B9-DF3DB7CCD462}"/>
              </a:ext>
            </a:extLst>
          </p:cNvPr>
          <p:cNvPicPr>
            <a:picLocks noChangeAspect="1"/>
          </p:cNvPicPr>
          <p:nvPr/>
        </p:nvPicPr>
        <p:blipFill>
          <a:blip r:embed="rId6"/>
          <a:stretch>
            <a:fillRect/>
          </a:stretch>
        </p:blipFill>
        <p:spPr>
          <a:xfrm>
            <a:off x="6892291" y="1891164"/>
            <a:ext cx="1264158" cy="1264158"/>
          </a:xfrm>
          <a:prstGeom prst="rect">
            <a:avLst/>
          </a:prstGeom>
        </p:spPr>
      </p:pic>
      <p:pic>
        <p:nvPicPr>
          <p:cNvPr id="15" name="Picture 14">
            <a:extLst>
              <a:ext uri="{FF2B5EF4-FFF2-40B4-BE49-F238E27FC236}">
                <a16:creationId xmlns:a16="http://schemas.microsoft.com/office/drawing/2014/main" id="{F8D316E2-ED47-6547-BDC9-1E36F1999641}"/>
              </a:ext>
            </a:extLst>
          </p:cNvPr>
          <p:cNvPicPr>
            <a:picLocks noChangeAspect="1"/>
          </p:cNvPicPr>
          <p:nvPr/>
        </p:nvPicPr>
        <p:blipFill>
          <a:blip r:embed="rId7"/>
          <a:stretch>
            <a:fillRect/>
          </a:stretch>
        </p:blipFill>
        <p:spPr>
          <a:xfrm>
            <a:off x="9842531" y="2523241"/>
            <a:ext cx="1399606" cy="1399606"/>
          </a:xfrm>
          <a:prstGeom prst="rect">
            <a:avLst/>
          </a:prstGeom>
        </p:spPr>
      </p:pic>
      <p:pic>
        <p:nvPicPr>
          <p:cNvPr id="17" name="Picture 16">
            <a:extLst>
              <a:ext uri="{FF2B5EF4-FFF2-40B4-BE49-F238E27FC236}">
                <a16:creationId xmlns:a16="http://schemas.microsoft.com/office/drawing/2014/main" id="{1A2079A7-11BD-514A-A1EA-302DE0CE55E3}"/>
              </a:ext>
            </a:extLst>
          </p:cNvPr>
          <p:cNvPicPr>
            <a:picLocks noChangeAspect="1"/>
          </p:cNvPicPr>
          <p:nvPr/>
        </p:nvPicPr>
        <p:blipFill>
          <a:blip r:embed="rId8"/>
          <a:stretch>
            <a:fillRect/>
          </a:stretch>
        </p:blipFill>
        <p:spPr>
          <a:xfrm>
            <a:off x="7344378" y="6282412"/>
            <a:ext cx="1624140" cy="1624140"/>
          </a:xfrm>
          <a:prstGeom prst="rect">
            <a:avLst/>
          </a:prstGeom>
        </p:spPr>
      </p:pic>
      <p:grpSp>
        <p:nvGrpSpPr>
          <p:cNvPr id="29" name="Group 28">
            <a:extLst>
              <a:ext uri="{FF2B5EF4-FFF2-40B4-BE49-F238E27FC236}">
                <a16:creationId xmlns:a16="http://schemas.microsoft.com/office/drawing/2014/main" id="{60FA9C33-F07B-8944-9EAC-B0C82DB62185}"/>
              </a:ext>
            </a:extLst>
          </p:cNvPr>
          <p:cNvGrpSpPr/>
          <p:nvPr/>
        </p:nvGrpSpPr>
        <p:grpSpPr>
          <a:xfrm>
            <a:off x="9429680" y="5561541"/>
            <a:ext cx="1847089" cy="1847089"/>
            <a:chOff x="8656324" y="2629852"/>
            <a:chExt cx="2059305" cy="2059305"/>
          </a:xfrm>
        </p:grpSpPr>
        <p:pic>
          <p:nvPicPr>
            <p:cNvPr id="21" name="Picture 20">
              <a:extLst>
                <a:ext uri="{FF2B5EF4-FFF2-40B4-BE49-F238E27FC236}">
                  <a16:creationId xmlns:a16="http://schemas.microsoft.com/office/drawing/2014/main" id="{30DD2674-9F7D-8E4B-AFA3-51FBB11E8C23}"/>
                </a:ext>
              </a:extLst>
            </p:cNvPr>
            <p:cNvPicPr>
              <a:picLocks noChangeAspect="1"/>
            </p:cNvPicPr>
            <p:nvPr/>
          </p:nvPicPr>
          <p:blipFill>
            <a:blip r:embed="rId9"/>
            <a:stretch>
              <a:fillRect/>
            </a:stretch>
          </p:blipFill>
          <p:spPr>
            <a:xfrm>
              <a:off x="8656324" y="2629852"/>
              <a:ext cx="2059305" cy="2059305"/>
            </a:xfrm>
            <a:prstGeom prst="rect">
              <a:avLst/>
            </a:prstGeom>
          </p:spPr>
        </p:pic>
        <p:pic>
          <p:nvPicPr>
            <p:cNvPr id="25" name="Picture 24">
              <a:extLst>
                <a:ext uri="{FF2B5EF4-FFF2-40B4-BE49-F238E27FC236}">
                  <a16:creationId xmlns:a16="http://schemas.microsoft.com/office/drawing/2014/main" id="{C3F1ADED-7A2A-3B4D-A3F7-378DCA2297BC}"/>
                </a:ext>
              </a:extLst>
            </p:cNvPr>
            <p:cNvPicPr>
              <a:picLocks noChangeAspect="1"/>
            </p:cNvPicPr>
            <p:nvPr/>
          </p:nvPicPr>
          <p:blipFill>
            <a:blip r:embed="rId10"/>
            <a:stretch>
              <a:fillRect/>
            </a:stretch>
          </p:blipFill>
          <p:spPr>
            <a:xfrm flipH="1">
              <a:off x="9576439" y="3176588"/>
              <a:ext cx="1139190" cy="1139190"/>
            </a:xfrm>
            <a:prstGeom prst="rect">
              <a:avLst/>
            </a:prstGeom>
          </p:spPr>
        </p:pic>
      </p:grpSp>
      <p:pic>
        <p:nvPicPr>
          <p:cNvPr id="26" name="Picture 25">
            <a:extLst>
              <a:ext uri="{FF2B5EF4-FFF2-40B4-BE49-F238E27FC236}">
                <a16:creationId xmlns:a16="http://schemas.microsoft.com/office/drawing/2014/main" id="{2501C67D-9CCE-0549-9CEE-18631803B8DC}"/>
              </a:ext>
            </a:extLst>
          </p:cNvPr>
          <p:cNvPicPr>
            <a:picLocks noChangeAspect="1"/>
          </p:cNvPicPr>
          <p:nvPr/>
        </p:nvPicPr>
        <p:blipFill>
          <a:blip r:embed="rId11"/>
          <a:stretch>
            <a:fillRect/>
          </a:stretch>
        </p:blipFill>
        <p:spPr>
          <a:xfrm>
            <a:off x="2887813" y="5223895"/>
            <a:ext cx="1360877" cy="1360877"/>
          </a:xfrm>
          <a:prstGeom prst="rect">
            <a:avLst/>
          </a:prstGeom>
        </p:spPr>
      </p:pic>
      <p:pic>
        <p:nvPicPr>
          <p:cNvPr id="28" name="Picture 27">
            <a:extLst>
              <a:ext uri="{FF2B5EF4-FFF2-40B4-BE49-F238E27FC236}">
                <a16:creationId xmlns:a16="http://schemas.microsoft.com/office/drawing/2014/main" id="{7B8A138F-3025-F444-8431-9E6B54AFB588}"/>
              </a:ext>
            </a:extLst>
          </p:cNvPr>
          <p:cNvPicPr>
            <a:picLocks noChangeAspect="1"/>
          </p:cNvPicPr>
          <p:nvPr/>
        </p:nvPicPr>
        <p:blipFill>
          <a:blip r:embed="rId12"/>
          <a:stretch>
            <a:fillRect/>
          </a:stretch>
        </p:blipFill>
        <p:spPr>
          <a:xfrm>
            <a:off x="457068" y="6640043"/>
            <a:ext cx="1522476" cy="1522476"/>
          </a:xfrm>
          <a:prstGeom prst="rect">
            <a:avLst/>
          </a:prstGeom>
        </p:spPr>
      </p:pic>
      <p:grpSp>
        <p:nvGrpSpPr>
          <p:cNvPr id="39" name="Group 38">
            <a:extLst>
              <a:ext uri="{FF2B5EF4-FFF2-40B4-BE49-F238E27FC236}">
                <a16:creationId xmlns:a16="http://schemas.microsoft.com/office/drawing/2014/main" id="{9E9B1DAC-E861-C346-A3AB-5B232DF333DB}"/>
              </a:ext>
            </a:extLst>
          </p:cNvPr>
          <p:cNvGrpSpPr/>
          <p:nvPr/>
        </p:nvGrpSpPr>
        <p:grpSpPr>
          <a:xfrm>
            <a:off x="6302897" y="6318383"/>
            <a:ext cx="2166552" cy="2190559"/>
            <a:chOff x="4092420" y="3699510"/>
            <a:chExt cx="2747051" cy="2777491"/>
          </a:xfrm>
        </p:grpSpPr>
        <p:grpSp>
          <p:nvGrpSpPr>
            <p:cNvPr id="30" name="Group 29">
              <a:extLst>
                <a:ext uri="{FF2B5EF4-FFF2-40B4-BE49-F238E27FC236}">
                  <a16:creationId xmlns:a16="http://schemas.microsoft.com/office/drawing/2014/main" id="{D9B5C419-3309-734B-9B0B-13A8D0546210}"/>
                </a:ext>
              </a:extLst>
            </p:cNvPr>
            <p:cNvGrpSpPr/>
            <p:nvPr/>
          </p:nvGrpSpPr>
          <p:grpSpPr>
            <a:xfrm>
              <a:off x="4780166" y="4417696"/>
              <a:ext cx="2059305" cy="2059305"/>
              <a:chOff x="8656324" y="2629852"/>
              <a:chExt cx="2059305" cy="2059305"/>
            </a:xfrm>
          </p:grpSpPr>
          <p:pic>
            <p:nvPicPr>
              <p:cNvPr id="31" name="Picture 30">
                <a:extLst>
                  <a:ext uri="{FF2B5EF4-FFF2-40B4-BE49-F238E27FC236}">
                    <a16:creationId xmlns:a16="http://schemas.microsoft.com/office/drawing/2014/main" id="{EB50C49F-BF0B-EB42-A1F5-C37E8BD62781}"/>
                  </a:ext>
                </a:extLst>
              </p:cNvPr>
              <p:cNvPicPr>
                <a:picLocks noChangeAspect="1"/>
              </p:cNvPicPr>
              <p:nvPr/>
            </p:nvPicPr>
            <p:blipFill>
              <a:blip r:embed="rId9"/>
              <a:stretch>
                <a:fillRect/>
              </a:stretch>
            </p:blipFill>
            <p:spPr>
              <a:xfrm>
                <a:off x="8656324" y="2629852"/>
                <a:ext cx="2059305" cy="2059305"/>
              </a:xfrm>
              <a:prstGeom prst="rect">
                <a:avLst/>
              </a:prstGeom>
            </p:spPr>
          </p:pic>
          <p:pic>
            <p:nvPicPr>
              <p:cNvPr id="32" name="Picture 31">
                <a:extLst>
                  <a:ext uri="{FF2B5EF4-FFF2-40B4-BE49-F238E27FC236}">
                    <a16:creationId xmlns:a16="http://schemas.microsoft.com/office/drawing/2014/main" id="{B6368475-E29F-0F4D-9AD7-4528679232FF}"/>
                  </a:ext>
                </a:extLst>
              </p:cNvPr>
              <p:cNvPicPr>
                <a:picLocks noChangeAspect="1"/>
              </p:cNvPicPr>
              <p:nvPr/>
            </p:nvPicPr>
            <p:blipFill>
              <a:blip r:embed="rId10"/>
              <a:stretch>
                <a:fillRect/>
              </a:stretch>
            </p:blipFill>
            <p:spPr>
              <a:xfrm flipH="1">
                <a:off x="9576439" y="3176588"/>
                <a:ext cx="1139190" cy="1139190"/>
              </a:xfrm>
              <a:prstGeom prst="rect">
                <a:avLst/>
              </a:prstGeom>
            </p:spPr>
          </p:pic>
        </p:grpSp>
        <p:grpSp>
          <p:nvGrpSpPr>
            <p:cNvPr id="33" name="Group 32">
              <a:extLst>
                <a:ext uri="{FF2B5EF4-FFF2-40B4-BE49-F238E27FC236}">
                  <a16:creationId xmlns:a16="http://schemas.microsoft.com/office/drawing/2014/main" id="{593604B0-4C07-9C44-B9D7-1E8568829A5A}"/>
                </a:ext>
              </a:extLst>
            </p:cNvPr>
            <p:cNvGrpSpPr/>
            <p:nvPr/>
          </p:nvGrpSpPr>
          <p:grpSpPr>
            <a:xfrm>
              <a:off x="4201958" y="3699510"/>
              <a:ext cx="2059305" cy="2059305"/>
              <a:chOff x="8656324" y="2629852"/>
              <a:chExt cx="2059305" cy="2059305"/>
            </a:xfrm>
          </p:grpSpPr>
          <p:pic>
            <p:nvPicPr>
              <p:cNvPr id="34" name="Picture 33">
                <a:extLst>
                  <a:ext uri="{FF2B5EF4-FFF2-40B4-BE49-F238E27FC236}">
                    <a16:creationId xmlns:a16="http://schemas.microsoft.com/office/drawing/2014/main" id="{9BE604BE-AAE6-E648-A300-06D6A15CC239}"/>
                  </a:ext>
                </a:extLst>
              </p:cNvPr>
              <p:cNvPicPr>
                <a:picLocks noChangeAspect="1"/>
              </p:cNvPicPr>
              <p:nvPr/>
            </p:nvPicPr>
            <p:blipFill>
              <a:blip r:embed="rId9"/>
              <a:stretch>
                <a:fillRect/>
              </a:stretch>
            </p:blipFill>
            <p:spPr>
              <a:xfrm>
                <a:off x="8656324" y="2629852"/>
                <a:ext cx="2059305" cy="2059305"/>
              </a:xfrm>
              <a:prstGeom prst="rect">
                <a:avLst/>
              </a:prstGeom>
            </p:spPr>
          </p:pic>
          <p:pic>
            <p:nvPicPr>
              <p:cNvPr id="35" name="Picture 34">
                <a:extLst>
                  <a:ext uri="{FF2B5EF4-FFF2-40B4-BE49-F238E27FC236}">
                    <a16:creationId xmlns:a16="http://schemas.microsoft.com/office/drawing/2014/main" id="{A383A240-C0B4-4247-AF9B-8F942D0C0C69}"/>
                  </a:ext>
                </a:extLst>
              </p:cNvPr>
              <p:cNvPicPr>
                <a:picLocks noChangeAspect="1"/>
              </p:cNvPicPr>
              <p:nvPr/>
            </p:nvPicPr>
            <p:blipFill>
              <a:blip r:embed="rId10"/>
              <a:stretch>
                <a:fillRect/>
              </a:stretch>
            </p:blipFill>
            <p:spPr>
              <a:xfrm flipH="1">
                <a:off x="9576439" y="3176588"/>
                <a:ext cx="1139190" cy="1139190"/>
              </a:xfrm>
              <a:prstGeom prst="rect">
                <a:avLst/>
              </a:prstGeom>
            </p:spPr>
          </p:pic>
        </p:grpSp>
        <p:grpSp>
          <p:nvGrpSpPr>
            <p:cNvPr id="36" name="Group 35">
              <a:extLst>
                <a:ext uri="{FF2B5EF4-FFF2-40B4-BE49-F238E27FC236}">
                  <a16:creationId xmlns:a16="http://schemas.microsoft.com/office/drawing/2014/main" id="{7F806818-DF48-3E4A-8484-C29CB5484161}"/>
                </a:ext>
              </a:extLst>
            </p:cNvPr>
            <p:cNvGrpSpPr/>
            <p:nvPr/>
          </p:nvGrpSpPr>
          <p:grpSpPr>
            <a:xfrm>
              <a:off x="4092420" y="4379594"/>
              <a:ext cx="2059305" cy="2059305"/>
              <a:chOff x="8656324" y="2629852"/>
              <a:chExt cx="2059305" cy="2059305"/>
            </a:xfrm>
          </p:grpSpPr>
          <p:pic>
            <p:nvPicPr>
              <p:cNvPr id="37" name="Picture 36">
                <a:extLst>
                  <a:ext uri="{FF2B5EF4-FFF2-40B4-BE49-F238E27FC236}">
                    <a16:creationId xmlns:a16="http://schemas.microsoft.com/office/drawing/2014/main" id="{CAA49334-5716-6845-8B46-D459EBA8F12D}"/>
                  </a:ext>
                </a:extLst>
              </p:cNvPr>
              <p:cNvPicPr>
                <a:picLocks noChangeAspect="1"/>
              </p:cNvPicPr>
              <p:nvPr/>
            </p:nvPicPr>
            <p:blipFill>
              <a:blip r:embed="rId9"/>
              <a:stretch>
                <a:fillRect/>
              </a:stretch>
            </p:blipFill>
            <p:spPr>
              <a:xfrm>
                <a:off x="8656324" y="2629852"/>
                <a:ext cx="2059305" cy="2059305"/>
              </a:xfrm>
              <a:prstGeom prst="rect">
                <a:avLst/>
              </a:prstGeom>
            </p:spPr>
          </p:pic>
          <p:pic>
            <p:nvPicPr>
              <p:cNvPr id="38" name="Picture 37">
                <a:extLst>
                  <a:ext uri="{FF2B5EF4-FFF2-40B4-BE49-F238E27FC236}">
                    <a16:creationId xmlns:a16="http://schemas.microsoft.com/office/drawing/2014/main" id="{E6969146-E5A0-1147-8C00-64D3DAA926D4}"/>
                  </a:ext>
                </a:extLst>
              </p:cNvPr>
              <p:cNvPicPr>
                <a:picLocks noChangeAspect="1"/>
              </p:cNvPicPr>
              <p:nvPr/>
            </p:nvPicPr>
            <p:blipFill>
              <a:blip r:embed="rId10"/>
              <a:stretch>
                <a:fillRect/>
              </a:stretch>
            </p:blipFill>
            <p:spPr>
              <a:xfrm flipH="1">
                <a:off x="9576439" y="3176588"/>
                <a:ext cx="1139190" cy="1139190"/>
              </a:xfrm>
              <a:prstGeom prst="rect">
                <a:avLst/>
              </a:prstGeom>
            </p:spPr>
          </p:pic>
        </p:grpSp>
      </p:grpSp>
      <p:sp>
        <p:nvSpPr>
          <p:cNvPr id="41" name="Subtitle 2">
            <a:extLst>
              <a:ext uri="{FF2B5EF4-FFF2-40B4-BE49-F238E27FC236}">
                <a16:creationId xmlns:a16="http://schemas.microsoft.com/office/drawing/2014/main" id="{160A182D-5819-BC45-9F84-7D9EF18F499E}"/>
              </a:ext>
            </a:extLst>
          </p:cNvPr>
          <p:cNvSpPr txBox="1">
            <a:spLocks/>
          </p:cNvSpPr>
          <p:nvPr/>
        </p:nvSpPr>
        <p:spPr>
          <a:xfrm>
            <a:off x="95514" y="685800"/>
            <a:ext cx="10972800" cy="766190"/>
          </a:xfrm>
          <a:prstGeom prst="rect">
            <a:avLst/>
          </a:prstGeom>
        </p:spPr>
        <p:txBody>
          <a:bodyPr vert="horz" lIns="109728" tIns="54864" rIns="109728" bIns="5486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60" b="1" dirty="0">
                <a:solidFill>
                  <a:schemeClr val="bg2">
                    <a:lumMod val="25000"/>
                  </a:schemeClr>
                </a:solidFill>
                <a:latin typeface="IBM Plex Mono SemiBold" panose="020B0509050203000203" pitchFamily="49" charset="77"/>
              </a:rPr>
              <a:t>As-Is Scenario</a:t>
            </a:r>
          </a:p>
        </p:txBody>
      </p:sp>
      <p:sp>
        <p:nvSpPr>
          <p:cNvPr id="42" name="Rectangular Callout 41">
            <a:extLst>
              <a:ext uri="{FF2B5EF4-FFF2-40B4-BE49-F238E27FC236}">
                <a16:creationId xmlns:a16="http://schemas.microsoft.com/office/drawing/2014/main" id="{A7869440-A34D-2945-82E2-1F4C9042ED61}"/>
              </a:ext>
            </a:extLst>
          </p:cNvPr>
          <p:cNvSpPr/>
          <p:nvPr/>
        </p:nvSpPr>
        <p:spPr>
          <a:xfrm flipV="1">
            <a:off x="275752" y="3019133"/>
            <a:ext cx="2633472" cy="1259588"/>
          </a:xfrm>
          <a:prstGeom prst="wedgeRectCallout">
            <a:avLst>
              <a:gd name="adj1" fmla="val -9722"/>
              <a:gd name="adj2" fmla="val 73152"/>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43" name="TextBox 42">
            <a:extLst>
              <a:ext uri="{FF2B5EF4-FFF2-40B4-BE49-F238E27FC236}">
                <a16:creationId xmlns:a16="http://schemas.microsoft.com/office/drawing/2014/main" id="{4FD7C0E9-F25C-7A41-8272-7A9CE4CB11DE}"/>
              </a:ext>
            </a:extLst>
          </p:cNvPr>
          <p:cNvSpPr txBox="1"/>
          <p:nvPr/>
        </p:nvSpPr>
        <p:spPr>
          <a:xfrm>
            <a:off x="275752" y="3156578"/>
            <a:ext cx="2633472" cy="916661"/>
          </a:xfrm>
          <a:prstGeom prst="rect">
            <a:avLst/>
          </a:prstGeom>
          <a:noFill/>
        </p:spPr>
        <p:txBody>
          <a:bodyPr wrap="square" rtlCol="0">
            <a:spAutoFit/>
          </a:bodyPr>
          <a:lstStyle/>
          <a:p>
            <a:r>
              <a:rPr lang="en-US" sz="1440" dirty="0">
                <a:solidFill>
                  <a:schemeClr val="tx1">
                    <a:lumMod val="75000"/>
                    <a:lumOff val="25000"/>
                  </a:schemeClr>
                </a:solidFill>
                <a:latin typeface="IBM Plex Sans Condensed" panose="020B0506050203000203" pitchFamily="34" charset="77"/>
              </a:rPr>
              <a:t>Customer emails support saying they are having issues with a widget loading on the front-end of the application John manages</a:t>
            </a:r>
          </a:p>
        </p:txBody>
      </p:sp>
      <p:sp>
        <p:nvSpPr>
          <p:cNvPr id="46" name="Rectangular Callout 45">
            <a:extLst>
              <a:ext uri="{FF2B5EF4-FFF2-40B4-BE49-F238E27FC236}">
                <a16:creationId xmlns:a16="http://schemas.microsoft.com/office/drawing/2014/main" id="{818E69EF-FE06-C947-BA5D-813858F9A3DA}"/>
              </a:ext>
            </a:extLst>
          </p:cNvPr>
          <p:cNvSpPr/>
          <p:nvPr/>
        </p:nvSpPr>
        <p:spPr>
          <a:xfrm>
            <a:off x="3562086" y="1577694"/>
            <a:ext cx="2633472" cy="1107000"/>
          </a:xfrm>
          <a:prstGeom prst="wedgeRectCallout">
            <a:avLst>
              <a:gd name="adj1" fmla="val -31076"/>
              <a:gd name="adj2" fmla="val 75971"/>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solidFill>
                <a:schemeClr val="bg2">
                  <a:lumMod val="75000"/>
                </a:schemeClr>
              </a:solidFill>
            </a:endParaRPr>
          </a:p>
        </p:txBody>
      </p:sp>
      <p:sp>
        <p:nvSpPr>
          <p:cNvPr id="47" name="TextBox 46">
            <a:extLst>
              <a:ext uri="{FF2B5EF4-FFF2-40B4-BE49-F238E27FC236}">
                <a16:creationId xmlns:a16="http://schemas.microsoft.com/office/drawing/2014/main" id="{EEC9C978-3E0C-A64D-BA07-D46FE2C7E572}"/>
              </a:ext>
            </a:extLst>
          </p:cNvPr>
          <p:cNvSpPr txBox="1"/>
          <p:nvPr/>
        </p:nvSpPr>
        <p:spPr>
          <a:xfrm>
            <a:off x="3575440" y="1632939"/>
            <a:ext cx="2633472"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Support creates an incident through John’s alert system. He receives a page that something is wrong with his application.</a:t>
            </a:r>
          </a:p>
        </p:txBody>
      </p:sp>
      <p:sp>
        <p:nvSpPr>
          <p:cNvPr id="48" name="Rectangular Callout 47">
            <a:extLst>
              <a:ext uri="{FF2B5EF4-FFF2-40B4-BE49-F238E27FC236}">
                <a16:creationId xmlns:a16="http://schemas.microsoft.com/office/drawing/2014/main" id="{7D20854E-EAAE-0C48-8CE4-5ECEF46D96EB}"/>
              </a:ext>
            </a:extLst>
          </p:cNvPr>
          <p:cNvSpPr/>
          <p:nvPr/>
        </p:nvSpPr>
        <p:spPr>
          <a:xfrm flipV="1">
            <a:off x="5285968" y="3414651"/>
            <a:ext cx="2960502" cy="1107000"/>
          </a:xfrm>
          <a:prstGeom prst="wedgeRectCallout">
            <a:avLst>
              <a:gd name="adj1" fmla="val 24418"/>
              <a:gd name="adj2" fmla="val 80927"/>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49" name="TextBox 48">
            <a:extLst>
              <a:ext uri="{FF2B5EF4-FFF2-40B4-BE49-F238E27FC236}">
                <a16:creationId xmlns:a16="http://schemas.microsoft.com/office/drawing/2014/main" id="{7341C6E5-491C-EB47-8B93-A46B9D5C4AB5}"/>
              </a:ext>
            </a:extLst>
          </p:cNvPr>
          <p:cNvSpPr txBox="1"/>
          <p:nvPr/>
        </p:nvSpPr>
        <p:spPr>
          <a:xfrm>
            <a:off x="5285968" y="3450217"/>
            <a:ext cx="3089495"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logs in to his incident manager, where he claims the ticket and sees if the incident includes any additional data about what is happening.</a:t>
            </a:r>
          </a:p>
        </p:txBody>
      </p:sp>
      <p:sp>
        <p:nvSpPr>
          <p:cNvPr id="50" name="Rectangular Callout 49">
            <a:extLst>
              <a:ext uri="{FF2B5EF4-FFF2-40B4-BE49-F238E27FC236}">
                <a16:creationId xmlns:a16="http://schemas.microsoft.com/office/drawing/2014/main" id="{94954F1C-30C0-3B44-B3BD-17F9A250F382}"/>
              </a:ext>
            </a:extLst>
          </p:cNvPr>
          <p:cNvSpPr/>
          <p:nvPr/>
        </p:nvSpPr>
        <p:spPr>
          <a:xfrm>
            <a:off x="8853180" y="1123630"/>
            <a:ext cx="3925696" cy="1107000"/>
          </a:xfrm>
          <a:prstGeom prst="wedgeRectCallout">
            <a:avLst>
              <a:gd name="adj1" fmla="val -5892"/>
              <a:gd name="adj2" fmla="val 84644"/>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51" name="TextBox 50">
            <a:extLst>
              <a:ext uri="{FF2B5EF4-FFF2-40B4-BE49-F238E27FC236}">
                <a16:creationId xmlns:a16="http://schemas.microsoft.com/office/drawing/2014/main" id="{9FACB072-2BF8-0742-A695-ACA658E04314}"/>
              </a:ext>
            </a:extLst>
          </p:cNvPr>
          <p:cNvSpPr txBox="1"/>
          <p:nvPr/>
        </p:nvSpPr>
        <p:spPr>
          <a:xfrm>
            <a:off x="8823598" y="1168157"/>
            <a:ext cx="3928208"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checks the team’s runbooks to see if this kind of error has occurred before and has an established resolution plan. He goes through the runbook steps, but it doesn’t solve the problem</a:t>
            </a:r>
          </a:p>
        </p:txBody>
      </p:sp>
      <p:sp>
        <p:nvSpPr>
          <p:cNvPr id="54" name="Rectangular Callout 53">
            <a:extLst>
              <a:ext uri="{FF2B5EF4-FFF2-40B4-BE49-F238E27FC236}">
                <a16:creationId xmlns:a16="http://schemas.microsoft.com/office/drawing/2014/main" id="{0DB9CE16-4D1A-934F-914E-48259E47EAF7}"/>
              </a:ext>
            </a:extLst>
          </p:cNvPr>
          <p:cNvSpPr/>
          <p:nvPr/>
        </p:nvSpPr>
        <p:spPr>
          <a:xfrm flipV="1">
            <a:off x="8656202" y="4150544"/>
            <a:ext cx="3612756" cy="1246573"/>
          </a:xfrm>
          <a:prstGeom prst="wedgeRectCallout">
            <a:avLst>
              <a:gd name="adj1" fmla="val 65421"/>
              <a:gd name="adj2" fmla="val -1595"/>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55" name="TextBox 54">
            <a:extLst>
              <a:ext uri="{FF2B5EF4-FFF2-40B4-BE49-F238E27FC236}">
                <a16:creationId xmlns:a16="http://schemas.microsoft.com/office/drawing/2014/main" id="{53E105CF-F157-5B49-BA68-2601E3429CFF}"/>
              </a:ext>
            </a:extLst>
          </p:cNvPr>
          <p:cNvSpPr txBox="1"/>
          <p:nvPr/>
        </p:nvSpPr>
        <p:spPr>
          <a:xfrm>
            <a:off x="8701272" y="4158679"/>
            <a:ext cx="3612756" cy="1122743"/>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Now John needs to come up with his own hypothesis for what is going wrong. First, he checks his metrics dashboard to see if he can spot any spikes in activity or other indications of where the application may be misbehaving</a:t>
            </a:r>
          </a:p>
        </p:txBody>
      </p:sp>
      <p:sp>
        <p:nvSpPr>
          <p:cNvPr id="56" name="Rectangular Callout 55">
            <a:extLst>
              <a:ext uri="{FF2B5EF4-FFF2-40B4-BE49-F238E27FC236}">
                <a16:creationId xmlns:a16="http://schemas.microsoft.com/office/drawing/2014/main" id="{B85BA6AB-BF85-0D4D-A5D2-487651D37E61}"/>
              </a:ext>
            </a:extLst>
          </p:cNvPr>
          <p:cNvSpPr/>
          <p:nvPr/>
        </p:nvSpPr>
        <p:spPr>
          <a:xfrm flipV="1">
            <a:off x="10744200" y="7071042"/>
            <a:ext cx="3339153" cy="1107000"/>
          </a:xfrm>
          <a:prstGeom prst="wedgeRectCallout">
            <a:avLst>
              <a:gd name="adj1" fmla="val -37331"/>
              <a:gd name="adj2" fmla="val 84644"/>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57" name="TextBox 56">
            <a:extLst>
              <a:ext uri="{FF2B5EF4-FFF2-40B4-BE49-F238E27FC236}">
                <a16:creationId xmlns:a16="http://schemas.microsoft.com/office/drawing/2014/main" id="{769A1C52-0F79-3A47-A8B9-C2493797EDBA}"/>
              </a:ext>
            </a:extLst>
          </p:cNvPr>
          <p:cNvSpPr txBox="1"/>
          <p:nvPr/>
        </p:nvSpPr>
        <p:spPr>
          <a:xfrm>
            <a:off x="10805926" y="7143709"/>
            <a:ext cx="3367406"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has an idea of where the issue might be occurring. He uses his K8 dashboard to navigate to the particular cluster, then investigates individual pods. </a:t>
            </a:r>
          </a:p>
        </p:txBody>
      </p:sp>
      <p:sp>
        <p:nvSpPr>
          <p:cNvPr id="58" name="Rectangular Callout 57">
            <a:extLst>
              <a:ext uri="{FF2B5EF4-FFF2-40B4-BE49-F238E27FC236}">
                <a16:creationId xmlns:a16="http://schemas.microsoft.com/office/drawing/2014/main" id="{E0A165A4-2C91-5B42-ABFE-658ECCBD044F}"/>
              </a:ext>
            </a:extLst>
          </p:cNvPr>
          <p:cNvSpPr/>
          <p:nvPr/>
        </p:nvSpPr>
        <p:spPr>
          <a:xfrm>
            <a:off x="4596425" y="4712570"/>
            <a:ext cx="3851837" cy="1949126"/>
          </a:xfrm>
          <a:prstGeom prst="wedgeRectCallout">
            <a:avLst>
              <a:gd name="adj1" fmla="val -611"/>
              <a:gd name="adj2" fmla="val 80162"/>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59" name="TextBox 58">
            <a:extLst>
              <a:ext uri="{FF2B5EF4-FFF2-40B4-BE49-F238E27FC236}">
                <a16:creationId xmlns:a16="http://schemas.microsoft.com/office/drawing/2014/main" id="{10792105-B39B-A249-B68C-F4D9193A8490}"/>
              </a:ext>
            </a:extLst>
          </p:cNvPr>
          <p:cNvSpPr txBox="1"/>
          <p:nvPr/>
        </p:nvSpPr>
        <p:spPr>
          <a:xfrm>
            <a:off x="4683525" y="4843783"/>
            <a:ext cx="3814776" cy="1740989"/>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reaches a dead-end. He needs to go back to the beginning with a new cluster and see what is going on with those pods. He struggles to remember the names of clusters and namespaces that the pods live in. He can’t see his K8 resources across clusters and clouds, so he has to drill down in each area to investigate each piece.</a:t>
            </a:r>
          </a:p>
        </p:txBody>
      </p:sp>
      <p:sp>
        <p:nvSpPr>
          <p:cNvPr id="60" name="Rectangular Callout 59">
            <a:extLst>
              <a:ext uri="{FF2B5EF4-FFF2-40B4-BE49-F238E27FC236}">
                <a16:creationId xmlns:a16="http://schemas.microsoft.com/office/drawing/2014/main" id="{B5CF6D0C-6D1E-C045-8F0A-E00A33D4E54A}"/>
              </a:ext>
            </a:extLst>
          </p:cNvPr>
          <p:cNvSpPr/>
          <p:nvPr/>
        </p:nvSpPr>
        <p:spPr>
          <a:xfrm flipV="1">
            <a:off x="2400326" y="6940012"/>
            <a:ext cx="3344032" cy="1274452"/>
          </a:xfrm>
          <a:prstGeom prst="wedgeRectCallout">
            <a:avLst>
              <a:gd name="adj1" fmla="val -34884"/>
              <a:gd name="adj2" fmla="val 84425"/>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61" name="TextBox 60">
            <a:extLst>
              <a:ext uri="{FF2B5EF4-FFF2-40B4-BE49-F238E27FC236}">
                <a16:creationId xmlns:a16="http://schemas.microsoft.com/office/drawing/2014/main" id="{975CBB8E-F7D2-1A4F-B5C5-69C4EC9F3A7B}"/>
              </a:ext>
            </a:extLst>
          </p:cNvPr>
          <p:cNvSpPr txBox="1"/>
          <p:nvPr/>
        </p:nvSpPr>
        <p:spPr>
          <a:xfrm>
            <a:off x="2385141" y="6944597"/>
            <a:ext cx="3473025" cy="1328825"/>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Eventually John finds the resource that he thinks is affected, and has to switch between K8s dashboards and his terminal in order to pull up relevant logs and source code to build the full picture in order to fix the problem. </a:t>
            </a:r>
          </a:p>
        </p:txBody>
      </p:sp>
      <p:sp>
        <p:nvSpPr>
          <p:cNvPr id="62" name="Rectangular Callout 61">
            <a:extLst>
              <a:ext uri="{FF2B5EF4-FFF2-40B4-BE49-F238E27FC236}">
                <a16:creationId xmlns:a16="http://schemas.microsoft.com/office/drawing/2014/main" id="{1DCEFE5E-807D-8E47-9FFD-2FC559D2E125}"/>
              </a:ext>
            </a:extLst>
          </p:cNvPr>
          <p:cNvSpPr/>
          <p:nvPr/>
        </p:nvSpPr>
        <p:spPr>
          <a:xfrm>
            <a:off x="133126" y="5377474"/>
            <a:ext cx="2421591" cy="913896"/>
          </a:xfrm>
          <a:prstGeom prst="wedgeRectCallout">
            <a:avLst>
              <a:gd name="adj1" fmla="val 3588"/>
              <a:gd name="adj2" fmla="val 115830"/>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63" name="TextBox 62">
            <a:extLst>
              <a:ext uri="{FF2B5EF4-FFF2-40B4-BE49-F238E27FC236}">
                <a16:creationId xmlns:a16="http://schemas.microsoft.com/office/drawing/2014/main" id="{5F95689F-C0BC-884E-B4D8-774FDD7D5818}"/>
              </a:ext>
            </a:extLst>
          </p:cNvPr>
          <p:cNvSpPr txBox="1"/>
          <p:nvPr/>
        </p:nvSpPr>
        <p:spPr>
          <a:xfrm>
            <a:off x="133127" y="5410200"/>
            <a:ext cx="2507198"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closes the incident ticket, having successfully fixed the problem and automates for next time</a:t>
            </a:r>
          </a:p>
        </p:txBody>
      </p:sp>
      <p:cxnSp>
        <p:nvCxnSpPr>
          <p:cNvPr id="77" name="Straight Arrow Connector 76">
            <a:extLst>
              <a:ext uri="{FF2B5EF4-FFF2-40B4-BE49-F238E27FC236}">
                <a16:creationId xmlns:a16="http://schemas.microsoft.com/office/drawing/2014/main" id="{68372612-96DE-8443-A635-F8AF00159FE8}"/>
              </a:ext>
            </a:extLst>
          </p:cNvPr>
          <p:cNvCxnSpPr>
            <a:stCxn id="5" idx="3"/>
          </p:cNvCxnSpPr>
          <p:nvPr/>
        </p:nvCxnSpPr>
        <p:spPr>
          <a:xfrm>
            <a:off x="2240281" y="2172341"/>
            <a:ext cx="1249146" cy="1050703"/>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0626DEC-E46F-8248-9CFA-5D478D186F69}"/>
              </a:ext>
            </a:extLst>
          </p:cNvPr>
          <p:cNvCxnSpPr>
            <a:cxnSpLocks/>
            <a:stCxn id="7" idx="3"/>
            <a:endCxn id="13" idx="1"/>
          </p:cNvCxnSpPr>
          <p:nvPr/>
        </p:nvCxnSpPr>
        <p:spPr>
          <a:xfrm flipV="1">
            <a:off x="4596426" y="2523243"/>
            <a:ext cx="2295864" cy="1014815"/>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61D0D24-BD3C-7F44-A1E1-2191FEECE07F}"/>
              </a:ext>
            </a:extLst>
          </p:cNvPr>
          <p:cNvCxnSpPr>
            <a:cxnSpLocks/>
            <a:endCxn id="15" idx="1"/>
          </p:cNvCxnSpPr>
          <p:nvPr/>
        </p:nvCxnSpPr>
        <p:spPr>
          <a:xfrm>
            <a:off x="8134503" y="2439096"/>
            <a:ext cx="1708028" cy="783949"/>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604764A-42A8-EE4B-8FDF-18CC618C64E9}"/>
              </a:ext>
            </a:extLst>
          </p:cNvPr>
          <p:cNvCxnSpPr>
            <a:cxnSpLocks/>
          </p:cNvCxnSpPr>
          <p:nvPr/>
        </p:nvCxnSpPr>
        <p:spPr>
          <a:xfrm>
            <a:off x="11140974" y="3184462"/>
            <a:ext cx="1275926" cy="907096"/>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AE4D21D-7B3E-0F4E-8E25-4F3F06C76D17}"/>
              </a:ext>
            </a:extLst>
          </p:cNvPr>
          <p:cNvCxnSpPr>
            <a:cxnSpLocks/>
          </p:cNvCxnSpPr>
          <p:nvPr/>
        </p:nvCxnSpPr>
        <p:spPr>
          <a:xfrm flipH="1">
            <a:off x="11140975" y="4752778"/>
            <a:ext cx="2403428" cy="1511476"/>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86C0A09-659C-384E-8050-3B139511C18F}"/>
              </a:ext>
            </a:extLst>
          </p:cNvPr>
          <p:cNvCxnSpPr>
            <a:cxnSpLocks/>
          </p:cNvCxnSpPr>
          <p:nvPr/>
        </p:nvCxnSpPr>
        <p:spPr>
          <a:xfrm flipH="1">
            <a:off x="8399427" y="6843552"/>
            <a:ext cx="1394386" cy="818106"/>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0B5C4A8-9419-1146-9D51-AD326E593AA1}"/>
              </a:ext>
            </a:extLst>
          </p:cNvPr>
          <p:cNvCxnSpPr>
            <a:cxnSpLocks/>
          </p:cNvCxnSpPr>
          <p:nvPr/>
        </p:nvCxnSpPr>
        <p:spPr>
          <a:xfrm flipH="1" flipV="1">
            <a:off x="4115345" y="5987616"/>
            <a:ext cx="2538463" cy="1422733"/>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A9BF6B7-43FC-624D-8314-70F1DFBAE41E}"/>
              </a:ext>
            </a:extLst>
          </p:cNvPr>
          <p:cNvCxnSpPr>
            <a:cxnSpLocks/>
          </p:cNvCxnSpPr>
          <p:nvPr/>
        </p:nvCxnSpPr>
        <p:spPr>
          <a:xfrm flipH="1">
            <a:off x="1840808" y="5987616"/>
            <a:ext cx="1068416" cy="1368431"/>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499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48A7CC-DC74-7842-B8B4-09B0AAAB10A7}"/>
              </a:ext>
            </a:extLst>
          </p:cNvPr>
          <p:cNvPicPr>
            <a:picLocks noChangeAspect="1"/>
          </p:cNvPicPr>
          <p:nvPr/>
        </p:nvPicPr>
        <p:blipFill>
          <a:blip r:embed="rId3"/>
          <a:stretch>
            <a:fillRect/>
          </a:stretch>
        </p:blipFill>
        <p:spPr>
          <a:xfrm>
            <a:off x="717804" y="1395576"/>
            <a:ext cx="1522476" cy="1522476"/>
          </a:xfrm>
          <a:prstGeom prst="rect">
            <a:avLst/>
          </a:prstGeom>
        </p:spPr>
      </p:pic>
      <p:pic>
        <p:nvPicPr>
          <p:cNvPr id="7" name="Picture 6">
            <a:extLst>
              <a:ext uri="{FF2B5EF4-FFF2-40B4-BE49-F238E27FC236}">
                <a16:creationId xmlns:a16="http://schemas.microsoft.com/office/drawing/2014/main" id="{2B30A844-9C46-9641-9894-F0F019231F24}"/>
              </a:ext>
            </a:extLst>
          </p:cNvPr>
          <p:cNvPicPr>
            <a:picLocks noChangeAspect="1"/>
          </p:cNvPicPr>
          <p:nvPr/>
        </p:nvPicPr>
        <p:blipFill>
          <a:blip r:embed="rId4"/>
          <a:stretch>
            <a:fillRect/>
          </a:stretch>
        </p:blipFill>
        <p:spPr>
          <a:xfrm>
            <a:off x="3489426" y="2969030"/>
            <a:ext cx="1107000" cy="1107000"/>
          </a:xfrm>
          <a:prstGeom prst="rect">
            <a:avLst/>
          </a:prstGeom>
        </p:spPr>
      </p:pic>
      <p:pic>
        <p:nvPicPr>
          <p:cNvPr id="15" name="Picture 14">
            <a:extLst>
              <a:ext uri="{FF2B5EF4-FFF2-40B4-BE49-F238E27FC236}">
                <a16:creationId xmlns:a16="http://schemas.microsoft.com/office/drawing/2014/main" id="{F8D316E2-ED47-6547-BDC9-1E36F1999641}"/>
              </a:ext>
            </a:extLst>
          </p:cNvPr>
          <p:cNvPicPr>
            <a:picLocks noChangeAspect="1"/>
          </p:cNvPicPr>
          <p:nvPr/>
        </p:nvPicPr>
        <p:blipFill>
          <a:blip r:embed="rId5"/>
          <a:stretch>
            <a:fillRect/>
          </a:stretch>
        </p:blipFill>
        <p:spPr>
          <a:xfrm>
            <a:off x="9842531" y="2507714"/>
            <a:ext cx="1399606" cy="1399606"/>
          </a:xfrm>
          <a:prstGeom prst="rect">
            <a:avLst/>
          </a:prstGeom>
        </p:spPr>
      </p:pic>
      <p:pic>
        <p:nvPicPr>
          <p:cNvPr id="28" name="Picture 27">
            <a:extLst>
              <a:ext uri="{FF2B5EF4-FFF2-40B4-BE49-F238E27FC236}">
                <a16:creationId xmlns:a16="http://schemas.microsoft.com/office/drawing/2014/main" id="{7B8A138F-3025-F444-8431-9E6B54AFB588}"/>
              </a:ext>
            </a:extLst>
          </p:cNvPr>
          <p:cNvPicPr>
            <a:picLocks noChangeAspect="1"/>
          </p:cNvPicPr>
          <p:nvPr/>
        </p:nvPicPr>
        <p:blipFill>
          <a:blip r:embed="rId6"/>
          <a:stretch>
            <a:fillRect/>
          </a:stretch>
        </p:blipFill>
        <p:spPr>
          <a:xfrm>
            <a:off x="457068" y="6624516"/>
            <a:ext cx="1522476" cy="1522476"/>
          </a:xfrm>
          <a:prstGeom prst="rect">
            <a:avLst/>
          </a:prstGeom>
        </p:spPr>
      </p:pic>
      <p:sp>
        <p:nvSpPr>
          <p:cNvPr id="42" name="Rectangular Callout 41">
            <a:extLst>
              <a:ext uri="{FF2B5EF4-FFF2-40B4-BE49-F238E27FC236}">
                <a16:creationId xmlns:a16="http://schemas.microsoft.com/office/drawing/2014/main" id="{A7869440-A34D-2945-82E2-1F4C9042ED61}"/>
              </a:ext>
            </a:extLst>
          </p:cNvPr>
          <p:cNvSpPr/>
          <p:nvPr/>
        </p:nvSpPr>
        <p:spPr>
          <a:xfrm flipV="1">
            <a:off x="275752" y="3003606"/>
            <a:ext cx="2633472" cy="1259588"/>
          </a:xfrm>
          <a:prstGeom prst="wedgeRectCallout">
            <a:avLst>
              <a:gd name="adj1" fmla="val -9722"/>
              <a:gd name="adj2" fmla="val 73152"/>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43" name="TextBox 42">
            <a:extLst>
              <a:ext uri="{FF2B5EF4-FFF2-40B4-BE49-F238E27FC236}">
                <a16:creationId xmlns:a16="http://schemas.microsoft.com/office/drawing/2014/main" id="{4FD7C0E9-F25C-7A41-8272-7A9CE4CB11DE}"/>
              </a:ext>
            </a:extLst>
          </p:cNvPr>
          <p:cNvSpPr txBox="1"/>
          <p:nvPr/>
        </p:nvSpPr>
        <p:spPr>
          <a:xfrm>
            <a:off x="275752" y="3141051"/>
            <a:ext cx="2633472" cy="916661"/>
          </a:xfrm>
          <a:prstGeom prst="rect">
            <a:avLst/>
          </a:prstGeom>
          <a:noFill/>
        </p:spPr>
        <p:txBody>
          <a:bodyPr wrap="square" rtlCol="0">
            <a:spAutoFit/>
          </a:bodyPr>
          <a:lstStyle/>
          <a:p>
            <a:r>
              <a:rPr lang="en-US" sz="1440" dirty="0">
                <a:solidFill>
                  <a:schemeClr val="tx1">
                    <a:lumMod val="75000"/>
                    <a:lumOff val="25000"/>
                  </a:schemeClr>
                </a:solidFill>
                <a:latin typeface="IBM Plex Sans Condensed" panose="020B0506050203000203" pitchFamily="34" charset="77"/>
              </a:rPr>
              <a:t>Customer emails support saying they are having issues with a widget loading on the front-end of the application John manages</a:t>
            </a:r>
          </a:p>
        </p:txBody>
      </p:sp>
      <p:sp>
        <p:nvSpPr>
          <p:cNvPr id="46" name="Rectangular Callout 45">
            <a:extLst>
              <a:ext uri="{FF2B5EF4-FFF2-40B4-BE49-F238E27FC236}">
                <a16:creationId xmlns:a16="http://schemas.microsoft.com/office/drawing/2014/main" id="{818E69EF-FE06-C947-BA5D-813858F9A3DA}"/>
              </a:ext>
            </a:extLst>
          </p:cNvPr>
          <p:cNvSpPr/>
          <p:nvPr/>
        </p:nvSpPr>
        <p:spPr>
          <a:xfrm>
            <a:off x="3562086" y="1562167"/>
            <a:ext cx="2633472" cy="1107000"/>
          </a:xfrm>
          <a:prstGeom prst="wedgeRectCallout">
            <a:avLst>
              <a:gd name="adj1" fmla="val -31076"/>
              <a:gd name="adj2" fmla="val 75971"/>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solidFill>
                <a:schemeClr val="bg2">
                  <a:lumMod val="75000"/>
                </a:schemeClr>
              </a:solidFill>
            </a:endParaRPr>
          </a:p>
        </p:txBody>
      </p:sp>
      <p:sp>
        <p:nvSpPr>
          <p:cNvPr id="47" name="TextBox 46">
            <a:extLst>
              <a:ext uri="{FF2B5EF4-FFF2-40B4-BE49-F238E27FC236}">
                <a16:creationId xmlns:a16="http://schemas.microsoft.com/office/drawing/2014/main" id="{EEC9C978-3E0C-A64D-BA07-D46FE2C7E572}"/>
              </a:ext>
            </a:extLst>
          </p:cNvPr>
          <p:cNvSpPr txBox="1"/>
          <p:nvPr/>
        </p:nvSpPr>
        <p:spPr>
          <a:xfrm>
            <a:off x="3575440" y="1617412"/>
            <a:ext cx="2633472"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Support creates an incident through John’s alert system. He receives a page that something is wrong with his application.</a:t>
            </a:r>
          </a:p>
        </p:txBody>
      </p:sp>
      <p:sp>
        <p:nvSpPr>
          <p:cNvPr id="48" name="Rectangular Callout 47">
            <a:extLst>
              <a:ext uri="{FF2B5EF4-FFF2-40B4-BE49-F238E27FC236}">
                <a16:creationId xmlns:a16="http://schemas.microsoft.com/office/drawing/2014/main" id="{7D20854E-EAAE-0C48-8CE4-5ECEF46D96EB}"/>
              </a:ext>
            </a:extLst>
          </p:cNvPr>
          <p:cNvSpPr/>
          <p:nvPr/>
        </p:nvSpPr>
        <p:spPr>
          <a:xfrm flipV="1">
            <a:off x="5217386" y="3399120"/>
            <a:ext cx="4518635" cy="824095"/>
          </a:xfrm>
          <a:prstGeom prst="wedgeRectCallout">
            <a:avLst>
              <a:gd name="adj1" fmla="val 2825"/>
              <a:gd name="adj2" fmla="val 96215"/>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49" name="TextBox 48">
            <a:extLst>
              <a:ext uri="{FF2B5EF4-FFF2-40B4-BE49-F238E27FC236}">
                <a16:creationId xmlns:a16="http://schemas.microsoft.com/office/drawing/2014/main" id="{7341C6E5-491C-EB47-8B93-A46B9D5C4AB5}"/>
              </a:ext>
            </a:extLst>
          </p:cNvPr>
          <p:cNvSpPr txBox="1"/>
          <p:nvPr/>
        </p:nvSpPr>
        <p:spPr>
          <a:xfrm>
            <a:off x="5217385" y="3434690"/>
            <a:ext cx="4550045" cy="710579"/>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logs in to MCM. Using CEM integrations, he claims the ticket and gets more information about the overall health of his application, and what might be going wrong</a:t>
            </a:r>
          </a:p>
        </p:txBody>
      </p:sp>
      <p:sp>
        <p:nvSpPr>
          <p:cNvPr id="50" name="Rectangular Callout 49">
            <a:extLst>
              <a:ext uri="{FF2B5EF4-FFF2-40B4-BE49-F238E27FC236}">
                <a16:creationId xmlns:a16="http://schemas.microsoft.com/office/drawing/2014/main" id="{94954F1C-30C0-3B44-B3BD-17F9A250F382}"/>
              </a:ext>
            </a:extLst>
          </p:cNvPr>
          <p:cNvSpPr/>
          <p:nvPr/>
        </p:nvSpPr>
        <p:spPr>
          <a:xfrm>
            <a:off x="8853180" y="1108103"/>
            <a:ext cx="3928208" cy="1107000"/>
          </a:xfrm>
          <a:prstGeom prst="wedgeRectCallout">
            <a:avLst>
              <a:gd name="adj1" fmla="val -5892"/>
              <a:gd name="adj2" fmla="val 84644"/>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51" name="TextBox 50">
            <a:extLst>
              <a:ext uri="{FF2B5EF4-FFF2-40B4-BE49-F238E27FC236}">
                <a16:creationId xmlns:a16="http://schemas.microsoft.com/office/drawing/2014/main" id="{9FACB072-2BF8-0742-A695-ACA658E04314}"/>
              </a:ext>
            </a:extLst>
          </p:cNvPr>
          <p:cNvSpPr txBox="1"/>
          <p:nvPr/>
        </p:nvSpPr>
        <p:spPr>
          <a:xfrm>
            <a:off x="8823598" y="1152630"/>
            <a:ext cx="3928208"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checks the teams runbooks to see if this kind of error has occurred before and has an established resolution plan. He goes through the runbook steps, but it doesn’t solve the problem</a:t>
            </a:r>
          </a:p>
        </p:txBody>
      </p:sp>
      <p:sp>
        <p:nvSpPr>
          <p:cNvPr id="62" name="Rectangular Callout 61">
            <a:extLst>
              <a:ext uri="{FF2B5EF4-FFF2-40B4-BE49-F238E27FC236}">
                <a16:creationId xmlns:a16="http://schemas.microsoft.com/office/drawing/2014/main" id="{1DCEFE5E-807D-8E47-9FFD-2FC559D2E125}"/>
              </a:ext>
            </a:extLst>
          </p:cNvPr>
          <p:cNvSpPr/>
          <p:nvPr/>
        </p:nvSpPr>
        <p:spPr>
          <a:xfrm>
            <a:off x="133126" y="5361947"/>
            <a:ext cx="2466611" cy="913896"/>
          </a:xfrm>
          <a:prstGeom prst="wedgeRectCallout">
            <a:avLst>
              <a:gd name="adj1" fmla="val 2134"/>
              <a:gd name="adj2" fmla="val 106021"/>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63" name="TextBox 62">
            <a:extLst>
              <a:ext uri="{FF2B5EF4-FFF2-40B4-BE49-F238E27FC236}">
                <a16:creationId xmlns:a16="http://schemas.microsoft.com/office/drawing/2014/main" id="{5F95689F-C0BC-884E-B4D8-774FDD7D5818}"/>
              </a:ext>
            </a:extLst>
          </p:cNvPr>
          <p:cNvSpPr txBox="1"/>
          <p:nvPr/>
        </p:nvSpPr>
        <p:spPr>
          <a:xfrm>
            <a:off x="133127" y="5407939"/>
            <a:ext cx="2507198" cy="916661"/>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closes the incident ticket, having successfully fixed the problem and automates for next time</a:t>
            </a:r>
          </a:p>
        </p:txBody>
      </p:sp>
      <p:cxnSp>
        <p:nvCxnSpPr>
          <p:cNvPr id="77" name="Straight Arrow Connector 76">
            <a:extLst>
              <a:ext uri="{FF2B5EF4-FFF2-40B4-BE49-F238E27FC236}">
                <a16:creationId xmlns:a16="http://schemas.microsoft.com/office/drawing/2014/main" id="{68372612-96DE-8443-A635-F8AF00159FE8}"/>
              </a:ext>
            </a:extLst>
          </p:cNvPr>
          <p:cNvCxnSpPr>
            <a:stCxn id="5" idx="3"/>
          </p:cNvCxnSpPr>
          <p:nvPr/>
        </p:nvCxnSpPr>
        <p:spPr>
          <a:xfrm>
            <a:off x="2240281" y="2156814"/>
            <a:ext cx="1249146" cy="1050703"/>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0626DEC-E46F-8248-9CFA-5D478D186F69}"/>
              </a:ext>
            </a:extLst>
          </p:cNvPr>
          <p:cNvCxnSpPr>
            <a:cxnSpLocks/>
            <a:stCxn id="7" idx="3"/>
          </p:cNvCxnSpPr>
          <p:nvPr/>
        </p:nvCxnSpPr>
        <p:spPr>
          <a:xfrm flipV="1">
            <a:off x="4596427" y="2669167"/>
            <a:ext cx="2109030" cy="853363"/>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61D0D24-BD3C-7F44-A1E1-2191FEECE07F}"/>
              </a:ext>
            </a:extLst>
          </p:cNvPr>
          <p:cNvCxnSpPr>
            <a:cxnSpLocks/>
            <a:endCxn id="15" idx="1"/>
          </p:cNvCxnSpPr>
          <p:nvPr/>
        </p:nvCxnSpPr>
        <p:spPr>
          <a:xfrm>
            <a:off x="8177992" y="2669168"/>
            <a:ext cx="1664539" cy="538350"/>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604764A-42A8-EE4B-8FDF-18CC618C64E9}"/>
              </a:ext>
            </a:extLst>
          </p:cNvPr>
          <p:cNvCxnSpPr>
            <a:cxnSpLocks/>
          </p:cNvCxnSpPr>
          <p:nvPr/>
        </p:nvCxnSpPr>
        <p:spPr>
          <a:xfrm>
            <a:off x="11136561" y="3313335"/>
            <a:ext cx="1611328" cy="810875"/>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A9BF6B7-43FC-624D-8314-70F1DFBAE41E}"/>
              </a:ext>
            </a:extLst>
          </p:cNvPr>
          <p:cNvCxnSpPr>
            <a:cxnSpLocks/>
          </p:cNvCxnSpPr>
          <p:nvPr/>
        </p:nvCxnSpPr>
        <p:spPr>
          <a:xfrm flipH="1">
            <a:off x="1840809" y="7340520"/>
            <a:ext cx="2687152" cy="0"/>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014B750-6AD3-D340-9EB2-6F2063EABA17}"/>
              </a:ext>
            </a:extLst>
          </p:cNvPr>
          <p:cNvPicPr>
            <a:picLocks noChangeAspect="1"/>
          </p:cNvPicPr>
          <p:nvPr/>
        </p:nvPicPr>
        <p:blipFill>
          <a:blip r:embed="rId7"/>
          <a:stretch>
            <a:fillRect/>
          </a:stretch>
        </p:blipFill>
        <p:spPr>
          <a:xfrm>
            <a:off x="6439667" y="1281843"/>
            <a:ext cx="2108834" cy="2108834"/>
          </a:xfrm>
          <a:prstGeom prst="rect">
            <a:avLst/>
          </a:prstGeom>
        </p:spPr>
      </p:pic>
      <p:sp>
        <p:nvSpPr>
          <p:cNvPr id="8" name="TextBox 7">
            <a:extLst>
              <a:ext uri="{FF2B5EF4-FFF2-40B4-BE49-F238E27FC236}">
                <a16:creationId xmlns:a16="http://schemas.microsoft.com/office/drawing/2014/main" id="{7D16E254-F67F-2D40-8727-44994115E959}"/>
              </a:ext>
            </a:extLst>
          </p:cNvPr>
          <p:cNvSpPr txBox="1"/>
          <p:nvPr/>
        </p:nvSpPr>
        <p:spPr>
          <a:xfrm>
            <a:off x="7046595" y="1844773"/>
            <a:ext cx="908684" cy="504497"/>
          </a:xfrm>
          <a:prstGeom prst="rect">
            <a:avLst/>
          </a:prstGeom>
          <a:noFill/>
        </p:spPr>
        <p:txBody>
          <a:bodyPr wrap="square" rtlCol="0">
            <a:spAutoFit/>
          </a:bodyPr>
          <a:lstStyle/>
          <a:p>
            <a:pPr algn="ctr"/>
            <a:r>
              <a:rPr lang="en-US" sz="2880" b="1" dirty="0">
                <a:latin typeface="IBM Plex Mono" panose="020B0509050203000203" pitchFamily="49" charset="77"/>
              </a:rPr>
              <a:t>MCM</a:t>
            </a:r>
          </a:p>
        </p:txBody>
      </p:sp>
      <p:pic>
        <p:nvPicPr>
          <p:cNvPr id="64" name="Picture 63">
            <a:extLst>
              <a:ext uri="{FF2B5EF4-FFF2-40B4-BE49-F238E27FC236}">
                <a16:creationId xmlns:a16="http://schemas.microsoft.com/office/drawing/2014/main" id="{0512E071-EEB0-2F4A-9F69-9E27B7D1FC06}"/>
              </a:ext>
            </a:extLst>
          </p:cNvPr>
          <p:cNvPicPr>
            <a:picLocks noChangeAspect="1"/>
          </p:cNvPicPr>
          <p:nvPr/>
        </p:nvPicPr>
        <p:blipFill>
          <a:blip r:embed="rId8"/>
          <a:stretch>
            <a:fillRect/>
          </a:stretch>
        </p:blipFill>
        <p:spPr>
          <a:xfrm>
            <a:off x="11881531" y="3844009"/>
            <a:ext cx="2107154" cy="2107154"/>
          </a:xfrm>
          <a:prstGeom prst="rect">
            <a:avLst/>
          </a:prstGeom>
        </p:spPr>
      </p:pic>
      <p:pic>
        <p:nvPicPr>
          <p:cNvPr id="65" name="Picture 64">
            <a:extLst>
              <a:ext uri="{FF2B5EF4-FFF2-40B4-BE49-F238E27FC236}">
                <a16:creationId xmlns:a16="http://schemas.microsoft.com/office/drawing/2014/main" id="{2632DA5C-CE9C-D044-9805-42BA69D7E9AA}"/>
              </a:ext>
            </a:extLst>
          </p:cNvPr>
          <p:cNvPicPr>
            <a:picLocks noChangeAspect="1"/>
          </p:cNvPicPr>
          <p:nvPr/>
        </p:nvPicPr>
        <p:blipFill>
          <a:blip r:embed="rId9"/>
          <a:stretch>
            <a:fillRect/>
          </a:stretch>
        </p:blipFill>
        <p:spPr>
          <a:xfrm>
            <a:off x="3978420" y="6843357"/>
            <a:ext cx="1624140" cy="1624140"/>
          </a:xfrm>
          <a:prstGeom prst="rect">
            <a:avLst/>
          </a:prstGeom>
        </p:spPr>
      </p:pic>
      <p:pic>
        <p:nvPicPr>
          <p:cNvPr id="66" name="Picture 65">
            <a:extLst>
              <a:ext uri="{FF2B5EF4-FFF2-40B4-BE49-F238E27FC236}">
                <a16:creationId xmlns:a16="http://schemas.microsoft.com/office/drawing/2014/main" id="{93348316-3C76-9646-B183-1694A37B67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46336" y="4764661"/>
            <a:ext cx="898614" cy="898614"/>
          </a:xfrm>
          <a:prstGeom prst="rect">
            <a:avLst/>
          </a:prstGeom>
        </p:spPr>
      </p:pic>
      <p:sp>
        <p:nvSpPr>
          <p:cNvPr id="67" name="Rectangular Callout 66">
            <a:extLst>
              <a:ext uri="{FF2B5EF4-FFF2-40B4-BE49-F238E27FC236}">
                <a16:creationId xmlns:a16="http://schemas.microsoft.com/office/drawing/2014/main" id="{81D46858-86E0-264D-8ED7-A5954054BD62}"/>
              </a:ext>
            </a:extLst>
          </p:cNvPr>
          <p:cNvSpPr/>
          <p:nvPr/>
        </p:nvSpPr>
        <p:spPr>
          <a:xfrm>
            <a:off x="7032112" y="4378285"/>
            <a:ext cx="4518635" cy="1724105"/>
          </a:xfrm>
          <a:prstGeom prst="wedgeRectCallout">
            <a:avLst>
              <a:gd name="adj1" fmla="val 61267"/>
              <a:gd name="adj2" fmla="val -17782"/>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68" name="TextBox 67">
            <a:extLst>
              <a:ext uri="{FF2B5EF4-FFF2-40B4-BE49-F238E27FC236}">
                <a16:creationId xmlns:a16="http://schemas.microsoft.com/office/drawing/2014/main" id="{36605C2D-8563-3B4C-A454-AF960B7716F4}"/>
              </a:ext>
            </a:extLst>
          </p:cNvPr>
          <p:cNvSpPr txBox="1"/>
          <p:nvPr/>
        </p:nvSpPr>
        <p:spPr>
          <a:xfrm>
            <a:off x="7084209" y="4440397"/>
            <a:ext cx="4462657" cy="1534907"/>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logs in to </a:t>
            </a:r>
            <a:r>
              <a:rPr lang="en-US" sz="1440" b="1" dirty="0">
                <a:solidFill>
                  <a:schemeClr val="bg2">
                    <a:lumMod val="50000"/>
                  </a:schemeClr>
                </a:solidFill>
                <a:latin typeface="IBM Plex Sans Condensed" panose="020B0506050203000203" pitchFamily="34" charset="77"/>
              </a:rPr>
              <a:t>Skipper</a:t>
            </a:r>
            <a:r>
              <a:rPr lang="en-US" sz="1440" dirty="0">
                <a:solidFill>
                  <a:schemeClr val="bg2">
                    <a:lumMod val="50000"/>
                  </a:schemeClr>
                </a:solidFill>
                <a:latin typeface="IBM Plex Sans Condensed" panose="020B0506050203000203" pitchFamily="34" charset="77"/>
              </a:rPr>
              <a:t>. He is able to quickly navigate to just the K8 resources associated with his application. Instead of remembering cluster names and complicated terminal commands, he can quickly navigate to resources across clusters. He dives into a cluster to see pod details, and then jumps to related resources that are also affected, building a clear picture of what’s going on.</a:t>
            </a:r>
          </a:p>
        </p:txBody>
      </p:sp>
      <p:pic>
        <p:nvPicPr>
          <p:cNvPr id="69" name="Picture 68">
            <a:extLst>
              <a:ext uri="{FF2B5EF4-FFF2-40B4-BE49-F238E27FC236}">
                <a16:creationId xmlns:a16="http://schemas.microsoft.com/office/drawing/2014/main" id="{B7FBBEAA-EE1A-2B45-8D69-E35399C414A6}"/>
              </a:ext>
            </a:extLst>
          </p:cNvPr>
          <p:cNvPicPr>
            <a:picLocks noChangeAspect="1"/>
          </p:cNvPicPr>
          <p:nvPr/>
        </p:nvPicPr>
        <p:blipFill>
          <a:blip r:embed="rId8"/>
          <a:stretch>
            <a:fillRect/>
          </a:stretch>
        </p:blipFill>
        <p:spPr>
          <a:xfrm>
            <a:off x="8189710" y="6102390"/>
            <a:ext cx="2107154" cy="2107154"/>
          </a:xfrm>
          <a:prstGeom prst="rect">
            <a:avLst/>
          </a:prstGeom>
        </p:spPr>
      </p:pic>
      <p:pic>
        <p:nvPicPr>
          <p:cNvPr id="70" name="Picture 69">
            <a:extLst>
              <a:ext uri="{FF2B5EF4-FFF2-40B4-BE49-F238E27FC236}">
                <a16:creationId xmlns:a16="http://schemas.microsoft.com/office/drawing/2014/main" id="{6528EFB6-92E1-DA4D-9E0A-A74D421E45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2797" y="7067611"/>
            <a:ext cx="898614" cy="898614"/>
          </a:xfrm>
          <a:prstGeom prst="rect">
            <a:avLst/>
          </a:prstGeom>
        </p:spPr>
      </p:pic>
      <p:sp>
        <p:nvSpPr>
          <p:cNvPr id="71" name="Rectangular Callout 70">
            <a:extLst>
              <a:ext uri="{FF2B5EF4-FFF2-40B4-BE49-F238E27FC236}">
                <a16:creationId xmlns:a16="http://schemas.microsoft.com/office/drawing/2014/main" id="{E7BFA032-C03A-CC4A-955B-E19CC1182586}"/>
              </a:ext>
            </a:extLst>
          </p:cNvPr>
          <p:cNvSpPr/>
          <p:nvPr/>
        </p:nvSpPr>
        <p:spPr>
          <a:xfrm>
            <a:off x="10462656" y="6744811"/>
            <a:ext cx="4007724" cy="1079639"/>
          </a:xfrm>
          <a:prstGeom prst="wedgeRectCallout">
            <a:avLst>
              <a:gd name="adj1" fmla="val -60608"/>
              <a:gd name="adj2" fmla="val -31540"/>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sp>
        <p:nvSpPr>
          <p:cNvPr id="74" name="TextBox 73">
            <a:extLst>
              <a:ext uri="{FF2B5EF4-FFF2-40B4-BE49-F238E27FC236}">
                <a16:creationId xmlns:a16="http://schemas.microsoft.com/office/drawing/2014/main" id="{A9EAB185-DE25-7F4C-B16B-782278637230}"/>
              </a:ext>
            </a:extLst>
          </p:cNvPr>
          <p:cNvSpPr txBox="1"/>
          <p:nvPr/>
        </p:nvSpPr>
        <p:spPr>
          <a:xfrm>
            <a:off x="10462656" y="6843357"/>
            <a:ext cx="4167744" cy="1122743"/>
          </a:xfrm>
          <a:prstGeom prst="rect">
            <a:avLst/>
          </a:prstGeom>
          <a:noFill/>
        </p:spPr>
        <p:txBody>
          <a:bodyPr wrap="square" rtlCol="0">
            <a:spAutoFit/>
          </a:bodyPr>
          <a:lstStyle/>
          <a:p>
            <a:r>
              <a:rPr lang="en-US" sz="1440" dirty="0">
                <a:solidFill>
                  <a:schemeClr val="bg2">
                    <a:lumMod val="50000"/>
                  </a:schemeClr>
                </a:solidFill>
                <a:latin typeface="IBM Plex Sans Condensed" panose="020B0506050203000203" pitchFamily="34" charset="77"/>
              </a:rPr>
              <a:t>John can also see just a list of what is behaving anomalously in his application. From that list, he can see how these relate and quickly identifies resources that could be the root cause of the issue</a:t>
            </a:r>
          </a:p>
          <a:p>
            <a:endParaRPr lang="en-US" sz="1440" dirty="0">
              <a:solidFill>
                <a:schemeClr val="bg2">
                  <a:lumMod val="50000"/>
                </a:schemeClr>
              </a:solidFill>
              <a:latin typeface="IBM Plex Sans Condensed" panose="020B0506050203000203" pitchFamily="34" charset="77"/>
            </a:endParaRPr>
          </a:p>
        </p:txBody>
      </p:sp>
      <p:sp>
        <p:nvSpPr>
          <p:cNvPr id="76" name="Rectangular Callout 75">
            <a:extLst>
              <a:ext uri="{FF2B5EF4-FFF2-40B4-BE49-F238E27FC236}">
                <a16:creationId xmlns:a16="http://schemas.microsoft.com/office/drawing/2014/main" id="{163C0977-0586-8A4A-8B7E-79BF56C83C88}"/>
              </a:ext>
            </a:extLst>
          </p:cNvPr>
          <p:cNvSpPr/>
          <p:nvPr/>
        </p:nvSpPr>
        <p:spPr>
          <a:xfrm>
            <a:off x="2794635" y="5209350"/>
            <a:ext cx="3859384" cy="1203658"/>
          </a:xfrm>
          <a:prstGeom prst="wedgeRectCallout">
            <a:avLst>
              <a:gd name="adj1" fmla="val -3227"/>
              <a:gd name="adj2" fmla="val 102787"/>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880"/>
          </a:p>
        </p:txBody>
      </p:sp>
      <p:pic>
        <p:nvPicPr>
          <p:cNvPr id="79" name="Picture 78">
            <a:extLst>
              <a:ext uri="{FF2B5EF4-FFF2-40B4-BE49-F238E27FC236}">
                <a16:creationId xmlns:a16="http://schemas.microsoft.com/office/drawing/2014/main" id="{98B18C0F-22C9-484C-AD6C-8891EC43A72F}"/>
              </a:ext>
            </a:extLst>
          </p:cNvPr>
          <p:cNvPicPr>
            <a:picLocks noChangeAspect="1"/>
          </p:cNvPicPr>
          <p:nvPr/>
        </p:nvPicPr>
        <p:blipFill>
          <a:blip r:embed="rId8"/>
          <a:stretch>
            <a:fillRect/>
          </a:stretch>
        </p:blipFill>
        <p:spPr>
          <a:xfrm>
            <a:off x="4432765" y="6197005"/>
            <a:ext cx="2107154" cy="2107154"/>
          </a:xfrm>
          <a:prstGeom prst="rect">
            <a:avLst/>
          </a:prstGeom>
        </p:spPr>
      </p:pic>
      <p:pic>
        <p:nvPicPr>
          <p:cNvPr id="80" name="Picture 79">
            <a:extLst>
              <a:ext uri="{FF2B5EF4-FFF2-40B4-BE49-F238E27FC236}">
                <a16:creationId xmlns:a16="http://schemas.microsoft.com/office/drawing/2014/main" id="{DD8F41AC-E688-C84A-B0CC-8289E67176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7570" y="7117657"/>
            <a:ext cx="898614" cy="898614"/>
          </a:xfrm>
          <a:prstGeom prst="rect">
            <a:avLst/>
          </a:prstGeom>
        </p:spPr>
      </p:pic>
      <p:pic>
        <p:nvPicPr>
          <p:cNvPr id="19" name="Picture 18">
            <a:extLst>
              <a:ext uri="{FF2B5EF4-FFF2-40B4-BE49-F238E27FC236}">
                <a16:creationId xmlns:a16="http://schemas.microsoft.com/office/drawing/2014/main" id="{39430414-04FD-B74B-A919-388E7602ABD9}"/>
              </a:ext>
            </a:extLst>
          </p:cNvPr>
          <p:cNvPicPr>
            <a:picLocks noChangeAspect="1"/>
          </p:cNvPicPr>
          <p:nvPr/>
        </p:nvPicPr>
        <p:blipFill>
          <a:blip r:embed="rId11"/>
          <a:stretch>
            <a:fillRect/>
          </a:stretch>
        </p:blipFill>
        <p:spPr>
          <a:xfrm flipH="1">
            <a:off x="7915494" y="7032030"/>
            <a:ext cx="1069867" cy="1069867"/>
          </a:xfrm>
          <a:prstGeom prst="rect">
            <a:avLst/>
          </a:prstGeom>
        </p:spPr>
      </p:pic>
      <p:cxnSp>
        <p:nvCxnSpPr>
          <p:cNvPr id="82" name="Straight Arrow Connector 81">
            <a:extLst>
              <a:ext uri="{FF2B5EF4-FFF2-40B4-BE49-F238E27FC236}">
                <a16:creationId xmlns:a16="http://schemas.microsoft.com/office/drawing/2014/main" id="{90351B69-758C-484F-B792-3B9F58FCC254}"/>
              </a:ext>
            </a:extLst>
          </p:cNvPr>
          <p:cNvCxnSpPr>
            <a:cxnSpLocks/>
          </p:cNvCxnSpPr>
          <p:nvPr/>
        </p:nvCxnSpPr>
        <p:spPr>
          <a:xfrm flipH="1">
            <a:off x="6464243" y="7309860"/>
            <a:ext cx="1626240" cy="0"/>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A3771E6-F9F8-234B-9E1E-5FD62E1596F1}"/>
              </a:ext>
            </a:extLst>
          </p:cNvPr>
          <p:cNvCxnSpPr>
            <a:cxnSpLocks/>
          </p:cNvCxnSpPr>
          <p:nvPr/>
        </p:nvCxnSpPr>
        <p:spPr>
          <a:xfrm flipH="1">
            <a:off x="10141412" y="5693155"/>
            <a:ext cx="2877990" cy="1051656"/>
          </a:xfrm>
          <a:prstGeom prst="straightConnector1">
            <a:avLst/>
          </a:prstGeom>
          <a:ln w="25400">
            <a:solidFill>
              <a:srgbClr val="7030A0"/>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0" name="Subtitle 2">
            <a:extLst>
              <a:ext uri="{FF2B5EF4-FFF2-40B4-BE49-F238E27FC236}">
                <a16:creationId xmlns:a16="http://schemas.microsoft.com/office/drawing/2014/main" id="{B57A65B8-5724-144F-B50D-A3FB38E10811}"/>
              </a:ext>
            </a:extLst>
          </p:cNvPr>
          <p:cNvSpPr txBox="1">
            <a:spLocks/>
          </p:cNvSpPr>
          <p:nvPr/>
        </p:nvSpPr>
        <p:spPr>
          <a:xfrm>
            <a:off x="95514" y="681610"/>
            <a:ext cx="10972800" cy="766190"/>
          </a:xfrm>
          <a:prstGeom prst="rect">
            <a:avLst/>
          </a:prstGeom>
        </p:spPr>
        <p:txBody>
          <a:bodyPr vert="horz" lIns="109728" tIns="54864" rIns="109728" bIns="5486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60" b="1" dirty="0">
                <a:solidFill>
                  <a:schemeClr val="bg2">
                    <a:lumMod val="25000"/>
                  </a:schemeClr>
                </a:solidFill>
                <a:latin typeface="IBM Plex Mono SemiBold" panose="020B0509050203000203" pitchFamily="49" charset="77"/>
              </a:rPr>
              <a:t>To-Be Scenario</a:t>
            </a:r>
          </a:p>
        </p:txBody>
      </p:sp>
      <p:sp>
        <p:nvSpPr>
          <p:cNvPr id="2" name="TextBox 1">
            <a:extLst>
              <a:ext uri="{FF2B5EF4-FFF2-40B4-BE49-F238E27FC236}">
                <a16:creationId xmlns:a16="http://schemas.microsoft.com/office/drawing/2014/main" id="{77696FD7-26EB-9244-B873-A2B033C8DC1B}"/>
              </a:ext>
            </a:extLst>
          </p:cNvPr>
          <p:cNvSpPr txBox="1"/>
          <p:nvPr/>
        </p:nvSpPr>
        <p:spPr>
          <a:xfrm>
            <a:off x="2930521" y="5269494"/>
            <a:ext cx="3609398" cy="1094210"/>
          </a:xfrm>
          <a:prstGeom prst="rect">
            <a:avLst/>
          </a:prstGeom>
          <a:noFill/>
        </p:spPr>
        <p:txBody>
          <a:bodyPr wrap="square" rtlCol="0">
            <a:spAutoFit/>
          </a:bodyPr>
          <a:lstStyle/>
          <a:p>
            <a:r>
              <a:rPr lang="en-US" sz="1400" dirty="0">
                <a:solidFill>
                  <a:schemeClr val="bg2">
                    <a:lumMod val="50000"/>
                  </a:schemeClr>
                </a:solidFill>
                <a:latin typeface="IBM Plex Sans Condensed" panose="020B0506050203000203" pitchFamily="34" charset="77"/>
              </a:rPr>
              <a:t>Within </a:t>
            </a:r>
            <a:r>
              <a:rPr lang="en-US" sz="1400" b="1" dirty="0">
                <a:solidFill>
                  <a:schemeClr val="bg2">
                    <a:lumMod val="50000"/>
                  </a:schemeClr>
                </a:solidFill>
                <a:latin typeface="IBM Plex Sans Condensed" panose="020B0506050203000203" pitchFamily="34" charset="77"/>
              </a:rPr>
              <a:t>Skipper</a:t>
            </a:r>
            <a:r>
              <a:rPr lang="en-US" sz="1400" dirty="0">
                <a:solidFill>
                  <a:schemeClr val="bg2">
                    <a:lumMod val="50000"/>
                  </a:schemeClr>
                </a:solidFill>
                <a:latin typeface="IBM Plex Sans Condensed" panose="020B0506050203000203" pitchFamily="34" charset="77"/>
              </a:rPr>
              <a:t>, John quickly flips to logs and source code for the element he thinks might be affected. This gives him enough granular detail to develop a full picture for what is going wrong, and being to fix it. </a:t>
            </a:r>
          </a:p>
        </p:txBody>
      </p:sp>
    </p:spTree>
    <p:extLst>
      <p:ext uri="{BB962C8B-B14F-4D97-AF65-F5344CB8AC3E}">
        <p14:creationId xmlns:p14="http://schemas.microsoft.com/office/powerpoint/2010/main" val="1128486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C6EF19-92C1-F546-89BE-0E6F59094A31}"/>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3" name="TextBox 2">
            <a:extLst>
              <a:ext uri="{FF2B5EF4-FFF2-40B4-BE49-F238E27FC236}">
                <a16:creationId xmlns:a16="http://schemas.microsoft.com/office/drawing/2014/main" id="{6D73EFF0-E244-1F40-9D85-924C39A29341}"/>
              </a:ext>
            </a:extLst>
          </p:cNvPr>
          <p:cNvSpPr txBox="1"/>
          <p:nvPr/>
        </p:nvSpPr>
        <p:spPr>
          <a:xfrm>
            <a:off x="1676400" y="1295400"/>
            <a:ext cx="10591800" cy="2153282"/>
          </a:xfrm>
          <a:prstGeom prst="rect">
            <a:avLst/>
          </a:prstGeom>
          <a:noFill/>
        </p:spPr>
        <p:txBody>
          <a:bodyPr wrap="square" rtlCol="0">
            <a:spAutoFit/>
          </a:bodyPr>
          <a:lstStyle/>
          <a:p>
            <a:r>
              <a:rPr lang="en-US" dirty="0"/>
              <a:t>Hills / cupcake, birthday cake, wedding cake</a:t>
            </a:r>
          </a:p>
          <a:p>
            <a:r>
              <a:rPr lang="en-US" dirty="0"/>
              <a:t>+ include feature roadmap (what’s been done / what’s recommended)</a:t>
            </a:r>
          </a:p>
          <a:p>
            <a:endParaRPr lang="en-US" dirty="0"/>
          </a:p>
          <a:p>
            <a:endParaRPr lang="en-US" dirty="0"/>
          </a:p>
          <a:p>
            <a:endParaRPr lang="en-US" dirty="0"/>
          </a:p>
          <a:p>
            <a:r>
              <a:rPr lang="en-US" dirty="0"/>
              <a:t>TKTKTKTK</a:t>
            </a:r>
          </a:p>
        </p:txBody>
      </p:sp>
    </p:spTree>
    <p:extLst>
      <p:ext uri="{BB962C8B-B14F-4D97-AF65-F5344CB8AC3E}">
        <p14:creationId xmlns:p14="http://schemas.microsoft.com/office/powerpoint/2010/main" val="408066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D14931-48FF-4948-A0F2-B5531BD0F7A6}"/>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7" name="Subtitle 2">
            <a:extLst>
              <a:ext uri="{FF2B5EF4-FFF2-40B4-BE49-F238E27FC236}">
                <a16:creationId xmlns:a16="http://schemas.microsoft.com/office/drawing/2014/main" id="{2A1A3EB1-1710-134E-83F0-9C1B86A95626}"/>
              </a:ext>
            </a:extLst>
          </p:cNvPr>
          <p:cNvSpPr txBox="1">
            <a:spLocks/>
          </p:cNvSpPr>
          <p:nvPr/>
        </p:nvSpPr>
        <p:spPr>
          <a:xfrm>
            <a:off x="457200" y="828292"/>
            <a:ext cx="131826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Operator pain point: No Cross-Cluster Visibility</a:t>
            </a:r>
          </a:p>
        </p:txBody>
      </p:sp>
      <p:sp>
        <p:nvSpPr>
          <p:cNvPr id="8" name="TextBox 7">
            <a:extLst>
              <a:ext uri="{FF2B5EF4-FFF2-40B4-BE49-F238E27FC236}">
                <a16:creationId xmlns:a16="http://schemas.microsoft.com/office/drawing/2014/main" id="{5206FA85-6948-D040-A931-92FBD8AD28DC}"/>
              </a:ext>
            </a:extLst>
          </p:cNvPr>
          <p:cNvSpPr txBox="1"/>
          <p:nvPr/>
        </p:nvSpPr>
        <p:spPr>
          <a:xfrm>
            <a:off x="457200" y="1457756"/>
            <a:ext cx="13557741" cy="1294585"/>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Few tools allow John to see relevant resources that live across clusters in different clouds. As applications are increasingly deployed across clusters (and clouds), this pain point increases</a:t>
            </a:r>
            <a:endParaRPr lang="en-US" dirty="0">
              <a:latin typeface="IBM Plex Sans Light" panose="020B0403050203000203" pitchFamily="34" charset="77"/>
            </a:endParaRPr>
          </a:p>
        </p:txBody>
      </p:sp>
      <p:sp>
        <p:nvSpPr>
          <p:cNvPr id="12" name="TextBox 11">
            <a:extLst>
              <a:ext uri="{FF2B5EF4-FFF2-40B4-BE49-F238E27FC236}">
                <a16:creationId xmlns:a16="http://schemas.microsoft.com/office/drawing/2014/main" id="{5977BFF8-4B86-C94D-9C9B-9C6362B092E8}"/>
              </a:ext>
            </a:extLst>
          </p:cNvPr>
          <p:cNvSpPr txBox="1"/>
          <p:nvPr/>
        </p:nvSpPr>
        <p:spPr>
          <a:xfrm>
            <a:off x="5715000" y="3095833"/>
            <a:ext cx="8077200" cy="4557723"/>
          </a:xfrm>
          <a:prstGeom prst="rect">
            <a:avLst/>
          </a:prstGeom>
          <a:noFill/>
        </p:spPr>
        <p:txBody>
          <a:bodyPr wrap="square" rtlCol="0">
            <a:spAutoFit/>
          </a:bodyPr>
          <a:lstStyle/>
          <a:p>
            <a:r>
              <a:rPr lang="en-US" dirty="0">
                <a:solidFill>
                  <a:schemeClr val="bg2">
                    <a:lumMod val="50000"/>
                  </a:schemeClr>
                </a:solidFill>
                <a:latin typeface="IBM Plex Sans Text" panose="020B0503050203000203" pitchFamily="34" charset="77"/>
              </a:rPr>
              <a:t>Issues observed during user interviews:</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Existing tools are unable to represent granular application details across clusters – operators were opening multiple tabs of the same dashboard (one for each cluster) or issuing several CLI commands in order to get relevant info</a:t>
            </a:r>
          </a:p>
          <a:p>
            <a:pPr marL="342900" indent="-342900">
              <a:buFont typeface="Arial" panose="020B0604020202020204" pitchFamily="34" charset="0"/>
              <a:buChar char="•"/>
            </a:pPr>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Terminal commands to see resources on each cluster were complicated and took time to enter (lots of time spent flipping between dashboards to copy the resource name, then back to terminal to enter it with the full command)</a:t>
            </a:r>
          </a:p>
        </p:txBody>
      </p:sp>
      <p:grpSp>
        <p:nvGrpSpPr>
          <p:cNvPr id="21" name="Group 20">
            <a:extLst>
              <a:ext uri="{FF2B5EF4-FFF2-40B4-BE49-F238E27FC236}">
                <a16:creationId xmlns:a16="http://schemas.microsoft.com/office/drawing/2014/main" id="{ED23CB36-F514-7547-9023-B4F07FB066E4}"/>
              </a:ext>
            </a:extLst>
          </p:cNvPr>
          <p:cNvGrpSpPr/>
          <p:nvPr/>
        </p:nvGrpSpPr>
        <p:grpSpPr>
          <a:xfrm>
            <a:off x="738147" y="3312030"/>
            <a:ext cx="4754112" cy="4270306"/>
            <a:chOff x="10017130" y="2207979"/>
            <a:chExt cx="3734684" cy="3354621"/>
          </a:xfrm>
        </p:grpSpPr>
        <p:grpSp>
          <p:nvGrpSpPr>
            <p:cNvPr id="22" name="Group 21">
              <a:extLst>
                <a:ext uri="{FF2B5EF4-FFF2-40B4-BE49-F238E27FC236}">
                  <a16:creationId xmlns:a16="http://schemas.microsoft.com/office/drawing/2014/main" id="{B43BFA29-658D-D14D-97D2-8072C6CF9D86}"/>
                </a:ext>
              </a:extLst>
            </p:cNvPr>
            <p:cNvGrpSpPr/>
            <p:nvPr/>
          </p:nvGrpSpPr>
          <p:grpSpPr>
            <a:xfrm>
              <a:off x="10139172" y="2234153"/>
              <a:ext cx="3612642" cy="3328447"/>
              <a:chOff x="9832372" y="2544671"/>
              <a:chExt cx="3612642" cy="3328447"/>
            </a:xfrm>
          </p:grpSpPr>
          <p:grpSp>
            <p:nvGrpSpPr>
              <p:cNvPr id="26" name="Group 25">
                <a:extLst>
                  <a:ext uri="{FF2B5EF4-FFF2-40B4-BE49-F238E27FC236}">
                    <a16:creationId xmlns:a16="http://schemas.microsoft.com/office/drawing/2014/main" id="{D19F9AE9-1801-464D-8282-A6E04A72A440}"/>
                  </a:ext>
                </a:extLst>
              </p:cNvPr>
              <p:cNvGrpSpPr/>
              <p:nvPr/>
            </p:nvGrpSpPr>
            <p:grpSpPr>
              <a:xfrm>
                <a:off x="9832372" y="2544671"/>
                <a:ext cx="1757172" cy="1757172"/>
                <a:chOff x="8991600" y="1676400"/>
                <a:chExt cx="4876800" cy="4876800"/>
              </a:xfrm>
            </p:grpSpPr>
            <p:pic>
              <p:nvPicPr>
                <p:cNvPr id="33" name="Picture 32">
                  <a:extLst>
                    <a:ext uri="{FF2B5EF4-FFF2-40B4-BE49-F238E27FC236}">
                      <a16:creationId xmlns:a16="http://schemas.microsoft.com/office/drawing/2014/main" id="{4D6C13A1-E152-C040-9B14-7DBABEC34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34" name="Oval 33">
                  <a:extLst>
                    <a:ext uri="{FF2B5EF4-FFF2-40B4-BE49-F238E27FC236}">
                      <a16:creationId xmlns:a16="http://schemas.microsoft.com/office/drawing/2014/main" id="{8A2622FE-2C02-7A48-A72E-7B24006D2FE5}"/>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nvGrpSpPr>
              <p:cNvPr id="27" name="Group 26">
                <a:extLst>
                  <a:ext uri="{FF2B5EF4-FFF2-40B4-BE49-F238E27FC236}">
                    <a16:creationId xmlns:a16="http://schemas.microsoft.com/office/drawing/2014/main" id="{345E4CCE-1768-B94C-94C0-4D4720FDE785}"/>
                  </a:ext>
                </a:extLst>
              </p:cNvPr>
              <p:cNvGrpSpPr/>
              <p:nvPr/>
            </p:nvGrpSpPr>
            <p:grpSpPr>
              <a:xfrm>
                <a:off x="11687842" y="3009730"/>
                <a:ext cx="1757172" cy="1757172"/>
                <a:chOff x="8991600" y="1676400"/>
                <a:chExt cx="4876800" cy="4876800"/>
              </a:xfrm>
            </p:grpSpPr>
            <p:pic>
              <p:nvPicPr>
                <p:cNvPr id="31" name="Picture 30">
                  <a:extLst>
                    <a:ext uri="{FF2B5EF4-FFF2-40B4-BE49-F238E27FC236}">
                      <a16:creationId xmlns:a16="http://schemas.microsoft.com/office/drawing/2014/main" id="{C7FD64B4-21FA-C34F-81E2-96A4C7009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32" name="Oval 31">
                  <a:extLst>
                    <a:ext uri="{FF2B5EF4-FFF2-40B4-BE49-F238E27FC236}">
                      <a16:creationId xmlns:a16="http://schemas.microsoft.com/office/drawing/2014/main" id="{864B1551-430B-7F43-8036-085F1D9BA142}"/>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nvGrpSpPr>
              <p:cNvPr id="28" name="Group 27">
                <a:extLst>
                  <a:ext uri="{FF2B5EF4-FFF2-40B4-BE49-F238E27FC236}">
                    <a16:creationId xmlns:a16="http://schemas.microsoft.com/office/drawing/2014/main" id="{3C4F577F-AAA3-0F45-AC7B-E66598AEE867}"/>
                  </a:ext>
                </a:extLst>
              </p:cNvPr>
              <p:cNvGrpSpPr/>
              <p:nvPr/>
            </p:nvGrpSpPr>
            <p:grpSpPr>
              <a:xfrm>
                <a:off x="10479786" y="4115946"/>
                <a:ext cx="1757172" cy="1757172"/>
                <a:chOff x="8991600" y="1676400"/>
                <a:chExt cx="4876800" cy="4876800"/>
              </a:xfrm>
            </p:grpSpPr>
            <p:pic>
              <p:nvPicPr>
                <p:cNvPr id="29" name="Picture 28">
                  <a:extLst>
                    <a:ext uri="{FF2B5EF4-FFF2-40B4-BE49-F238E27FC236}">
                      <a16:creationId xmlns:a16="http://schemas.microsoft.com/office/drawing/2014/main" id="{17E7033A-D228-224B-A184-4B02072D5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1676400"/>
                  <a:ext cx="4876800" cy="4876800"/>
                </a:xfrm>
                <a:prstGeom prst="rect">
                  <a:avLst/>
                </a:prstGeom>
              </p:spPr>
            </p:pic>
            <p:sp>
              <p:nvSpPr>
                <p:cNvPr id="30" name="Oval 29">
                  <a:extLst>
                    <a:ext uri="{FF2B5EF4-FFF2-40B4-BE49-F238E27FC236}">
                      <a16:creationId xmlns:a16="http://schemas.microsoft.com/office/drawing/2014/main" id="{21655AA5-AE82-B34E-B17E-58AC7FA2A622}"/>
                    </a:ext>
                  </a:extLst>
                </p:cNvPr>
                <p:cNvSpPr/>
                <p:nvPr/>
              </p:nvSpPr>
              <p:spPr bwMode="auto">
                <a:xfrm>
                  <a:off x="10515600" y="2362200"/>
                  <a:ext cx="1828800" cy="1733550"/>
                </a:xfrm>
                <a:prstGeom prst="ellipse">
                  <a:avLst/>
                </a:prstGeom>
                <a:solidFill>
                  <a:srgbClr val="E7E9E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grpSp>
        <p:sp>
          <p:nvSpPr>
            <p:cNvPr id="23" name="Arc 22">
              <a:extLst>
                <a:ext uri="{FF2B5EF4-FFF2-40B4-BE49-F238E27FC236}">
                  <a16:creationId xmlns:a16="http://schemas.microsoft.com/office/drawing/2014/main" id="{C0A6009F-F2E7-3C42-B379-1E4FDEF57F4D}"/>
                </a:ext>
              </a:extLst>
            </p:cNvPr>
            <p:cNvSpPr/>
            <p:nvPr/>
          </p:nvSpPr>
          <p:spPr bwMode="auto">
            <a:xfrm rot="19466918">
              <a:off x="11289103" y="2207979"/>
              <a:ext cx="1317699" cy="1260198"/>
            </a:xfrm>
            <a:prstGeom prst="arc">
              <a:avLst>
                <a:gd name="adj1" fmla="val 15632989"/>
                <a:gd name="adj2" fmla="val 1760983"/>
              </a:avLst>
            </a:prstGeom>
            <a:noFill/>
            <a:ln w="2857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24" name="Arc 23">
              <a:extLst>
                <a:ext uri="{FF2B5EF4-FFF2-40B4-BE49-F238E27FC236}">
                  <a16:creationId xmlns:a16="http://schemas.microsoft.com/office/drawing/2014/main" id="{92EA7043-2010-A04F-84D6-14F18C9D3EBF}"/>
                </a:ext>
              </a:extLst>
            </p:cNvPr>
            <p:cNvSpPr/>
            <p:nvPr/>
          </p:nvSpPr>
          <p:spPr bwMode="auto">
            <a:xfrm rot="5400000">
              <a:off x="12159466" y="3874718"/>
              <a:ext cx="1317699" cy="1260198"/>
            </a:xfrm>
            <a:prstGeom prst="arc">
              <a:avLst>
                <a:gd name="adj1" fmla="val 15632989"/>
                <a:gd name="adj2" fmla="val 1760983"/>
              </a:avLst>
            </a:prstGeom>
            <a:noFill/>
            <a:ln w="2857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sp>
          <p:nvSpPr>
            <p:cNvPr id="25" name="Arc 24">
              <a:extLst>
                <a:ext uri="{FF2B5EF4-FFF2-40B4-BE49-F238E27FC236}">
                  <a16:creationId xmlns:a16="http://schemas.microsoft.com/office/drawing/2014/main" id="{F92CDAF2-806E-9844-A79E-9083E3D05F9D}"/>
                </a:ext>
              </a:extLst>
            </p:cNvPr>
            <p:cNvSpPr/>
            <p:nvPr/>
          </p:nvSpPr>
          <p:spPr bwMode="auto">
            <a:xfrm rot="11169529">
              <a:off x="10017130" y="3256100"/>
              <a:ext cx="1317699" cy="1260198"/>
            </a:xfrm>
            <a:prstGeom prst="arc">
              <a:avLst>
                <a:gd name="adj1" fmla="val 15632989"/>
                <a:gd name="adj2" fmla="val 1760983"/>
              </a:avLst>
            </a:prstGeom>
            <a:noFill/>
            <a:ln w="2857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pPr>
              <a:endParaRPr kumimoji="0" lang="en-US" sz="2400" b="0" i="0" u="none" strike="noStrike" cap="none" normalizeH="0" baseline="0">
                <a:ln>
                  <a:noFill/>
                </a:ln>
                <a:effectLst/>
                <a:latin typeface="Arial" panose="020B0604020202020204" pitchFamily="34" charset="0"/>
                <a:ea typeface="SimSun" panose="02010600030101010101" pitchFamily="2" charset="-122"/>
              </a:endParaRPr>
            </a:p>
          </p:txBody>
        </p:sp>
      </p:grpSp>
    </p:spTree>
    <p:extLst>
      <p:ext uri="{BB962C8B-B14F-4D97-AF65-F5344CB8AC3E}">
        <p14:creationId xmlns:p14="http://schemas.microsoft.com/office/powerpoint/2010/main" val="236072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D14931-48FF-4948-A0F2-B5531BD0F7A6}"/>
              </a:ext>
            </a:extLst>
          </p:cNvPr>
          <p:cNvSpPr>
            <a:spLocks noGrp="1"/>
          </p:cNvSpPr>
          <p:nvPr>
            <p:ph type="ft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a:t>
            </a:r>
          </a:p>
        </p:txBody>
      </p:sp>
      <p:sp>
        <p:nvSpPr>
          <p:cNvPr id="7" name="Subtitle 2">
            <a:extLst>
              <a:ext uri="{FF2B5EF4-FFF2-40B4-BE49-F238E27FC236}">
                <a16:creationId xmlns:a16="http://schemas.microsoft.com/office/drawing/2014/main" id="{2A1A3EB1-1710-134E-83F0-9C1B86A95626}"/>
              </a:ext>
            </a:extLst>
          </p:cNvPr>
          <p:cNvSpPr txBox="1">
            <a:spLocks/>
          </p:cNvSpPr>
          <p:nvPr/>
        </p:nvSpPr>
        <p:spPr>
          <a:xfrm>
            <a:off x="457200" y="828292"/>
            <a:ext cx="13182600" cy="766190"/>
          </a:xfrm>
          <a:prstGeom prst="rect">
            <a:avLst/>
          </a:prstGeom>
        </p:spPr>
        <p:txBody>
          <a:bodyPr>
            <a:normAutofit/>
          </a:bodyPr>
          <a:lstStyle>
            <a:lvl1pPr marL="342900" indent="-342900" algn="l" defTabSz="457200" rtl="0" fontAlgn="base" hangingPunct="0">
              <a:lnSpc>
                <a:spcPct val="93000"/>
              </a:lnSpc>
              <a:spcBef>
                <a:spcPts val="1450"/>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1pPr>
            <a:lvl2pPr marL="742950" indent="-28575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2pPr>
            <a:lvl3pPr marL="1143000" indent="-228600" algn="l" defTabSz="457200" rtl="0" fontAlgn="base" hangingPunct="0">
              <a:lnSpc>
                <a:spcPct val="93000"/>
              </a:lnSpc>
              <a:spcBef>
                <a:spcPts val="1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3pPr>
            <a:lvl4pPr marL="1600200" indent="-228600" algn="l" defTabSz="457200" rtl="0" fontAlgn="base" hangingPunct="0">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4pPr>
            <a:lvl5pPr marL="2057400" indent="-228600" algn="l" defTabSz="457200" rtl="0" fontAlgn="base" hangingPunct="0">
              <a:lnSpc>
                <a:spcPct val="93000"/>
              </a:lnSpc>
              <a:spcBef>
                <a:spcPts val="525"/>
              </a:spcBef>
              <a:spcAft>
                <a:spcPct val="0"/>
              </a:spcAft>
              <a:buClr>
                <a:srgbClr val="000000"/>
              </a:buClr>
              <a:buSzPct val="100000"/>
              <a:buFont typeface="Times New Roman" panose="02020603050405020304" pitchFamily="18" charset="0"/>
              <a:defRPr sz="19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rgbClr val="1B5C83"/>
                </a:solidFill>
                <a:latin typeface="IBM Plex Serif" panose="02060503050406000203" pitchFamily="18" charset="77"/>
              </a:rPr>
              <a:t>Operator pain point: “Dashboards” are Inefficient</a:t>
            </a:r>
          </a:p>
        </p:txBody>
      </p:sp>
      <p:sp>
        <p:nvSpPr>
          <p:cNvPr id="8" name="TextBox 7">
            <a:extLst>
              <a:ext uri="{FF2B5EF4-FFF2-40B4-BE49-F238E27FC236}">
                <a16:creationId xmlns:a16="http://schemas.microsoft.com/office/drawing/2014/main" id="{5206FA85-6948-D040-A931-92FBD8AD28DC}"/>
              </a:ext>
            </a:extLst>
          </p:cNvPr>
          <p:cNvSpPr txBox="1"/>
          <p:nvPr/>
        </p:nvSpPr>
        <p:spPr>
          <a:xfrm>
            <a:off x="457200" y="1457756"/>
            <a:ext cx="13557741" cy="1638077"/>
          </a:xfrm>
          <a:prstGeom prst="rect">
            <a:avLst/>
          </a:prstGeom>
          <a:noFill/>
        </p:spPr>
        <p:txBody>
          <a:bodyPr wrap="square" rtlCol="0">
            <a:spAutoFit/>
          </a:bodyPr>
          <a:lstStyle/>
          <a:p>
            <a:r>
              <a:rPr lang="en-US" sz="2800" dirty="0">
                <a:solidFill>
                  <a:schemeClr val="bg2">
                    <a:lumMod val="50000"/>
                  </a:schemeClr>
                </a:solidFill>
                <a:latin typeface="IBM Plex Sans Light" panose="020B0403050203000203" pitchFamily="34" charset="77"/>
              </a:rPr>
              <a:t>John has to flip between many screens (and wait for each interface to load) in order to get all of the information he needs to build an accurate hypothesis of what might be going wrong in his application </a:t>
            </a:r>
          </a:p>
          <a:p>
            <a:endParaRPr lang="en-US" dirty="0">
              <a:latin typeface="IBM Plex Sans Light" panose="020B0403050203000203" pitchFamily="34" charset="77"/>
            </a:endParaRPr>
          </a:p>
        </p:txBody>
      </p:sp>
      <p:sp>
        <p:nvSpPr>
          <p:cNvPr id="12" name="TextBox 11">
            <a:extLst>
              <a:ext uri="{FF2B5EF4-FFF2-40B4-BE49-F238E27FC236}">
                <a16:creationId xmlns:a16="http://schemas.microsoft.com/office/drawing/2014/main" id="{5977BFF8-4B86-C94D-9C9B-9C6362B092E8}"/>
              </a:ext>
            </a:extLst>
          </p:cNvPr>
          <p:cNvSpPr txBox="1"/>
          <p:nvPr/>
        </p:nvSpPr>
        <p:spPr>
          <a:xfrm>
            <a:off x="5715000" y="3095833"/>
            <a:ext cx="8077200" cy="4901214"/>
          </a:xfrm>
          <a:prstGeom prst="rect">
            <a:avLst/>
          </a:prstGeom>
          <a:noFill/>
        </p:spPr>
        <p:txBody>
          <a:bodyPr wrap="square" rtlCol="0">
            <a:spAutoFit/>
          </a:bodyPr>
          <a:lstStyle/>
          <a:p>
            <a:r>
              <a:rPr lang="en-US" dirty="0">
                <a:solidFill>
                  <a:schemeClr val="bg2">
                    <a:lumMod val="50000"/>
                  </a:schemeClr>
                </a:solidFill>
                <a:latin typeface="IBM Plex Sans Text" panose="020B0503050203000203" pitchFamily="34" charset="77"/>
              </a:rPr>
              <a:t>Issues observed during user interviews:</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Dashboards were not dynamic enough to give all relevant information (i.e. logs, YAMLs, metrics and resource lists) in one location</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Time spent waiting for GUI interfaces to load and flipping between multiple tabs/dashboards was very frustrating for operators we observed </a:t>
            </a:r>
          </a:p>
          <a:p>
            <a:endParaRPr lang="en-US" dirty="0">
              <a:solidFill>
                <a:schemeClr val="bg2">
                  <a:lumMod val="50000"/>
                </a:schemeClr>
              </a:solidFill>
              <a:latin typeface="IBM Plex Sans Light" panose="020B0403050203000203" pitchFamily="34" charset="77"/>
            </a:endParaRPr>
          </a:p>
          <a:p>
            <a:pPr marL="342900" indent="-342900">
              <a:buFont typeface="Arial" panose="020B0604020202020204" pitchFamily="34" charset="0"/>
              <a:buChar char="•"/>
            </a:pPr>
            <a:r>
              <a:rPr lang="en-US" dirty="0">
                <a:solidFill>
                  <a:schemeClr val="bg2">
                    <a:lumMod val="50000"/>
                  </a:schemeClr>
                </a:solidFill>
                <a:latin typeface="IBM Plex Sans Light" panose="020B0403050203000203" pitchFamily="34" charset="77"/>
              </a:rPr>
              <a:t>Existing dashboards were good at a giving a macro, holistic view of the application/environment, but struggled to give all granular information needed to efficiently troubleshoot </a:t>
            </a:r>
          </a:p>
        </p:txBody>
      </p:sp>
      <p:grpSp>
        <p:nvGrpSpPr>
          <p:cNvPr id="20" name="Group 19">
            <a:extLst>
              <a:ext uri="{FF2B5EF4-FFF2-40B4-BE49-F238E27FC236}">
                <a16:creationId xmlns:a16="http://schemas.microsoft.com/office/drawing/2014/main" id="{3EC833F1-528F-BF44-9436-38FC84359B10}"/>
              </a:ext>
            </a:extLst>
          </p:cNvPr>
          <p:cNvGrpSpPr/>
          <p:nvPr/>
        </p:nvGrpSpPr>
        <p:grpSpPr>
          <a:xfrm>
            <a:off x="609601" y="3228974"/>
            <a:ext cx="4495800" cy="3933825"/>
            <a:chOff x="685800" y="2895600"/>
            <a:chExt cx="3657600" cy="3200400"/>
          </a:xfrm>
        </p:grpSpPr>
        <p:pic>
          <p:nvPicPr>
            <p:cNvPr id="35" name="Picture 34">
              <a:extLst>
                <a:ext uri="{FF2B5EF4-FFF2-40B4-BE49-F238E27FC236}">
                  <a16:creationId xmlns:a16="http://schemas.microsoft.com/office/drawing/2014/main" id="{EC1E1903-CBAC-FA4C-9126-2F174CE65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6576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B5C8C8DA-52F2-C544-8D78-2C461CCF2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8956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D23E297D-F632-EB49-A4A3-D0C4B43D9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3200400"/>
              <a:ext cx="2438400" cy="2438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550817480"/>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5B5299D9-3E78-6E4B-98BF-83D4A60BDFEA}" vid="{109B5239-31E4-4E4B-81A2-979BE59AB5B8}"/>
    </a:ext>
  </a:ext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5B5299D9-3E78-6E4B-98BF-83D4A60BDFEA}" vid="{3ED0493B-6FB3-0A41-ABB0-E7C19FC31079}"/>
    </a:ext>
  </a:ext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effectLst/>
            <a:latin typeface="Arial" panose="020B0604020202020204" pitchFamily="34" charset="0"/>
            <a:ea typeface="SimSun" panose="02010600030101010101"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5B5299D9-3E78-6E4B-98BF-83D4A60BDFEA}" vid="{5F7976F2-6314-084A-B546-BFAEBA9E1A47}"/>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81252</TotalTime>
  <Words>6311</Words>
  <Application>Microsoft Macintosh PowerPoint</Application>
  <PresentationFormat>Custom</PresentationFormat>
  <Paragraphs>980</Paragraphs>
  <Slides>72</Slides>
  <Notes>54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72</vt:i4>
      </vt:variant>
    </vt:vector>
  </HeadingPairs>
  <TitlesOfParts>
    <vt:vector size="96" baseType="lpstr">
      <vt:lpstr>Arial</vt:lpstr>
      <vt:lpstr>IBM Plex Mono</vt:lpstr>
      <vt:lpstr>IBM Plex Mono Light</vt:lpstr>
      <vt:lpstr>IBM Plex Mono SemiBold</vt:lpstr>
      <vt:lpstr>IBM Plex Sans</vt:lpstr>
      <vt:lpstr>IBM Plex Sans Condensed</vt:lpstr>
      <vt:lpstr>IBM Plex Sans Condensed ExtraLi</vt:lpstr>
      <vt:lpstr>IBM Plex Sans Condensed Light</vt:lpstr>
      <vt:lpstr>IBM Plex Sans Condensed SemiBol</vt:lpstr>
      <vt:lpstr>IBM Plex Sans ExtraLight</vt:lpstr>
      <vt:lpstr>IBM Plex Sans Light</vt:lpstr>
      <vt:lpstr>IBM Plex Sans Medium</vt:lpstr>
      <vt:lpstr>IBM Plex Sans SemiBold</vt:lpstr>
      <vt:lpstr>IBM Plex Sans Text</vt:lpstr>
      <vt:lpstr>IBM Plex Serif</vt:lpstr>
      <vt:lpstr>IBM Plex Serif Light</vt:lpstr>
      <vt:lpstr>IBM Plex Serif Medium</vt:lpstr>
      <vt:lpstr>IBM Plex Serif SemiBold</vt:lpstr>
      <vt:lpstr>Segoe UI Light</vt:lpstr>
      <vt:lpstr>Times New Roman</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479</cp:revision>
  <cp:lastPrinted>1601-01-01T00:00:00Z</cp:lastPrinted>
  <dcterms:created xsi:type="dcterms:W3CDTF">2019-06-03T14:29:06Z</dcterms:created>
  <dcterms:modified xsi:type="dcterms:W3CDTF">2019-08-01T16:38:02Z</dcterms:modified>
</cp:coreProperties>
</file>